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70" r:id="rId13"/>
    <p:sldId id="269" r:id="rId14"/>
    <p:sldId id="267" r:id="rId15"/>
    <p:sldId id="266" r:id="rId16"/>
    <p:sldId id="271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OCU%20STAB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'[HOCU STABLO.xlsx]List1'!$B$2</c:f>
              <c:strCache>
                <c:ptCount val="1"/>
                <c:pt idx="0">
                  <c:v>5.3.2018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'[HOCU STABLO.xlsx]List1'!$B$3</c:f>
              <c:strCache>
                <c:ptCount val="1"/>
                <c:pt idx="0">
                  <c:v>8.3.2018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STABLO.xlsx]List1'!$D$3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ser>
          <c:idx val="2"/>
          <c:order val="2"/>
          <c:tx>
            <c:strRef>
              <c:f>'[HOCU STABLO.xlsx]List1'!$B$4</c:f>
              <c:strCache>
                <c:ptCount val="1"/>
                <c:pt idx="0">
                  <c:v>12.3.2018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STABLO.xlsx]List1'!$D$4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3"/>
          <c:order val="3"/>
          <c:tx>
            <c:strRef>
              <c:f>'[HOCU STABLO.xlsx]List1'!$B$5</c:f>
              <c:strCache>
                <c:ptCount val="1"/>
                <c:pt idx="0">
                  <c:v>15.3.2018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STABLO.xlsx]List1'!$D$5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4"/>
          <c:order val="4"/>
          <c:tx>
            <c:strRef>
              <c:f>'[HOCU STABLO.xlsx]List1'!$B$6</c:f>
              <c:strCache>
                <c:ptCount val="1"/>
                <c:pt idx="0">
                  <c:v>19.3.2018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STABLO.xlsx]List1'!$D$6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5"/>
          <c:order val="5"/>
          <c:tx>
            <c:strRef>
              <c:f>'[HOCU STABLO.xlsx]List1'!$B$7</c:f>
              <c:strCache>
                <c:ptCount val="1"/>
                <c:pt idx="0">
                  <c:v>22.3.2018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STABLO.xlsx]List1'!$D$7</c:f>
              <c:numCache>
                <c:formatCode>General</c:formatCode>
                <c:ptCount val="1"/>
                <c:pt idx="0">
                  <c:v>47</c:v>
                </c:pt>
              </c:numCache>
            </c:numRef>
          </c:val>
        </c:ser>
        <c:ser>
          <c:idx val="6"/>
          <c:order val="6"/>
          <c:tx>
            <c:strRef>
              <c:f>'[HOCU STABLO.xlsx]List1'!$B$8</c:f>
              <c:strCache>
                <c:ptCount val="1"/>
                <c:pt idx="0">
                  <c:v>26.3.2018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STABLO.xlsx]List1'!$D$8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7"/>
          <c:order val="7"/>
          <c:tx>
            <c:strRef>
              <c:f>'[HOCU STABLO.xlsx]List1'!$B$9</c:f>
              <c:strCache>
                <c:ptCount val="1"/>
                <c:pt idx="0">
                  <c:v>28.3.2018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STABLO.xlsx]List1'!$D$9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8"/>
          <c:order val="8"/>
          <c:tx>
            <c:strRef>
              <c:f>'[HOCU STABLO.xlsx]List1'!$B$10</c:f>
              <c:strCache>
                <c:ptCount val="1"/>
                <c:pt idx="0">
                  <c:v>9.4.2014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'[HOCU STABLO.xlsx]List1'!$D$1</c:f>
              <c:strCache>
                <c:ptCount val="1"/>
                <c:pt idx="0">
                  <c:v>VLAŽNOST TLA</c:v>
                </c:pt>
              </c:strCache>
            </c:strRef>
          </c:cat>
          <c:val>
            <c:numRef>
              <c:f>'[HOCU STABLO.xlsx]List1'!$D$10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203392"/>
        <c:axId val="274204928"/>
      </c:barChart>
      <c:catAx>
        <c:axId val="2742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4204928"/>
        <c:crosses val="autoZero"/>
        <c:auto val="1"/>
        <c:lblAlgn val="ctr"/>
        <c:lblOffset val="100"/>
        <c:noMultiLvlLbl val="0"/>
      </c:catAx>
      <c:valAx>
        <c:axId val="27420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74203392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6AB072-DA38-46F7-8A35-2602CB606BE6}" type="datetimeFigureOut">
              <a:rPr lang="hr-HR" smtClean="0"/>
              <a:t>1.5.2018.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2F64E0-10A0-4F6F-B16E-C4A82F6CB18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1" y="2708476"/>
            <a:ext cx="3672408" cy="1702160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 smtClean="0"/>
              <a:t>Projekt</a:t>
            </a:r>
            <a:br>
              <a:rPr lang="hr-HR" sz="4000" b="1" dirty="0" smtClean="0"/>
            </a:br>
            <a:r>
              <a:rPr lang="hr-HR" sz="4000" b="1" dirty="0" smtClean="0"/>
              <a:t>„Želim stablo”</a:t>
            </a:r>
            <a:endParaRPr lang="hr-H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OŠ Kamen-Šine </a:t>
            </a:r>
          </a:p>
          <a:p>
            <a:pPr algn="ctr"/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Split</a:t>
            </a:r>
            <a:endParaRPr lang="hr-H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5266" r="30000" b="7170"/>
          <a:stretch/>
        </p:blipFill>
        <p:spPr>
          <a:xfrm>
            <a:off x="207169" y="1268760"/>
            <a:ext cx="4129088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Mjerenje temperature micro:bitom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41941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Praćenje napredovanja biljaka</a:t>
            </a:r>
            <a:endParaRPr lang="hr-H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924557"/>
              </p:ext>
            </p:extLst>
          </p:nvPr>
        </p:nvGraphicFramePr>
        <p:xfrm>
          <a:off x="827584" y="2060848"/>
          <a:ext cx="7496175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3" imgW="7496258" imgH="4419622" progId="Excel.Sheet.12">
                  <p:embed/>
                </p:oleObj>
              </mc:Choice>
              <mc:Fallback>
                <p:oleObj name="Worksheet" r:id="rId3" imgW="7496258" imgH="44196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060848"/>
                        <a:ext cx="7496175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15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1143000"/>
          </a:xfrm>
        </p:spPr>
        <p:txBody>
          <a:bodyPr/>
          <a:lstStyle/>
          <a:p>
            <a:r>
              <a:rPr lang="hr-HR" dirty="0" smtClean="0"/>
              <a:t>Vlažnost tla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r>
              <a:rPr lang="hr-HR" dirty="0" smtClean="0"/>
              <a:t>Micro:bit je programiran da se pokreće pumpa za zalijevanje ukoliko je vlažnost tla ispod 50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6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Vlažnost tla</a:t>
            </a:r>
            <a:endParaRPr lang="hr-HR" dirty="0"/>
          </a:p>
        </p:txBody>
      </p:sp>
      <p:graphicFrame>
        <p:nvGraphicFramePr>
          <p:cNvPr id="4" name="Grafikon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7792B783-587C-4BC7-99E4-7413C9DCC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02123"/>
              </p:ext>
            </p:extLst>
          </p:nvPr>
        </p:nvGraphicFramePr>
        <p:xfrm>
          <a:off x="827584" y="2324100"/>
          <a:ext cx="6992441" cy="3841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461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15969"/>
            <a:ext cx="7344816" cy="3508977"/>
          </a:xfrm>
        </p:spPr>
        <p:txBody>
          <a:bodyPr/>
          <a:lstStyle/>
          <a:p>
            <a:r>
              <a:rPr lang="hr-HR" dirty="0" smtClean="0"/>
              <a:t>Kao što smo pretpostavili zbog </a:t>
            </a:r>
            <a:r>
              <a:rPr lang="hr-HR" dirty="0"/>
              <a:t>kratkoće </a:t>
            </a:r>
            <a:r>
              <a:rPr lang="hr-HR" dirty="0" smtClean="0"/>
              <a:t>promatranja, </a:t>
            </a:r>
            <a:r>
              <a:rPr lang="hr-HR" dirty="0"/>
              <a:t>a samim tim i malog broja zalijevanja </a:t>
            </a:r>
            <a:r>
              <a:rPr lang="hr-HR" dirty="0" smtClean="0"/>
              <a:t>obojanom vodom</a:t>
            </a:r>
            <a:r>
              <a:rPr lang="hr-HR" smtClean="0"/>
              <a:t>, cvjetovi </a:t>
            </a:r>
            <a:r>
              <a:rPr lang="hr-HR" dirty="0" smtClean="0"/>
              <a:t>nisu </a:t>
            </a:r>
            <a:r>
              <a:rPr lang="hr-HR" dirty="0"/>
              <a:t>uspjeti </a:t>
            </a:r>
            <a:r>
              <a:rPr lang="hr-HR" dirty="0" smtClean="0"/>
              <a:t>poplaviti prije nego su uvenuli</a:t>
            </a:r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17" y="2924944"/>
            <a:ext cx="27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67" y="2924946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08720"/>
            <a:ext cx="7488832" cy="3508977"/>
          </a:xfrm>
        </p:spPr>
        <p:txBody>
          <a:bodyPr/>
          <a:lstStyle/>
          <a:p>
            <a:r>
              <a:rPr lang="hr-HR" dirty="0"/>
              <a:t>Članovi eko grupe su reznicu ljiljana držali u vazi s obojenom vodom i promatrali kako </a:t>
            </a:r>
            <a:r>
              <a:rPr lang="hr-HR" dirty="0" smtClean="0"/>
              <a:t>cvijet </a:t>
            </a:r>
            <a:r>
              <a:rPr lang="hr-HR" dirty="0"/>
              <a:t>ljiljana poprima plavu </a:t>
            </a:r>
            <a:r>
              <a:rPr lang="hr-HR" dirty="0" smtClean="0"/>
              <a:t>boju </a:t>
            </a:r>
          </a:p>
          <a:p>
            <a:r>
              <a:rPr lang="hr-HR" dirty="0" smtClean="0"/>
              <a:t>Procesom </a:t>
            </a:r>
            <a:r>
              <a:rPr lang="hr-HR" dirty="0"/>
              <a:t>osmoze voda je iz vaze prešla u reznicu te se kapilarnošću voda podigla stabljikom do cvijeta i time je cvijet iz bijele prešao u laganu plavu </a:t>
            </a:r>
            <a:r>
              <a:rPr lang="hr-HR" dirty="0" smtClean="0"/>
              <a:t>boju 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19" y="3573016"/>
            <a:ext cx="2463738" cy="328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1" y="3573016"/>
            <a:ext cx="246373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24744" cy="1143000"/>
          </a:xfrm>
        </p:spPr>
        <p:txBody>
          <a:bodyPr/>
          <a:lstStyle/>
          <a:p>
            <a:r>
              <a:rPr lang="hr-HR" dirty="0" smtClean="0"/>
              <a:t>Izrada plakata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" y="1328498"/>
            <a:ext cx="4677833" cy="3508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22" y="3596026"/>
            <a:ext cx="4932040" cy="326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04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915" y="908720"/>
            <a:ext cx="8064896" cy="4491861"/>
          </a:xfrm>
        </p:spPr>
        <p:txBody>
          <a:bodyPr/>
          <a:lstStyle/>
          <a:p>
            <a:r>
              <a:rPr lang="hr-HR" dirty="0"/>
              <a:t>Naša škola uključila se u projekt „Želim stablo“ izdavačke kuće Profil </a:t>
            </a:r>
            <a:r>
              <a:rPr lang="hr-HR" dirty="0" smtClean="0"/>
              <a:t>Klett</a:t>
            </a:r>
          </a:p>
          <a:p>
            <a:r>
              <a:rPr lang="hr-HR" dirty="0" smtClean="0"/>
              <a:t>Riječ </a:t>
            </a:r>
            <a:r>
              <a:rPr lang="hr-HR" dirty="0"/>
              <a:t>je o projektu kojim se potiče sadnja stabala, a cilj mu je spoznati pravu vrijednost stabla za okoliš, zajednicu i pojedinca te poboljšati </a:t>
            </a:r>
            <a:r>
              <a:rPr lang="hr-HR" dirty="0" smtClean="0"/>
              <a:t>zrak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96952"/>
            <a:ext cx="480127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344816" cy="5472608"/>
          </a:xfrm>
        </p:spPr>
        <p:txBody>
          <a:bodyPr>
            <a:normAutofit/>
          </a:bodyPr>
          <a:lstStyle/>
          <a:p>
            <a:r>
              <a:rPr lang="hr-HR" dirty="0"/>
              <a:t>Š</a:t>
            </a:r>
            <a:r>
              <a:rPr lang="hr-HR" dirty="0" smtClean="0"/>
              <a:t>kolama je izdavačka </a:t>
            </a:r>
            <a:r>
              <a:rPr lang="hr-HR" dirty="0"/>
              <a:t>kuća Profil Klett donirala </a:t>
            </a:r>
            <a:r>
              <a:rPr lang="hr-HR" dirty="0" smtClean="0"/>
              <a:t> </a:t>
            </a:r>
            <a:r>
              <a:rPr lang="hr-HR" dirty="0"/>
              <a:t>set za zalijevanje biljaka koji se sastoji od senzora za mjerenje vlažnosti tla u kojem je biljka posađena i pumpe za </a:t>
            </a:r>
            <a:r>
              <a:rPr lang="hr-HR" dirty="0" smtClean="0"/>
              <a:t>vodu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Spajajući </a:t>
            </a:r>
            <a:r>
              <a:rPr lang="hr-HR" dirty="0"/>
              <a:t>taj senzor na micro:bit i njegovim progamiranjem, postižemo da micro:bit zalijeva </a:t>
            </a:r>
            <a:r>
              <a:rPr lang="hr-HR" dirty="0" smtClean="0"/>
              <a:t>biljku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36997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/>
          <a:lstStyle/>
          <a:p>
            <a:r>
              <a:rPr lang="hr-HR" dirty="0" smtClean="0"/>
              <a:t>Ciljevi projekta: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Kroz </a:t>
            </a:r>
            <a:r>
              <a:rPr lang="hr-HR" dirty="0"/>
              <a:t>suradnju </a:t>
            </a:r>
            <a:r>
              <a:rPr lang="hr-HR" dirty="0" smtClean="0"/>
              <a:t>učenika </a:t>
            </a:r>
            <a:r>
              <a:rPr lang="hr-HR" dirty="0"/>
              <a:t>razredne i predmetne </a:t>
            </a:r>
            <a:r>
              <a:rPr lang="hr-HR" dirty="0" smtClean="0"/>
              <a:t>nastave razvijati kod </a:t>
            </a:r>
            <a:r>
              <a:rPr lang="hr-HR" dirty="0"/>
              <a:t>učenika </a:t>
            </a:r>
            <a:r>
              <a:rPr lang="hr-HR" dirty="0" smtClean="0"/>
              <a:t>:</a:t>
            </a:r>
          </a:p>
          <a:p>
            <a:pPr lvl="1"/>
            <a:r>
              <a:rPr lang="hr-HR" sz="2400" dirty="0" smtClean="0"/>
              <a:t>sposobnost </a:t>
            </a:r>
            <a:r>
              <a:rPr lang="hr-HR" sz="2400" dirty="0"/>
              <a:t>promatranja i </a:t>
            </a:r>
            <a:r>
              <a:rPr lang="hr-HR" sz="2400" dirty="0" smtClean="0"/>
              <a:t>mjerenja</a:t>
            </a:r>
          </a:p>
          <a:p>
            <a:pPr lvl="1"/>
            <a:r>
              <a:rPr lang="hr-HR" sz="2400" dirty="0" smtClean="0"/>
              <a:t>pozitivan </a:t>
            </a:r>
            <a:r>
              <a:rPr lang="hr-HR" sz="2400" dirty="0"/>
              <a:t>i savjestan odnos prema </a:t>
            </a:r>
            <a:r>
              <a:rPr lang="hr-HR" sz="2400" dirty="0" smtClean="0"/>
              <a:t>radu</a:t>
            </a:r>
          </a:p>
          <a:p>
            <a:pPr lvl="1"/>
            <a:r>
              <a:rPr lang="hr-HR" sz="2400" dirty="0" smtClean="0">
                <a:cs typeface="Calibri" panose="020F0502020204030204" pitchFamily="34" charset="0"/>
              </a:rPr>
              <a:t>društvenu </a:t>
            </a:r>
            <a:r>
              <a:rPr lang="hr-HR" sz="2400" dirty="0">
                <a:cs typeface="Calibri" panose="020F0502020204030204" pitchFamily="34" charset="0"/>
              </a:rPr>
              <a:t>i ekološku svijest učenika</a:t>
            </a:r>
            <a:endParaRPr lang="hr-HR" sz="2400" dirty="0" smtClean="0"/>
          </a:p>
          <a:p>
            <a:pPr lvl="1"/>
            <a:r>
              <a:rPr lang="hr-HR" sz="2400" dirty="0" smtClean="0"/>
              <a:t>logičko </a:t>
            </a:r>
            <a:r>
              <a:rPr lang="hr-HR" sz="2400" dirty="0"/>
              <a:t>mišljenje i </a:t>
            </a:r>
            <a:r>
              <a:rPr lang="hr-HR" sz="2400" dirty="0" smtClean="0"/>
              <a:t>zaključivanje</a:t>
            </a:r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475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143000"/>
          </a:xfrm>
        </p:spPr>
        <p:txBody>
          <a:bodyPr/>
          <a:lstStyle/>
          <a:p>
            <a:r>
              <a:rPr lang="hr-HR" dirty="0"/>
              <a:t>Aktivnosti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88840"/>
            <a:ext cx="7344816" cy="3508977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Programiranje micro:bita</a:t>
            </a:r>
          </a:p>
          <a:p>
            <a:r>
              <a:rPr lang="hr-HR" dirty="0" smtClean="0"/>
              <a:t>Postavljanje seta za zalijevanje u jednu sadnicu</a:t>
            </a:r>
          </a:p>
          <a:p>
            <a:r>
              <a:rPr lang="hr-HR" dirty="0" smtClean="0"/>
              <a:t>Praćenje temperature zraka, vlažnosti tla,  zalijevanje sadnica običnom i obojanom vodom</a:t>
            </a:r>
          </a:p>
          <a:p>
            <a:r>
              <a:rPr lang="hr-HR" dirty="0" smtClean="0"/>
              <a:t>Predstavljanje rezultata </a:t>
            </a:r>
            <a:r>
              <a:rPr lang="hr-HR" dirty="0"/>
              <a:t>kao istraživački rad nastao suradnjom učenika razredne i predmetne </a:t>
            </a:r>
            <a:r>
              <a:rPr lang="hr-HR" dirty="0" smtClean="0"/>
              <a:t>nastave</a:t>
            </a:r>
            <a:r>
              <a:rPr lang="hr-HR" dirty="0"/>
              <a:t>, te kao korelacija IKT-a sa ostalim </a:t>
            </a:r>
            <a:r>
              <a:rPr lang="hr-HR" dirty="0" smtClean="0"/>
              <a:t>predmetima</a:t>
            </a:r>
          </a:p>
          <a:p>
            <a:r>
              <a:rPr lang="hr-HR" dirty="0" smtClean="0"/>
              <a:t>Izvođenje zaključaka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835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/>
          <a:lstStyle/>
          <a:p>
            <a:r>
              <a:rPr lang="hr-HR" dirty="0"/>
              <a:t>Opis projekta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3508977"/>
          </a:xfrm>
        </p:spPr>
        <p:txBody>
          <a:bodyPr/>
          <a:lstStyle/>
          <a:p>
            <a:r>
              <a:rPr lang="hr-HR" dirty="0" smtClean="0"/>
              <a:t>U projektu su sudjelovali učenici 2.b i 4.a razreda, članovi eko grupe te učenici koji pohađaju informatiku</a:t>
            </a:r>
          </a:p>
          <a:p>
            <a:r>
              <a:rPr lang="hr-HR" dirty="0"/>
              <a:t>S učenicima su na projektu radile učiteljice razredne i predmetne nastave naše škole: Ljiljana Katinac, Ivana Lolić Bilić, Mirjana Kovačević-Bašić, Meri Juras i Marina Perica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7003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/>
          <a:lstStyle/>
          <a:p>
            <a:r>
              <a:rPr lang="hr-HR" dirty="0" smtClean="0"/>
              <a:t>Opis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912884" cy="4057676"/>
          </a:xfrm>
        </p:spPr>
        <p:txBody>
          <a:bodyPr>
            <a:normAutofit/>
          </a:bodyPr>
          <a:lstStyle/>
          <a:p>
            <a:r>
              <a:rPr lang="hr-HR" dirty="0"/>
              <a:t>Učenici su pratili rast i razvoj biljaka te su uz pomoć micro:bita mjerili količinu vlage u zemlji, pokretali pumpu za vodu te mjerili temperaturu </a:t>
            </a:r>
            <a:r>
              <a:rPr lang="hr-HR" dirty="0" smtClean="0"/>
              <a:t>zraka</a:t>
            </a:r>
          </a:p>
          <a:p>
            <a:r>
              <a:rPr lang="hr-HR" dirty="0" smtClean="0"/>
              <a:t>Dobivene </a:t>
            </a:r>
            <a:r>
              <a:rPr lang="hr-HR" dirty="0"/>
              <a:t>vrijednosti prikazali su </a:t>
            </a:r>
            <a:r>
              <a:rPr lang="hr-HR" dirty="0" smtClean="0"/>
              <a:t>tablično</a:t>
            </a:r>
          </a:p>
          <a:p>
            <a:r>
              <a:rPr lang="hr-HR" dirty="0" smtClean="0"/>
              <a:t>Dio </a:t>
            </a:r>
            <a:r>
              <a:rPr lang="hr-HR" dirty="0"/>
              <a:t>biljaka je zalijevan </a:t>
            </a:r>
            <a:r>
              <a:rPr lang="hr-HR" dirty="0"/>
              <a:t>vodom obojanom plavom jestivom </a:t>
            </a:r>
            <a:r>
              <a:rPr lang="hr-HR" dirty="0" smtClean="0"/>
              <a:t>bojom a dio</a:t>
            </a:r>
            <a:r>
              <a:rPr lang="hr-HR" dirty="0"/>
              <a:t>običnom vodom </a:t>
            </a:r>
            <a:r>
              <a:rPr lang="hr-HR" dirty="0" smtClean="0"/>
              <a:t>radi usporedbe</a:t>
            </a:r>
          </a:p>
          <a:p>
            <a:r>
              <a:rPr lang="hr-HR" dirty="0"/>
              <a:t>Ideja je bila da će bijeli cvjetovi biljaka zalijevani obojanom vodom </a:t>
            </a:r>
            <a:r>
              <a:rPr lang="hr-HR" dirty="0" smtClean="0"/>
              <a:t>poplaviti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466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hr-HR" dirty="0" smtClean="0"/>
              <a:t>Programiranje micro:bita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504391" cy="26282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60" y="4437112"/>
            <a:ext cx="5148064" cy="2306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067944" cy="246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1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Postavljanje seta za zalijevanje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96820"/>
            <a:ext cx="3554127" cy="47388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65197"/>
            <a:ext cx="3507854" cy="46771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51184"/>
            <a:ext cx="6254869" cy="46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1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119</TotalTime>
  <Words>381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Austin</vt:lpstr>
      <vt:lpstr>Microsoft Excel Worksheet</vt:lpstr>
      <vt:lpstr>Projekt „Želim stablo”</vt:lpstr>
      <vt:lpstr>PowerPoint Presentation</vt:lpstr>
      <vt:lpstr>PowerPoint Presentation</vt:lpstr>
      <vt:lpstr>Ciljevi projekta:</vt:lpstr>
      <vt:lpstr>Aktivnosti</vt:lpstr>
      <vt:lpstr>Opis projekta</vt:lpstr>
      <vt:lpstr>Opis projekta</vt:lpstr>
      <vt:lpstr>Programiranje micro:bita</vt:lpstr>
      <vt:lpstr>Postavljanje seta za zalijevanje</vt:lpstr>
      <vt:lpstr>Mjerenje temperature micro:bitom</vt:lpstr>
      <vt:lpstr>Praćenje napredovanja biljaka</vt:lpstr>
      <vt:lpstr>Vlažnost tla</vt:lpstr>
      <vt:lpstr>Vlažnost tla</vt:lpstr>
      <vt:lpstr>PowerPoint Presentation</vt:lpstr>
      <vt:lpstr>PowerPoint Presentation</vt:lpstr>
      <vt:lpstr>Izrada plakata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„Želim stablo”</dc:title>
  <dc:creator>Perica</dc:creator>
  <cp:lastModifiedBy>Perica</cp:lastModifiedBy>
  <cp:revision>12</cp:revision>
  <dcterms:created xsi:type="dcterms:W3CDTF">2018-05-01T17:26:29Z</dcterms:created>
  <dcterms:modified xsi:type="dcterms:W3CDTF">2018-05-01T19:26:17Z</dcterms:modified>
</cp:coreProperties>
</file>