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ir\Desktop\PP\&#381;elim%20stablo\zavr&#353;n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Praćenja rasta biljaka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979269540459986"/>
          <c:y val="0.21247474747474748"/>
          <c:w val="0.51506850838560436"/>
          <c:h val="0.49298297940030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TAJNIŠTVO (heavy metal glazba)</c:v>
                </c:pt>
              </c:strCache>
            </c:strRef>
          </c:tx>
          <c:invertIfNegative val="0"/>
          <c:cat>
            <c:strRef>
              <c:f>Sheet1!$C$13:$K$13</c:f>
              <c:strCache>
                <c:ptCount val="9"/>
                <c:pt idx="0">
                  <c:v>16.2.</c:v>
                </c:pt>
                <c:pt idx="1">
                  <c:v>23.2.</c:v>
                </c:pt>
                <c:pt idx="2">
                  <c:v>2.3.</c:v>
                </c:pt>
                <c:pt idx="3">
                  <c:v>9.3.</c:v>
                </c:pt>
                <c:pt idx="4">
                  <c:v>16.3.</c:v>
                </c:pt>
                <c:pt idx="5">
                  <c:v>23.4.</c:v>
                </c:pt>
                <c:pt idx="6">
                  <c:v>13.4.</c:v>
                </c:pt>
                <c:pt idx="7">
                  <c:v>20.4.</c:v>
                </c:pt>
                <c:pt idx="8">
                  <c:v>2.5.</c:v>
                </c:pt>
              </c:strCache>
            </c:strRef>
          </c:cat>
          <c:val>
            <c:numRef>
              <c:f>Sheet1!$C$14:$K$14</c:f>
              <c:numCache>
                <c:formatCode>General</c:formatCode>
                <c:ptCount val="9"/>
                <c:pt idx="0">
                  <c:v>12</c:v>
                </c:pt>
                <c:pt idx="1">
                  <c:v>12.2</c:v>
                </c:pt>
                <c:pt idx="2">
                  <c:v>13.5</c:v>
                </c:pt>
                <c:pt idx="3">
                  <c:v>13.7</c:v>
                </c:pt>
                <c:pt idx="4">
                  <c:v>13.8</c:v>
                </c:pt>
                <c:pt idx="5">
                  <c:v>14</c:v>
                </c:pt>
                <c:pt idx="6">
                  <c:v>14.2</c:v>
                </c:pt>
                <c:pt idx="7">
                  <c:v>14.3</c:v>
                </c:pt>
                <c:pt idx="8">
                  <c:v>15.5</c:v>
                </c:pt>
              </c:numCache>
            </c:numRef>
          </c:val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URED RAVNATELJA (klasična glazba)</c:v>
                </c:pt>
              </c:strCache>
            </c:strRef>
          </c:tx>
          <c:invertIfNegative val="0"/>
          <c:cat>
            <c:strRef>
              <c:f>Sheet1!$C$13:$K$13</c:f>
              <c:strCache>
                <c:ptCount val="9"/>
                <c:pt idx="0">
                  <c:v>16.2.</c:v>
                </c:pt>
                <c:pt idx="1">
                  <c:v>23.2.</c:v>
                </c:pt>
                <c:pt idx="2">
                  <c:v>2.3.</c:v>
                </c:pt>
                <c:pt idx="3">
                  <c:v>9.3.</c:v>
                </c:pt>
                <c:pt idx="4">
                  <c:v>16.3.</c:v>
                </c:pt>
                <c:pt idx="5">
                  <c:v>23.4.</c:v>
                </c:pt>
                <c:pt idx="6">
                  <c:v>13.4.</c:v>
                </c:pt>
                <c:pt idx="7">
                  <c:v>20.4.</c:v>
                </c:pt>
                <c:pt idx="8">
                  <c:v>2.5.</c:v>
                </c:pt>
              </c:strCache>
            </c:strRef>
          </c:cat>
          <c:val>
            <c:numRef>
              <c:f>Sheet1!$C$15:$K$15</c:f>
              <c:numCache>
                <c:formatCode>General</c:formatCode>
                <c:ptCount val="9"/>
                <c:pt idx="0">
                  <c:v>13</c:v>
                </c:pt>
                <c:pt idx="1">
                  <c:v>13.2</c:v>
                </c:pt>
                <c:pt idx="2">
                  <c:v>15</c:v>
                </c:pt>
                <c:pt idx="3">
                  <c:v>15</c:v>
                </c:pt>
                <c:pt idx="4">
                  <c:v>15.1</c:v>
                </c:pt>
                <c:pt idx="5">
                  <c:v>15.1</c:v>
                </c:pt>
                <c:pt idx="6">
                  <c:v>15.4</c:v>
                </c:pt>
                <c:pt idx="7">
                  <c:v>15.5</c:v>
                </c:pt>
                <c:pt idx="8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45760"/>
        <c:axId val="99047680"/>
      </c:barChart>
      <c:catAx>
        <c:axId val="9904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Datumi mjerenja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99047680"/>
        <c:crosses val="autoZero"/>
        <c:auto val="1"/>
        <c:lblAlgn val="ctr"/>
        <c:lblOffset val="100"/>
        <c:noMultiLvlLbl val="0"/>
      </c:catAx>
      <c:valAx>
        <c:axId val="99047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Visina/cm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045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Praćenje rasta biljaka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TAJNIŠTVO (heavy metal glazba)</c:v>
                </c:pt>
              </c:strCache>
            </c:strRef>
          </c:tx>
          <c:marker>
            <c:symbol val="none"/>
          </c:marker>
          <c:cat>
            <c:strRef>
              <c:f>Sheet1!$C$13:$K$13</c:f>
              <c:strCache>
                <c:ptCount val="9"/>
                <c:pt idx="0">
                  <c:v>16.2.</c:v>
                </c:pt>
                <c:pt idx="1">
                  <c:v>23.2.</c:v>
                </c:pt>
                <c:pt idx="2">
                  <c:v>2.3.</c:v>
                </c:pt>
                <c:pt idx="3">
                  <c:v>9.3.</c:v>
                </c:pt>
                <c:pt idx="4">
                  <c:v>16.3.</c:v>
                </c:pt>
                <c:pt idx="5">
                  <c:v>23.4.</c:v>
                </c:pt>
                <c:pt idx="6">
                  <c:v>13.4.</c:v>
                </c:pt>
                <c:pt idx="7">
                  <c:v>20.4.</c:v>
                </c:pt>
                <c:pt idx="8">
                  <c:v>2.5.</c:v>
                </c:pt>
              </c:strCache>
            </c:strRef>
          </c:cat>
          <c:val>
            <c:numRef>
              <c:f>Sheet1!$C$14:$K$14</c:f>
              <c:numCache>
                <c:formatCode>General</c:formatCode>
                <c:ptCount val="9"/>
                <c:pt idx="0">
                  <c:v>12</c:v>
                </c:pt>
                <c:pt idx="1">
                  <c:v>12.2</c:v>
                </c:pt>
                <c:pt idx="2">
                  <c:v>13.5</c:v>
                </c:pt>
                <c:pt idx="3">
                  <c:v>13.7</c:v>
                </c:pt>
                <c:pt idx="4">
                  <c:v>13.8</c:v>
                </c:pt>
                <c:pt idx="5">
                  <c:v>14</c:v>
                </c:pt>
                <c:pt idx="6">
                  <c:v>14.2</c:v>
                </c:pt>
                <c:pt idx="7">
                  <c:v>14.3</c:v>
                </c:pt>
                <c:pt idx="8">
                  <c:v>15.5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URED RAVNATELJA (klasična glazba)</c:v>
                </c:pt>
              </c:strCache>
            </c:strRef>
          </c:tx>
          <c:marker>
            <c:symbol val="none"/>
          </c:marker>
          <c:cat>
            <c:strRef>
              <c:f>Sheet1!$C$13:$K$13</c:f>
              <c:strCache>
                <c:ptCount val="9"/>
                <c:pt idx="0">
                  <c:v>16.2.</c:v>
                </c:pt>
                <c:pt idx="1">
                  <c:v>23.2.</c:v>
                </c:pt>
                <c:pt idx="2">
                  <c:v>2.3.</c:v>
                </c:pt>
                <c:pt idx="3">
                  <c:v>9.3.</c:v>
                </c:pt>
                <c:pt idx="4">
                  <c:v>16.3.</c:v>
                </c:pt>
                <c:pt idx="5">
                  <c:v>23.4.</c:v>
                </c:pt>
                <c:pt idx="6">
                  <c:v>13.4.</c:v>
                </c:pt>
                <c:pt idx="7">
                  <c:v>20.4.</c:v>
                </c:pt>
                <c:pt idx="8">
                  <c:v>2.5.</c:v>
                </c:pt>
              </c:strCache>
            </c:strRef>
          </c:cat>
          <c:val>
            <c:numRef>
              <c:f>Sheet1!$C$15:$K$15</c:f>
              <c:numCache>
                <c:formatCode>General</c:formatCode>
                <c:ptCount val="9"/>
                <c:pt idx="0">
                  <c:v>13</c:v>
                </c:pt>
                <c:pt idx="1">
                  <c:v>13.2</c:v>
                </c:pt>
                <c:pt idx="2">
                  <c:v>15</c:v>
                </c:pt>
                <c:pt idx="3">
                  <c:v>15</c:v>
                </c:pt>
                <c:pt idx="4">
                  <c:v>15.1</c:v>
                </c:pt>
                <c:pt idx="5">
                  <c:v>15.1</c:v>
                </c:pt>
                <c:pt idx="6">
                  <c:v>15.4</c:v>
                </c:pt>
                <c:pt idx="7">
                  <c:v>15.5</c:v>
                </c:pt>
                <c:pt idx="8">
                  <c:v>15.5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77504"/>
        <c:axId val="99079680"/>
      </c:lineChart>
      <c:catAx>
        <c:axId val="9907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Datumi mjerenja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99079680"/>
        <c:crosses val="autoZero"/>
        <c:auto val="1"/>
        <c:lblAlgn val="ctr"/>
        <c:lblOffset val="100"/>
        <c:noMultiLvlLbl val="0"/>
      </c:catAx>
      <c:valAx>
        <c:axId val="9907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Visina/cm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077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3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Flowchart: Connector 65"/>
          <p:cNvSpPr/>
          <p:nvPr/>
        </p:nvSpPr>
        <p:spPr>
          <a:xfrm>
            <a:off x="337199" y="328111"/>
            <a:ext cx="8360851" cy="6185647"/>
          </a:xfrm>
          <a:prstGeom prst="flowChartConnector">
            <a:avLst/>
          </a:prstGeom>
          <a:blipFill>
            <a:blip r:embed="rId13"/>
            <a:tile tx="0" ty="0" sx="100000" sy="100000" flip="none" algn="tl"/>
          </a:blip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mir\Desktop\PP\screen_shot_2017-11-16_at_14.06.09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15873" r="30402" b="8107"/>
          <a:stretch/>
        </p:blipFill>
        <p:spPr bwMode="auto">
          <a:xfrm>
            <a:off x="7495846" y="5132119"/>
            <a:ext cx="1658695" cy="17078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6470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971800"/>
            <a:ext cx="6777317" cy="286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5004" y="107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EFEFE"/>
                </a:solidFill>
                <a:latin typeface="Comic Sans MS" panose="030F0702030302020204" pitchFamily="66" charset="0"/>
              </a:defRPr>
            </a:lvl1pPr>
          </a:lstStyle>
          <a:p>
            <a:pPr algn="ctr"/>
            <a:r>
              <a:rPr lang="hr-HR" dirty="0" smtClean="0"/>
              <a:t>Projekt – Želim stablo!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B050"/>
          </a:solidFill>
          <a:latin typeface="Comic Sans MS" panose="030F0702030302020204" pitchFamily="66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Comic Sans MS" panose="030F0702030302020204" pitchFamily="66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Comic Sans MS" panose="030F0702030302020204" pitchFamily="66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40632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Projekt:   ŽELIM STABLO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48200"/>
            <a:ext cx="3309803" cy="1033509"/>
          </a:xfrm>
        </p:spPr>
        <p:txBody>
          <a:bodyPr>
            <a:normAutofit/>
          </a:bodyPr>
          <a:lstStyle/>
          <a:p>
            <a:r>
              <a:rPr lang="hr-HR" dirty="0" smtClean="0"/>
              <a:t>OŠ „Antun i Stjepan Radić”</a:t>
            </a:r>
          </a:p>
          <a:p>
            <a:r>
              <a:rPr lang="hr-HR" dirty="0" smtClean="0"/>
              <a:t>Gunja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2455"/>
            <a:ext cx="4191001" cy="3069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990600"/>
            <a:ext cx="5948066" cy="914400"/>
          </a:xfrm>
        </p:spPr>
        <p:txBody>
          <a:bodyPr/>
          <a:lstStyle/>
          <a:p>
            <a:pPr algn="ctr"/>
            <a:r>
              <a:rPr lang="hr-HR" dirty="0" smtClean="0"/>
              <a:t>Tablica </a:t>
            </a:r>
            <a:r>
              <a:rPr lang="hr-HR" dirty="0" smtClean="0"/>
              <a:t>mjerenja: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78" y="2105448"/>
            <a:ext cx="3619622" cy="372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07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1066800"/>
            <a:ext cx="5948066" cy="762000"/>
          </a:xfrm>
        </p:spPr>
        <p:txBody>
          <a:bodyPr/>
          <a:lstStyle/>
          <a:p>
            <a:pPr algn="ctr"/>
            <a:r>
              <a:rPr lang="hr-HR" dirty="0" smtClean="0"/>
              <a:t>Grafovi:</a:t>
            </a:r>
            <a:endParaRPr lang="hr-H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385"/>
              </p:ext>
            </p:extLst>
          </p:nvPr>
        </p:nvGraphicFramePr>
        <p:xfrm>
          <a:off x="914401" y="2362200"/>
          <a:ext cx="342899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070264"/>
              </p:ext>
            </p:extLst>
          </p:nvPr>
        </p:nvGraphicFramePr>
        <p:xfrm>
          <a:off x="4419600" y="2362200"/>
          <a:ext cx="3424237" cy="252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2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051193"/>
          </a:xfrm>
        </p:spPr>
        <p:txBody>
          <a:bodyPr/>
          <a:lstStyle/>
          <a:p>
            <a:pPr algn="ctr"/>
            <a:r>
              <a:rPr lang="hr-HR" dirty="0" smtClean="0"/>
              <a:t>Zaključak: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Suprotno našem očekivanju, biljka koja je „slušala” heavy metal glazbu i koja je u početku bila 1 cm kraća, sustigla je rastom biljku koja je „slušala” klasičnu glazbu</a:t>
            </a:r>
          </a:p>
          <a:p>
            <a:r>
              <a:rPr lang="hr-HR" sz="2000" dirty="0" smtClean="0"/>
              <a:t>Ovaj rezultat nas je potaknuo da nastavimo naše istraživanje i otkrijemo da li zaista heavy metal glazba utječe na brži rast</a:t>
            </a:r>
          </a:p>
          <a:p>
            <a:r>
              <a:rPr lang="hr-HR" sz="2000" dirty="0" smtClean="0"/>
              <a:t>Planiramo lovor višnju posaditi u dvorištu škole i izabrati druge dvije biljke koje ćemo na isti način izložiti različitoj vrsti glazbe uz osigurane iste uvjete (svjetlost, toplina, vlaga)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870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838200"/>
            <a:ext cx="5948066" cy="9144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U projektu su sudjelovali: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6777317" cy="3699029"/>
          </a:xfrm>
        </p:spPr>
        <p:txBody>
          <a:bodyPr/>
          <a:lstStyle/>
          <a:p>
            <a:r>
              <a:rPr lang="hr-HR" dirty="0" smtClean="0"/>
              <a:t>Mali GLOBOVCI (učenici razredne nastave)</a:t>
            </a:r>
          </a:p>
          <a:p>
            <a:r>
              <a:rPr lang="hr-HR" dirty="0" smtClean="0"/>
              <a:t>Učenici 6. i 8. razreda</a:t>
            </a:r>
          </a:p>
          <a:p>
            <a:r>
              <a:rPr lang="hr-HR" dirty="0" smtClean="0"/>
              <a:t>Učiteljica informatike: Marina Blaževac</a:t>
            </a:r>
          </a:p>
          <a:p>
            <a:r>
              <a:rPr lang="hr-HR" dirty="0" smtClean="0"/>
              <a:t>Učitelj glazbene kulture: Edvin Čajtinović</a:t>
            </a:r>
          </a:p>
          <a:p>
            <a:r>
              <a:rPr lang="hr-HR" dirty="0" smtClean="0"/>
              <a:t>Učiteljice razredne nastave: Mirjana Franić-Mehičić i Jasminka Hot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03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203593"/>
          </a:xfrm>
        </p:spPr>
        <p:txBody>
          <a:bodyPr/>
          <a:lstStyle/>
          <a:p>
            <a:pPr algn="ctr"/>
            <a:r>
              <a:rPr lang="hr-HR" dirty="0" smtClean="0"/>
              <a:t>Cilj projekta: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733801"/>
          </a:xfrm>
        </p:spPr>
        <p:txBody>
          <a:bodyPr>
            <a:normAutofit/>
          </a:bodyPr>
          <a:lstStyle/>
          <a:p>
            <a:r>
              <a:rPr lang="hr-HR" dirty="0" smtClean="0"/>
              <a:t>Primijeniti IKT u istraživanju</a:t>
            </a:r>
          </a:p>
          <a:p>
            <a:r>
              <a:rPr lang="hr-HR" dirty="0" smtClean="0"/>
              <a:t>Suradnja učenika razredne i predmetne nastave</a:t>
            </a:r>
          </a:p>
          <a:p>
            <a:r>
              <a:rPr lang="hr-HR" dirty="0" smtClean="0"/>
              <a:t>Povezati sadržaje Prirode i društva, Glazbene kulture i Informatike</a:t>
            </a:r>
          </a:p>
          <a:p>
            <a:r>
              <a:rPr lang="hr-HR" dirty="0" smtClean="0"/>
              <a:t>Razvijati savjestan odnos prema radu</a:t>
            </a:r>
          </a:p>
          <a:p>
            <a:r>
              <a:rPr lang="hr-HR" dirty="0" smtClean="0"/>
              <a:t>Razvijati </a:t>
            </a:r>
            <a:r>
              <a:rPr lang="hr-HR" dirty="0" smtClean="0"/>
              <a:t>ekološku </a:t>
            </a:r>
            <a:r>
              <a:rPr lang="hr-HR" dirty="0" smtClean="0"/>
              <a:t>svijest</a:t>
            </a:r>
          </a:p>
          <a:p>
            <a:r>
              <a:rPr lang="hr-HR" dirty="0" smtClean="0"/>
              <a:t>Poticati istraživački duh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95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127393"/>
          </a:xfrm>
        </p:spPr>
        <p:txBody>
          <a:bodyPr/>
          <a:lstStyle/>
          <a:p>
            <a:pPr algn="ctr"/>
            <a:r>
              <a:rPr lang="hr-HR" dirty="0" smtClean="0"/>
              <a:t>Aktivnosti: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92762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Upoznavanje učenika sa istraživanjem Masaru Emotoa o formiranju kristala vode</a:t>
            </a:r>
          </a:p>
          <a:p>
            <a:r>
              <a:rPr lang="hr-HR" sz="1800" dirty="0" smtClean="0"/>
              <a:t>Postavljanje problemskog pitanja i hipoteze</a:t>
            </a:r>
          </a:p>
          <a:p>
            <a:r>
              <a:rPr lang="hr-HR" sz="1800" dirty="0" smtClean="0"/>
              <a:t>Postavljanje biljaka u zasebne prostorije</a:t>
            </a:r>
          </a:p>
          <a:p>
            <a:r>
              <a:rPr lang="hr-HR" sz="1800" dirty="0" smtClean="0"/>
              <a:t>Odabir glazbe</a:t>
            </a:r>
          </a:p>
          <a:p>
            <a:r>
              <a:rPr lang="hr-HR" sz="1800" dirty="0" smtClean="0"/>
              <a:t>Programiranje micro:bitova</a:t>
            </a:r>
          </a:p>
          <a:p>
            <a:r>
              <a:rPr lang="hr-HR" sz="1800" dirty="0" smtClean="0"/>
              <a:t>Postavljanje seta za zalijevanje i tableta za reprodukciju glazbe</a:t>
            </a:r>
          </a:p>
          <a:p>
            <a:r>
              <a:rPr lang="hr-HR" sz="1800" dirty="0" smtClean="0"/>
              <a:t>Praćenje visine biljaka</a:t>
            </a:r>
          </a:p>
          <a:p>
            <a:r>
              <a:rPr lang="hr-HR" sz="1800" dirty="0" smtClean="0"/>
              <a:t>Izvođenje zaključka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448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203593"/>
          </a:xfrm>
        </p:spPr>
        <p:txBody>
          <a:bodyPr/>
          <a:lstStyle/>
          <a:p>
            <a:pPr algn="ctr"/>
            <a:r>
              <a:rPr lang="hr-HR" dirty="0" smtClean="0"/>
              <a:t>Opis </a:t>
            </a:r>
            <a:r>
              <a:rPr lang="hr-HR" dirty="0" smtClean="0"/>
              <a:t>projekta: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6777317" cy="3775229"/>
          </a:xfrm>
        </p:spPr>
        <p:txBody>
          <a:bodyPr>
            <a:normAutofit/>
          </a:bodyPr>
          <a:lstStyle/>
          <a:p>
            <a:r>
              <a:rPr lang="hr-HR" sz="1600" dirty="0" smtClean="0"/>
              <a:t>Dvije biljke lovor višnje, približno iste veličine, smjestili smo u dvije zasebne prostorije (ured ravnatelja i tajništvo) </a:t>
            </a:r>
          </a:p>
          <a:p>
            <a:r>
              <a:rPr lang="hr-HR" sz="1600" dirty="0" smtClean="0"/>
              <a:t>Biljkama smo osigurali iste uvjete: izloženost svjetlosti, temperatura prostorije i količina </a:t>
            </a:r>
            <a:r>
              <a:rPr lang="hr-HR" sz="1600" dirty="0"/>
              <a:t>vlage (</a:t>
            </a:r>
            <a:r>
              <a:rPr lang="hr-HR" sz="1600" dirty="0" smtClean="0"/>
              <a:t>pomoću seta za zalijevanje i programiranih micro:bitova)</a:t>
            </a:r>
          </a:p>
          <a:p>
            <a:r>
              <a:rPr lang="hr-HR" sz="1600" dirty="0" smtClean="0"/>
              <a:t>Biljka u uredu ravnatelja je „slušala” klasičnu glazbu, a biljka u tajništvu je „slušala” heavy metal glazbu (glazbu su izabrali učenici 8. razreda)</a:t>
            </a:r>
          </a:p>
          <a:p>
            <a:r>
              <a:rPr lang="hr-HR" sz="1600" dirty="0" smtClean="0"/>
              <a:t>Uz micro:bit za zalijevanje, učenici 6. razreda su programirali i micro:bit koji je pomoću senzora svjetlosti uključivao reprodukciju glazbe u noćnim satima</a:t>
            </a:r>
          </a:p>
          <a:p>
            <a:r>
              <a:rPr lang="hr-HR" sz="1600" dirty="0" smtClean="0"/>
              <a:t>Učenici razredne nastave (mali GLOBOVCI) su vršili mjerenja visine biljaka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718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914400"/>
            <a:ext cx="5948066" cy="8382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Promatranje kristala </a:t>
            </a:r>
            <a:r>
              <a:rPr lang="hr-HR" sz="3600" dirty="0" smtClean="0"/>
              <a:t>vode:</a:t>
            </a:r>
            <a:endParaRPr lang="hr-HR" sz="36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6017"/>
            <a:ext cx="1511562" cy="126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1447800" cy="149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1236"/>
            <a:ext cx="2505075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09722"/>
            <a:ext cx="1905000" cy="1331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1600200" cy="150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279793"/>
          </a:xfrm>
        </p:spPr>
        <p:txBody>
          <a:bodyPr/>
          <a:lstStyle/>
          <a:p>
            <a:pPr algn="ctr"/>
            <a:r>
              <a:rPr lang="hr-HR" dirty="0" smtClean="0"/>
              <a:t>Hipoteza: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86000"/>
            <a:ext cx="6777317" cy="3546629"/>
          </a:xfrm>
        </p:spPr>
        <p:txBody>
          <a:bodyPr/>
          <a:lstStyle/>
          <a:p>
            <a:r>
              <a:rPr lang="hr-HR" dirty="0" smtClean="0"/>
              <a:t>S obzirom da će i biljka i voda kojom će biti </a:t>
            </a:r>
            <a:r>
              <a:rPr lang="hr-HR" smtClean="0"/>
              <a:t>zalijevana biti </a:t>
            </a:r>
            <a:r>
              <a:rPr lang="hr-HR" dirty="0" smtClean="0"/>
              <a:t>izloženi utjecaju glazbe, pretpostavili smo da će biljka koja će „slušati” klasičnu glazbu više rasti i bolje napredovati od </a:t>
            </a:r>
            <a:r>
              <a:rPr lang="hr-HR" smtClean="0"/>
              <a:t>biljke koja </a:t>
            </a:r>
            <a:r>
              <a:rPr lang="hr-HR" dirty="0" smtClean="0"/>
              <a:t>će „slušati” heavy metal glazbu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44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051193"/>
          </a:xfrm>
        </p:spPr>
        <p:txBody>
          <a:bodyPr/>
          <a:lstStyle/>
          <a:p>
            <a:pPr algn="ctr"/>
            <a:r>
              <a:rPr lang="hr-HR" dirty="0" smtClean="0"/>
              <a:t>Odabir </a:t>
            </a:r>
            <a:r>
              <a:rPr lang="hr-HR" dirty="0" smtClean="0"/>
              <a:t>glazbe: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507">
            <a:off x="1382116" y="2040933"/>
            <a:ext cx="2819400" cy="187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Samir\Desktop\New folder\IMG_4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973">
            <a:off x="4971631" y="2130351"/>
            <a:ext cx="2895600" cy="193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ir\Desktop\New folder\IMG_4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371850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914400"/>
            <a:ext cx="5948066" cy="9144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Programiranje </a:t>
            </a:r>
            <a:r>
              <a:rPr lang="hr-HR" sz="3200" dirty="0" smtClean="0"/>
              <a:t>micro:bitova: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9709"/>
            <a:ext cx="1905000" cy="3414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C:\Users\Samir\Desktop\New folder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1876426" cy="3414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862" y="701407"/>
            <a:ext cx="5948066" cy="1432193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/>
              <a:t>Praćenje visine biljaka i unos podataka u </a:t>
            </a:r>
            <a:r>
              <a:rPr lang="hr-HR" sz="3200" dirty="0" smtClean="0"/>
              <a:t>tablicu: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12">
            <a:off x="1219199" y="2514600"/>
            <a:ext cx="3149599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Samir\Desktop\New folder\20180302_125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872">
            <a:off x="4507345" y="2546928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410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Projekt:   ŽELIM STABLO</vt:lpstr>
      <vt:lpstr>Cilj projekta:</vt:lpstr>
      <vt:lpstr>Aktivnosti:</vt:lpstr>
      <vt:lpstr>Opis projekta:</vt:lpstr>
      <vt:lpstr>Promatranje kristala vode:</vt:lpstr>
      <vt:lpstr>Hipoteza:</vt:lpstr>
      <vt:lpstr>Odabir glazbe:</vt:lpstr>
      <vt:lpstr>Programiranje micro:bitova:</vt:lpstr>
      <vt:lpstr>Praćenje visine biljaka i unos podataka u tablicu:</vt:lpstr>
      <vt:lpstr>Tablica mjerenja:</vt:lpstr>
      <vt:lpstr>Grafovi:</vt:lpstr>
      <vt:lpstr>Zaključak:</vt:lpstr>
      <vt:lpstr>U projektu su sudjelovali: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mehicic</dc:creator>
  <cp:lastModifiedBy>Samir Mehičić</cp:lastModifiedBy>
  <cp:revision>25</cp:revision>
  <dcterms:created xsi:type="dcterms:W3CDTF">2006-08-16T00:00:00Z</dcterms:created>
  <dcterms:modified xsi:type="dcterms:W3CDTF">2018-05-02T16:47:44Z</dcterms:modified>
</cp:coreProperties>
</file>