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B2047C-55BB-4A48-B240-57DB597DD0CB}" type="datetimeFigureOut">
              <a:rPr lang="hr-HR" smtClean="0"/>
              <a:pPr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1E4C562-1FEB-4781-BE83-2462FA9573C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pload.wikimedia.org/wikipedia/commons/d/d3/Twemoji2_1f44b-1f3fc.sv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" y="0"/>
            <a:ext cx="9175196" cy="68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artoon, Green, Happy, 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3" y="1268760"/>
            <a:ext cx="1960647" cy="2097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96770" y="2317546"/>
            <a:ext cx="6355040" cy="170216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hr-HR" sz="11000" dirty="0" smtClean="0">
                <a:solidFill>
                  <a:schemeClr val="accent3">
                    <a:lumMod val="75000"/>
                  </a:schemeClr>
                </a:solidFill>
                <a:latin typeface="Brush Script MT" panose="03060802040406070304" pitchFamily="66" charset="0"/>
              </a:rPr>
              <a:t>Želim</a:t>
            </a:r>
            <a:r>
              <a:rPr lang="hr-HR" sz="11000" dirty="0" smtClean="0">
                <a:latin typeface="Brush Script MT" panose="03060802040406070304" pitchFamily="66" charset="0"/>
              </a:rPr>
              <a:t> </a:t>
            </a:r>
            <a:r>
              <a:rPr lang="hr-HR" sz="11000" dirty="0" smtClean="0">
                <a:solidFill>
                  <a:schemeClr val="bg2">
                    <a:lumMod val="50000"/>
                  </a:schemeClr>
                </a:solidFill>
                <a:latin typeface="Brush Script MT" panose="03060802040406070304" pitchFamily="66" charset="0"/>
              </a:rPr>
              <a:t>stablo</a:t>
            </a:r>
            <a:endParaRPr lang="hr-HR" sz="11000" dirty="0">
              <a:solidFill>
                <a:schemeClr val="bg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03848" y="4077072"/>
            <a:ext cx="3309803" cy="1260629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Projekt učenika 4. i 6.razreda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OŠ Smokvica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479771" y="3366332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>
                <a:solidFill>
                  <a:srgbClr val="FFFF00"/>
                </a:solidFill>
              </a:rPr>
              <a:t>https://pixabay.com/en/cartoon-green-happy-tree-1296497/</a:t>
            </a:r>
            <a:endParaRPr lang="hr-HR" sz="800" dirty="0">
              <a:solidFill>
                <a:srgbClr val="FFFF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7200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900" dirty="0" smtClean="0">
                <a:solidFill>
                  <a:srgbClr val="FFFF00"/>
                </a:solidFill>
              </a:rPr>
              <a:t>https://flutterspon.deviantart.com/art/Minecraft-Grass-Block-573755570</a:t>
            </a:r>
            <a:endParaRPr lang="hr-HR" sz="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940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6.</a:t>
            </a:r>
            <a:r>
              <a:rPr lang="hr-HR" dirty="0"/>
              <a:t> </a:t>
            </a:r>
            <a:r>
              <a:rPr lang="hr-HR" dirty="0" smtClean="0"/>
              <a:t>Etapa: </a:t>
            </a:r>
            <a:r>
              <a:rPr lang="hr-HR" sz="2700" b="1" dirty="0" smtClean="0"/>
              <a:t>Izrada </a:t>
            </a:r>
            <a:r>
              <a:rPr lang="hr-HR" sz="2700" b="1" dirty="0"/>
              <a:t>MS PowerPoint prezentacije (izvještaj o projektu</a:t>
            </a:r>
            <a:r>
              <a:rPr lang="hr-HR" sz="2700" b="1" dirty="0" smtClean="0"/>
              <a:t>)</a:t>
            </a:r>
            <a:endParaRPr lang="hr-HR" sz="27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6. razreda izradili su prezentaciju o samom projektu uz pomoć učiteljice </a:t>
            </a:r>
            <a:r>
              <a:rPr lang="hr-HR" dirty="0" smtClean="0"/>
              <a:t>Informatike.</a:t>
            </a:r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6" name="Picture 3" descr="\\UCITELJICA\Users\zbornica2\Videos\želim stablo\20180427_13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3933056"/>
            <a:ext cx="3919489" cy="2351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1495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4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4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ZAKLJUČAK O PROVEDBI PROJEKA „ŽELIM STABLO</a:t>
            </a:r>
            <a:r>
              <a:rPr lang="hr-HR" dirty="0" smtClean="0"/>
              <a:t>“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- Naša škola se uključila u projekt „Želim stablo“. Pratili smo rast dviju biljaka lavande od 1. ožujka 2018. do 27. travnja 2018. godine. </a:t>
            </a:r>
          </a:p>
          <a:p>
            <a:r>
              <a:rPr lang="hr-HR" dirty="0"/>
              <a:t>- Jednu biljku su zalijevali učenici, a drugu </a:t>
            </a:r>
            <a:r>
              <a:rPr lang="hr-HR" dirty="0" err="1"/>
              <a:t>micro</a:t>
            </a:r>
            <a:r>
              <a:rPr lang="hr-HR" dirty="0"/>
              <a:t>:bit.</a:t>
            </a:r>
          </a:p>
          <a:p>
            <a:r>
              <a:rPr lang="hr-HR" dirty="0"/>
              <a:t>- </a:t>
            </a:r>
            <a:r>
              <a:rPr lang="hr-HR" dirty="0" smtClean="0"/>
              <a:t>Obje </a:t>
            </a:r>
            <a:r>
              <a:rPr lang="hr-HR" dirty="0"/>
              <a:t>biljke su jednako napredovale čime smo i potvrdili jednu od naših hipoteza. </a:t>
            </a:r>
            <a:r>
              <a:rPr lang="hr-HR" dirty="0" err="1"/>
              <a:t>Micro</a:t>
            </a:r>
            <a:r>
              <a:rPr lang="hr-HR" dirty="0"/>
              <a:t>:bit je dobro obavljao svoj posao, a učenici su pažljivo zalijevali biljku prateći njezin rast.</a:t>
            </a:r>
          </a:p>
          <a:p>
            <a:r>
              <a:rPr lang="hr-HR"/>
              <a:t>- </a:t>
            </a:r>
            <a:r>
              <a:rPr lang="hr-HR" smtClean="0"/>
              <a:t>Obje </a:t>
            </a:r>
            <a:r>
              <a:rPr lang="hr-HR" dirty="0"/>
              <a:t>biljke lavande smo presadili u zemljane posude ispred škole. Redovito ih zalijevamo. Kada lavanda procvjeta, koristit ćemo je u daljnjim projektima i aktivnostima.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605614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99592" y="1628800"/>
            <a:ext cx="4968552" cy="1671216"/>
          </a:xfrm>
        </p:spPr>
        <p:txBody>
          <a:bodyPr>
            <a:noAutofit/>
          </a:bodyPr>
          <a:lstStyle/>
          <a:p>
            <a:r>
              <a:rPr lang="hr-HR" sz="1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Kraj!!!</a:t>
            </a:r>
          </a:p>
        </p:txBody>
      </p:sp>
      <p:pic>
        <p:nvPicPr>
          <p:cNvPr id="4098" name="Picture 2" descr="File:Twemoji2 1f44b-1f3fc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27" y="836711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5734595" y="3331731"/>
            <a:ext cx="3306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>
                <a:solidFill>
                  <a:schemeClr val="bg2"/>
                </a:solidFill>
              </a:rPr>
              <a:t>https://commons.wikimedia.org/wiki/File:Twemoji2_1f44b-1f3fc.svg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125" b="10392"/>
          <a:stretch/>
        </p:blipFill>
        <p:spPr>
          <a:xfrm rot="10800000">
            <a:off x="3642700" y="3844957"/>
            <a:ext cx="5052053" cy="2670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181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5.92593E-6 C -0.05313 -0.00255 -0.26164 -0.00394 -0.15001 0.00277 C -0.0981 0.00185 -0.0632 0.00023 -0.01459 -0.00139 C -0.03994 -0.00487 -0.02778 -0.00371 -0.05105 -0.00556 C -0.08751 -0.0051 -0.12396 -0.00602 -0.16042 -0.00417 C -0.16876 -0.00371 -0.14376 -0.00232 -0.13542 -0.00139 C -0.11702 0.00069 -0.09844 0.00486 -0.08021 0.00833 C -0.06181 0.00786 -0.04341 0.00763 -0.02501 0.00694 C -0.01876 0.00671 -0.01216 0.0081 -0.00626 0.00555 C -0.00226 0.0037 -0.01459 0.00462 -0.01876 0.00416 C -0.05799 0.00462 -0.09723 0.00416 -0.13646 0.00555 C -0.14723 0.00601 -0.11494 0.00694 -0.10417 0.00694 C -0.07223 0.00694 -0.00834 0.00555 -0.00834 0.00555 L -0.01459 0.00555 " pathEditMode="relative" ptsTypes="ffffffffffffAA">
                                      <p:cBhvr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ahnschrift" panose="020B0502040204020203" pitchFamily="34" charset="0"/>
              </a:rPr>
              <a:t>Etape provedbe projekta:</a:t>
            </a:r>
            <a:endParaRPr lang="hr-HR" dirty="0">
              <a:latin typeface="Bahnschrift" panose="020B05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r-HR" dirty="0"/>
              <a:t>Programiranje </a:t>
            </a:r>
            <a:r>
              <a:rPr lang="hr-HR" dirty="0" err="1"/>
              <a:t>micro</a:t>
            </a:r>
            <a:r>
              <a:rPr lang="hr-HR" dirty="0"/>
              <a:t>:bita i spajanje seta za zalijevanje</a:t>
            </a:r>
          </a:p>
          <a:p>
            <a:pPr lvl="0"/>
            <a:r>
              <a:rPr lang="hr-HR" dirty="0"/>
              <a:t>Nabavka biljki lavandi i pronalazak prikladnog mjesta za njihov rast</a:t>
            </a:r>
          </a:p>
          <a:p>
            <a:pPr lvl="0"/>
            <a:r>
              <a:rPr lang="hr-HR" dirty="0"/>
              <a:t>Postavljanje hipoteza</a:t>
            </a:r>
          </a:p>
          <a:p>
            <a:pPr lvl="0"/>
            <a:r>
              <a:rPr lang="hr-HR" dirty="0"/>
              <a:t>Praćenje rasta biljaka i vođenje bilješki</a:t>
            </a:r>
          </a:p>
          <a:p>
            <a:pPr lvl="0"/>
            <a:r>
              <a:rPr lang="hr-HR" dirty="0"/>
              <a:t>Provjera hipoteza i obrada dobivenih podataka</a:t>
            </a:r>
          </a:p>
          <a:p>
            <a:pPr lvl="0"/>
            <a:r>
              <a:rPr lang="hr-HR" dirty="0"/>
              <a:t>Izrada MS PowerPoint prezentacije (izvještaj o projektu)</a:t>
            </a:r>
          </a:p>
          <a:p>
            <a:pPr marL="6858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620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0"/>
                            </p:stCondLst>
                            <p:childTnLst>
                              <p:par>
                                <p:cTn id="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45"/>
                            </p:stCondLst>
                            <p:childTnLst>
                              <p:par>
                                <p:cTn id="11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20"/>
                            </p:stCondLst>
                            <p:childTnLst>
                              <p:par>
                                <p:cTn id="14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20"/>
                            </p:stCondLst>
                            <p:childTnLst>
                              <p:par>
                                <p:cTn id="2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20"/>
                            </p:stCondLst>
                            <p:childTnLst>
                              <p:par>
                                <p:cTn id="23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1.Etapa:</a:t>
            </a:r>
            <a:r>
              <a:rPr lang="hr-HR" sz="2700" dirty="0" smtClean="0"/>
              <a:t> </a:t>
            </a:r>
            <a:r>
              <a:rPr lang="hr-HR" sz="2700" b="1" dirty="0" smtClean="0"/>
              <a:t>Programiranje </a:t>
            </a:r>
            <a:r>
              <a:rPr lang="hr-HR" sz="2700" b="1" dirty="0" err="1"/>
              <a:t>micro</a:t>
            </a:r>
            <a:r>
              <a:rPr lang="hr-HR" sz="2700" b="1" dirty="0"/>
              <a:t>:bita i spajanje seta za </a:t>
            </a:r>
            <a:r>
              <a:rPr lang="hr-HR" sz="2700" b="1" dirty="0" smtClean="0"/>
              <a:t>zalijevanje</a:t>
            </a:r>
            <a:endParaRPr lang="hr-HR" sz="27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6. razreda su preko Informatike programirali </a:t>
            </a:r>
            <a:r>
              <a:rPr lang="hr-HR" dirty="0" err="1"/>
              <a:t>micro</a:t>
            </a:r>
            <a:r>
              <a:rPr lang="hr-HR" dirty="0"/>
              <a:t>:bit za zalijevanje dviju biljki lavande. Jednu biljku lavande zalijevali su učenici 4. razreda, a drugu </a:t>
            </a:r>
            <a:r>
              <a:rPr lang="hr-HR" dirty="0" err="1"/>
              <a:t>micro</a:t>
            </a:r>
            <a:r>
              <a:rPr lang="hr-HR" dirty="0"/>
              <a:t>:bit (set za zalijevanje ima senzor za mjerenje vlažnosti i točno zadane parametre kada treba zaliti biljku).</a:t>
            </a:r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3074" name="Picture 2" descr="C:\Users\Učenik 1\Documents\želim stablo\1.ozujkaa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5944" y="4332827"/>
            <a:ext cx="222480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9423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2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2.Etapa:  </a:t>
            </a:r>
            <a:r>
              <a:rPr lang="hr-HR" sz="2700" b="1" dirty="0"/>
              <a:t>Nabavka biljki lavandi i pronalazak prikladnog mjesta za njihov rast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Nabavili smo biljke lavande i smjestili ih u učionicu 4. razreda. Podijelili smo zadatke među učenicima.</a:t>
            </a:r>
          </a:p>
          <a:p>
            <a:pPr marL="68580" indent="0">
              <a:buNone/>
            </a:pPr>
            <a:endParaRPr lang="hr-HR" dirty="0"/>
          </a:p>
        </p:txBody>
      </p:sp>
      <p:pic>
        <p:nvPicPr>
          <p:cNvPr id="2050" name="Picture 2" descr="C:\Users\Učenik 1\Documents\želim stablo\1. ozujka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44008" y="3356992"/>
            <a:ext cx="3024336" cy="2225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356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2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2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3.Etapa: </a:t>
            </a:r>
            <a:r>
              <a:rPr lang="hr-HR" sz="2700" b="1" dirty="0" smtClean="0"/>
              <a:t>Postavljanje hipoteza</a:t>
            </a:r>
            <a:endParaRPr lang="hr-HR" sz="27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Postavili smo hipoteze:</a:t>
            </a:r>
          </a:p>
          <a:p>
            <a:r>
              <a:rPr lang="hr-HR" dirty="0"/>
              <a:t>HIPOTEZA: Biljka koju zalijeva </a:t>
            </a:r>
            <a:r>
              <a:rPr lang="hr-HR" dirty="0" err="1"/>
              <a:t>micro</a:t>
            </a:r>
            <a:r>
              <a:rPr lang="hr-HR" dirty="0"/>
              <a:t>:bit će bolje napredovati.</a:t>
            </a:r>
          </a:p>
          <a:p>
            <a:r>
              <a:rPr lang="hr-HR" dirty="0"/>
              <a:t>HIPOTEZA: Biljka koju zalijevaju učenici će bolje napredovati.</a:t>
            </a:r>
          </a:p>
          <a:p>
            <a:r>
              <a:rPr lang="hr-HR" dirty="0"/>
              <a:t>HIPOTEZA: Biljka koju zalijevaju učenici i ona koju zalijeva </a:t>
            </a:r>
            <a:r>
              <a:rPr lang="hr-HR" dirty="0" err="1"/>
              <a:t>micro</a:t>
            </a:r>
            <a:r>
              <a:rPr lang="hr-HR" dirty="0"/>
              <a:t>:bit će jednako napredovati.</a:t>
            </a:r>
          </a:p>
          <a:p>
            <a:endParaRPr lang="hr-HR" dirty="0"/>
          </a:p>
        </p:txBody>
      </p:sp>
      <p:pic>
        <p:nvPicPr>
          <p:cNvPr id="4098" name="Picture 2" descr="C:\Users\Učenik 1\Documents\želim stablo\1. ozujkaaa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6255" y="5175194"/>
            <a:ext cx="1777613" cy="1333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680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4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4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4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4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4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4.Etapa</a:t>
            </a:r>
            <a:r>
              <a:rPr lang="hr-HR" sz="3600" b="1" dirty="0" smtClean="0"/>
              <a:t>:</a:t>
            </a:r>
            <a:r>
              <a:rPr lang="hr-HR" sz="2400" b="1" dirty="0" smtClean="0"/>
              <a:t> Praćenje </a:t>
            </a:r>
            <a:r>
              <a:rPr lang="hr-HR" sz="2400" b="1" dirty="0"/>
              <a:t>rasta biljaka i vođenje </a:t>
            </a:r>
            <a:r>
              <a:rPr lang="hr-HR" sz="2400" b="1" dirty="0" smtClean="0"/>
              <a:t>bilješki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4. razreda, zajedno sa svojom učiteljicom, svakodnevno su promatrali biljke. Gledajući napredak biljaka, učenici su procjenjivali kada trebaju zaliti biljku lavande što je potkrijepljeno i fotografijama. Učenici 6. razreda i učiteljica Informatike vrijedno su pratili rad </a:t>
            </a:r>
            <a:r>
              <a:rPr lang="hr-HR" dirty="0" err="1"/>
              <a:t>micro</a:t>
            </a:r>
            <a:r>
              <a:rPr lang="hr-HR" dirty="0"/>
              <a:t>:bita i otklanjali nastale poteškoće (baterije na </a:t>
            </a:r>
            <a:r>
              <a:rPr lang="hr-HR" dirty="0" err="1"/>
              <a:t>micro</a:t>
            </a:r>
            <a:r>
              <a:rPr lang="hr-HR" dirty="0"/>
              <a:t>:bitu brzo su se trošile).</a:t>
            </a:r>
          </a:p>
          <a:p>
            <a:endParaRPr lang="hr-HR" dirty="0"/>
          </a:p>
        </p:txBody>
      </p:sp>
      <p:pic>
        <p:nvPicPr>
          <p:cNvPr id="5123" name="Picture 3" descr="C:\Users\Učenik 1\Documents\želim stablo\1. ozujka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7481" y="4089783"/>
            <a:ext cx="3913851" cy="864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9234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6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6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827584" y="1412776"/>
            <a:ext cx="7560841" cy="3481875"/>
            <a:chOff x="467543" y="964339"/>
            <a:chExt cx="8170317" cy="3616791"/>
          </a:xfrm>
        </p:grpSpPr>
        <p:pic>
          <p:nvPicPr>
            <p:cNvPr id="6146" name="Picture 2" descr="\\UCITELJICA\Users\zbornica2\Videos\želim stablo\10. travnj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493" y="1430778"/>
              <a:ext cx="3600402" cy="27003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\\UCITELJICA\Users\zbornica2\Videos\želim stablo\19. ozujka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65195" y="1421057"/>
              <a:ext cx="3611512" cy="27086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\\UCITELJICA\Users\zbornica2\Videos\želim stablo\20180425_1224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73168" y="1416438"/>
              <a:ext cx="3616791" cy="271259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792876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5</a:t>
            </a:r>
            <a:r>
              <a:rPr lang="hr-HR" dirty="0" smtClean="0"/>
              <a:t>.</a:t>
            </a:r>
            <a:r>
              <a:rPr lang="hr-HR" dirty="0"/>
              <a:t> </a:t>
            </a:r>
            <a:r>
              <a:rPr lang="hr-HR" dirty="0" smtClean="0"/>
              <a:t>Etapa: </a:t>
            </a:r>
            <a:r>
              <a:rPr lang="hr-HR" sz="2400" b="1" dirty="0" smtClean="0"/>
              <a:t>Provjera </a:t>
            </a:r>
            <a:r>
              <a:rPr lang="hr-HR" sz="2400" b="1" dirty="0"/>
              <a:t>hipoteza i obrada dobivenih </a:t>
            </a:r>
            <a:r>
              <a:rPr lang="hr-HR" sz="2400" b="1" dirty="0" smtClean="0"/>
              <a:t>podataka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Učenici 6. </a:t>
            </a:r>
            <a:r>
              <a:rPr lang="hr-HR" dirty="0"/>
              <a:t>razreda su na satovima </a:t>
            </a:r>
            <a:r>
              <a:rPr lang="hr-HR" dirty="0" smtClean="0"/>
              <a:t>Prirode </a:t>
            </a:r>
            <a:r>
              <a:rPr lang="hr-HR" dirty="0"/>
              <a:t>uspoređivali dobivene podatke i fotografije biljaka. Obradili su dobivene podatke i provjerili hipoteze. </a:t>
            </a:r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670848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40"/>
                            </p:stCondLst>
                            <p:childTnLst>
                              <p:par>
                                <p:cTn id="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čenik 1\Documents\želim stablo\20171211_11341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19199" y="935360"/>
            <a:ext cx="7017181" cy="5262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6303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</TotalTime>
  <Words>433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Želim stablo</vt:lpstr>
      <vt:lpstr>Etape provedbe projekta:</vt:lpstr>
      <vt:lpstr>1.Etapa: Programiranje micro:bita i spajanje seta za zalijevanje</vt:lpstr>
      <vt:lpstr>2.Etapa:  Nabavka biljki lavandi i pronalazak prikladnog mjesta za njihov rast</vt:lpstr>
      <vt:lpstr>3.Etapa: Postavljanje hipoteza</vt:lpstr>
      <vt:lpstr>4.Etapa: Praćenje rasta biljaka i vođenje bilješki</vt:lpstr>
      <vt:lpstr>Slide 7</vt:lpstr>
      <vt:lpstr>5. Etapa: Provjera hipoteza i obrada dobivenih podataka</vt:lpstr>
      <vt:lpstr>Slide 9</vt:lpstr>
      <vt:lpstr>6. Etapa: Izrada MS PowerPoint prezentacije (izvještaj o projektu)</vt:lpstr>
      <vt:lpstr>ZAKLJUČAK O PROVEDBI PROJEKA „ŽELIM STABLO“</vt:lpstr>
      <vt:lpstr>Kraj!!!</vt:lpstr>
    </vt:vector>
  </TitlesOfParts>
  <Company>Osnovna Škola Smokvica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Učenik</dc:creator>
  <cp:lastModifiedBy>Silvija Salečić</cp:lastModifiedBy>
  <cp:revision>14</cp:revision>
  <dcterms:created xsi:type="dcterms:W3CDTF">2018-04-26T11:12:50Z</dcterms:created>
  <dcterms:modified xsi:type="dcterms:W3CDTF">2018-05-04T12:07:19Z</dcterms:modified>
</cp:coreProperties>
</file>