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5" r:id="rId6"/>
    <p:sldId id="260" r:id="rId7"/>
    <p:sldId id="267" r:id="rId8"/>
    <p:sldId id="266" r:id="rId9"/>
    <p:sldId id="262" r:id="rId10"/>
    <p:sldId id="261" r:id="rId11"/>
    <p:sldId id="26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microbit%20profil%20projekt\Knjiga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Brzina rasta biljaka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0596827570466735E-2"/>
          <c:y val="0.108252450165903"/>
          <c:w val="0.92611814827494388"/>
          <c:h val="0.71289773398435152"/>
        </c:manualLayout>
      </c:layout>
      <c:lineChart>
        <c:grouping val="stacked"/>
        <c:varyColors val="0"/>
        <c:ser>
          <c:idx val="0"/>
          <c:order val="0"/>
          <c:tx>
            <c:v>Zalijevan ručno bez mjerenja parametara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List1!$A$1:$A$6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16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EC-4F5C-8DFC-D94F73F917E6}"/>
            </c:ext>
          </c:extLst>
        </c:ser>
        <c:ser>
          <c:idx val="1"/>
          <c:order val="1"/>
          <c:tx>
            <c:v>Zalijevan pumpom s mjerenim parametrima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List1!$B$1:$B$6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EC-4F5C-8DFC-D94F73F91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682296"/>
        <c:axId val="535687544"/>
      </c:lineChart>
      <c:catAx>
        <c:axId val="535682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Vrijeme /tjedan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5687544"/>
        <c:crosses val="autoZero"/>
        <c:auto val="1"/>
        <c:lblAlgn val="ctr"/>
        <c:lblOffset val="100"/>
        <c:noMultiLvlLbl val="0"/>
      </c:catAx>
      <c:valAx>
        <c:axId val="53568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Visina biljke /cm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3568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380CB2-18C6-472F-9122-40C97C0B8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BE71776-1508-4D76-8823-A0641B8E3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A7B6B0-94C5-48D1-B555-8DEF5B75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294202-89C9-4E07-BAE1-95C93D44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DCC081-3F04-4F7A-9E7B-B983B5C1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97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46D4C1-3817-46D8-8B6B-0551D12E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80258C8-3FB4-4703-A4B2-443482D79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8AB2554-7AC5-4BA7-8D67-5102EABD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B81B86-9E23-42C7-82CF-F1D6FA5D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BEEB25C-99B9-42B8-B7EF-9720628C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86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0753954-BC5C-4C26-9394-5DAC1E1E8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27CF68F-CF6A-42E1-868B-222769175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B35179-0A09-4475-B088-114AEDB9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C3F47A-D2F0-4102-A5B1-4ED5C415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9F1384-0EB8-4FD4-B44E-D582F028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742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766853-452D-4D07-AB71-FD834B39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85F2F0-E374-48CB-BD1A-632A68808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715C95-4FB0-4CF8-A65D-9E8B91DB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0E9B0D-A184-4E78-8CE8-70B0E62F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81562E-057A-49DE-A124-972377F7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9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107F77-E146-489D-836B-E7CA414E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7CB0030-3CFE-4CA2-BF06-CFB3A7AEF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EB7AAB-D49E-40E9-9660-880359E8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6EB74C-BB69-4105-80F0-CBB951E92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864CF14-AE6C-46D2-920E-490D09C6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211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83DB08-EB9F-4C0A-B4F9-6B4278E3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853466-F2D0-44F1-B118-62BA3FF43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2783DAE-B96B-4724-9453-456D63822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DC77254-1032-4E72-BF6C-989C1B24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4504492-CE0D-48C2-BA83-3D2EA251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F6D2A3C-5111-40A7-8910-77DB9DB5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35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928333-56AC-487B-AC25-F249B668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3FB0223-AD43-4E10-AAFA-3D7DDB4B6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E3C2FE-007D-4D1C-BFA9-B9EC82B77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487FF07-79AE-403C-9675-3F34404CB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1B97146-040F-46B7-AC7F-2164D4047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08D1E9C-5C42-4A47-BB37-25B4CD8B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33EFC8E-5E8B-4B42-87AF-5DD4284A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E5111AA-B03D-47F6-9DF0-3F5219A91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784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0ADD4B-E2F1-4664-9613-A9375DAA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62F9848-7D69-40EA-8407-2A9E768D7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19A9264-3376-40CC-8A65-1ABDB653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5B622EC-D74A-461E-AD0D-9A56E093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26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D1D7BFF-AA60-43BE-90CA-AC23E657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3B1D541-EA55-4BAF-874C-DAC80CE1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45B39E6-01D0-4FEB-BC1F-8259C876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196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0EAA1-7134-4A16-82A8-A147DA35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97DEFA-217D-426F-9B55-692DE141F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ED2BE7-E6C3-4486-B925-D3B115DA2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006D63-D8CE-47F3-908E-5B44ED46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258A8B3-330D-4CFE-810C-024BA24C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46CE0A7-55D3-4804-BFEE-F85D05CA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60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436673-C856-4400-960B-661459E61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FFC39ED-3DBC-4994-9FA7-72655ADFE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14993DF-DB66-4D0C-AD2E-92CED4176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7FD7F56-BDEA-4567-B1F9-C9B3E310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6775416-EEA6-40EB-A751-C542CEBC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CF378AD-C6C9-48F5-99B1-1D48F108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36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07396BE-65AC-4619-8004-E24D4711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F589568-B6B9-4385-A363-ADE58B089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5986C2F-6938-4992-94A0-416C84FCA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B1308-BAF9-450E-B4B1-7230FE7E18F8}" type="datetimeFigureOut">
              <a:rPr lang="hr-HR" smtClean="0"/>
              <a:t>10.4.2018.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BC5730-02D9-4A0C-A96C-40B4D69B4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244CAB5-8FE4-4724-A744-6124EE830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8AA0-F7B3-4935-B0B1-10993A6753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63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E6FB15-B97F-479B-90D4-B727471EB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225" y="1878496"/>
            <a:ext cx="9144000" cy="1550504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92D050"/>
                </a:solidFill>
              </a:rPr>
              <a:t>ŽELIM STABLO</a:t>
            </a:r>
            <a:br>
              <a:rPr lang="hr-HR" dirty="0">
                <a:solidFill>
                  <a:schemeClr val="bg1"/>
                </a:solidFill>
              </a:rPr>
            </a:b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E95FF81-EC4A-4BB6-982F-C614DD76B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225" y="3080157"/>
            <a:ext cx="9944100" cy="1525392"/>
          </a:xfrm>
        </p:spPr>
        <p:txBody>
          <a:bodyPr/>
          <a:lstStyle/>
          <a:p>
            <a:r>
              <a:rPr lang="hr-HR" sz="2800" b="1" dirty="0">
                <a:solidFill>
                  <a:srgbClr val="FFFF00"/>
                </a:solidFill>
              </a:rPr>
              <a:t>Upotreba IKT-a u nastavi - primjer: kako upotrijebiti  </a:t>
            </a:r>
            <a:r>
              <a:rPr lang="hr-HR" sz="2800" b="1" dirty="0" err="1">
                <a:solidFill>
                  <a:srgbClr val="FFFF00"/>
                </a:solidFill>
              </a:rPr>
              <a:t>microbit</a:t>
            </a:r>
            <a:r>
              <a:rPr lang="hr-HR" sz="2800" b="1" dirty="0">
                <a:solidFill>
                  <a:srgbClr val="FFFF00"/>
                </a:solidFill>
              </a:rPr>
              <a:t> i set za zalijevanje</a:t>
            </a:r>
            <a:endParaRPr lang="hr-HR" sz="2800" dirty="0">
              <a:solidFill>
                <a:srgbClr val="FFFF00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09FAA9F-C17F-41CA-85E8-987AEFC51F8D}"/>
              </a:ext>
            </a:extLst>
          </p:cNvPr>
          <p:cNvSpPr txBox="1"/>
          <p:nvPr/>
        </p:nvSpPr>
        <p:spPr>
          <a:xfrm>
            <a:off x="609600" y="477078"/>
            <a:ext cx="2148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FF"/>
                </a:solidFill>
              </a:rPr>
              <a:t>OŠ DORE PEJAČEVIĆ </a:t>
            </a:r>
          </a:p>
          <a:p>
            <a:r>
              <a:rPr lang="hr-HR" b="1" dirty="0">
                <a:solidFill>
                  <a:srgbClr val="FF00FF"/>
                </a:solidFill>
              </a:rPr>
              <a:t>NAŠICE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B447A084-827B-4B94-BA7C-B26A911EB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8225" y="355876"/>
            <a:ext cx="665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Documents and Settings\Libe\My Documents\My Pictures\EKO_SKOLA-_velika.jpg">
            <a:extLst>
              <a:ext uri="{FF2B5EF4-FFF2-40B4-BE49-F238E27FC236}">
                <a16:creationId xmlns:a16="http://schemas.microsoft.com/office/drawing/2014/main" id="{2FB31839-CE9F-4ECC-964E-86CD4AF79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6425" y="355876"/>
            <a:ext cx="1066800" cy="946150"/>
          </a:xfrm>
          <a:prstGeom prst="rect">
            <a:avLst/>
          </a:prstGeom>
          <a:noFill/>
        </p:spPr>
      </p:pic>
      <p:pic>
        <p:nvPicPr>
          <p:cNvPr id="7" name="Picture 10" descr="C:\Documents and Settings\Libe\My Documents\My Pictures\fee.jpg">
            <a:extLst>
              <a:ext uri="{FF2B5EF4-FFF2-40B4-BE49-F238E27FC236}">
                <a16:creationId xmlns:a16="http://schemas.microsoft.com/office/drawing/2014/main" id="{21C5787B-26C0-4286-B093-278241CCA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0" y="355876"/>
            <a:ext cx="800100" cy="914400"/>
          </a:xfrm>
          <a:prstGeom prst="rect">
            <a:avLst/>
          </a:prstGeom>
          <a:noFill/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52E01C3-ECE2-49AE-91C1-CE7ACF586259}"/>
              </a:ext>
            </a:extLst>
          </p:cNvPr>
          <p:cNvSpPr txBox="1"/>
          <p:nvPr/>
        </p:nvSpPr>
        <p:spPr>
          <a:xfrm>
            <a:off x="138362" y="4605549"/>
            <a:ext cx="658308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rgbClr val="FF00FF"/>
                </a:solidFill>
              </a:rPr>
              <a:t>Izradili učenici:  2.b  razreda, 6.b razreda i </a:t>
            </a:r>
          </a:p>
          <a:p>
            <a:r>
              <a:rPr lang="hr-HR" sz="2000" dirty="0">
                <a:solidFill>
                  <a:srgbClr val="FF00FF"/>
                </a:solidFill>
              </a:rPr>
              <a:t>učenici dodatne nastave tehničke kulture</a:t>
            </a:r>
          </a:p>
          <a:p>
            <a:r>
              <a:rPr lang="hr-HR" sz="2000" dirty="0">
                <a:solidFill>
                  <a:srgbClr val="FF00FF"/>
                </a:solidFill>
              </a:rPr>
              <a:t>Mentori: Marina Mirković, učiteljica razredne nastave</a:t>
            </a:r>
          </a:p>
          <a:p>
            <a:r>
              <a:rPr lang="hr-HR" sz="2000" dirty="0">
                <a:solidFill>
                  <a:srgbClr val="FF00FF"/>
                </a:solidFill>
              </a:rPr>
              <a:t>Davor Milošević, prof. fizike i tehničke kulture s informatikom </a:t>
            </a:r>
          </a:p>
          <a:p>
            <a:r>
              <a:rPr lang="hr-HR" sz="2000" dirty="0">
                <a:solidFill>
                  <a:srgbClr val="FF00FF"/>
                </a:solidFill>
              </a:rPr>
              <a:t>Leopoldina Vitković, prof. biologije i kemije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" name="Slika 9" descr="Slika na kojoj se prikazuje osoba, grupa, poziranje, na zatvorenom&#10;&#10;Opis je generiran uz vrlo visoku pouzdanost">
            <a:extLst>
              <a:ext uri="{FF2B5EF4-FFF2-40B4-BE49-F238E27FC236}">
                <a16:creationId xmlns:a16="http://schemas.microsoft.com/office/drawing/2014/main" id="{2CC4DD60-D22C-476C-85BB-445977686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27" y="3830552"/>
            <a:ext cx="3861352" cy="27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09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2CB7400B-BF41-43F4-8B85-F24CB01AD0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137905"/>
              </p:ext>
            </p:extLst>
          </p:nvPr>
        </p:nvGraphicFramePr>
        <p:xfrm>
          <a:off x="682571" y="1655144"/>
          <a:ext cx="10826858" cy="480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1E4C37B2-6044-4FDE-96C9-44FCDDAA1372}"/>
              </a:ext>
            </a:extLst>
          </p:cNvPr>
          <p:cNvSpPr txBox="1"/>
          <p:nvPr/>
        </p:nvSpPr>
        <p:spPr>
          <a:xfrm>
            <a:off x="2216019" y="891031"/>
            <a:ext cx="7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Grafički prikaz dobivenih rezultata</a:t>
            </a:r>
          </a:p>
        </p:txBody>
      </p:sp>
    </p:spTree>
    <p:extLst>
      <p:ext uri="{BB962C8B-B14F-4D97-AF65-F5344CB8AC3E}">
        <p14:creationId xmlns:p14="http://schemas.microsoft.com/office/powerpoint/2010/main" val="332434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2A0BF-B815-49DC-9542-8C23F26B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EC383C-0A0D-43EF-B989-5DFAD9152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E5BF2CE-F4DA-4C65-B184-DEE2D6E0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3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micro bit">
            <a:extLst>
              <a:ext uri="{FF2B5EF4-FFF2-40B4-BE49-F238E27FC236}">
                <a16:creationId xmlns:a16="http://schemas.microsoft.com/office/drawing/2014/main" id="{59C87F8B-39D9-4A35-8638-943ED5845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" b="3"/>
          <a:stretch/>
        </p:blipFill>
        <p:spPr bwMode="auto">
          <a:xfrm>
            <a:off x="6951983" y="1427874"/>
            <a:ext cx="4290863" cy="43820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50BCC49-ADA2-4A9F-BB9B-BC3FCE23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Što je </a:t>
            </a:r>
            <a:r>
              <a:rPr lang="hr-HR" dirty="0" err="1">
                <a:solidFill>
                  <a:schemeClr val="bg1"/>
                </a:solidFill>
              </a:rPr>
              <a:t>micro:bit</a:t>
            </a:r>
            <a:r>
              <a:rPr lang="hr-HR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6E1337-BDA7-4C27-909F-A3E52CB2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305869"/>
            <a:ext cx="5127029" cy="3785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malo džepno računalo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omogućava programiranje 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Programiranje </a:t>
            </a:r>
            <a:r>
              <a:rPr lang="hr-HR" dirty="0">
                <a:solidFill>
                  <a:srgbClr val="FF0000"/>
                </a:solidFill>
              </a:rPr>
              <a:t>mjerača svjetlosti, </a:t>
            </a:r>
            <a:r>
              <a:rPr lang="hr-HR" dirty="0"/>
              <a:t> </a:t>
            </a:r>
            <a:r>
              <a:rPr lang="hr-HR" dirty="0">
                <a:solidFill>
                  <a:srgbClr val="92D050"/>
                </a:solidFill>
              </a:rPr>
              <a:t>termometra,</a:t>
            </a:r>
            <a:r>
              <a:rPr lang="hr-HR" dirty="0"/>
              <a:t>, </a:t>
            </a:r>
            <a:r>
              <a:rPr lang="hr-HR" dirty="0">
                <a:solidFill>
                  <a:srgbClr val="FFFF00"/>
                </a:solidFill>
              </a:rPr>
              <a:t>pumpe za zalijevanje   </a:t>
            </a:r>
            <a:r>
              <a:rPr lang="hr-HR" dirty="0"/>
              <a:t>–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258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elektronički, kabel&#10;&#10;Opis je generiran uz visoku pouzdanost">
            <a:extLst>
              <a:ext uri="{FF2B5EF4-FFF2-40B4-BE49-F238E27FC236}">
                <a16:creationId xmlns:a16="http://schemas.microsoft.com/office/drawing/2014/main" id="{9F9067E3-1778-46FE-A81A-41E79CD89D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BC831BD-5C4A-42EA-BCBF-CBD99377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8" y="297388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Set za zalijevanje biljaka</a:t>
            </a:r>
            <a:endParaRPr lang="hr-HR" sz="4100" dirty="0">
              <a:solidFill>
                <a:schemeClr val="bg1"/>
              </a:solidFill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DD1C69C-A629-481C-B920-2D30FDB7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966" y="2338137"/>
            <a:ext cx="597341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err="1">
                <a:solidFill>
                  <a:srgbClr val="FF0000"/>
                </a:solidFill>
              </a:rPr>
              <a:t>Microbit</a:t>
            </a:r>
            <a:endParaRPr lang="hr-H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92D050"/>
                </a:solidFill>
              </a:rPr>
              <a:t>Senzor za mjerenje vlažnosti tla 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rgbClr val="7030A0"/>
                </a:solidFill>
              </a:rPr>
              <a:t>Pumpa za vodu</a:t>
            </a:r>
          </a:p>
          <a:p>
            <a:pPr>
              <a:lnSpc>
                <a:spcPct val="150000"/>
              </a:lnSpc>
            </a:pPr>
            <a:r>
              <a:rPr lang="hr-HR" dirty="0" err="1">
                <a:solidFill>
                  <a:schemeClr val="bg1"/>
                </a:solidFill>
              </a:rPr>
              <a:t>Progamiranjem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microbita</a:t>
            </a:r>
            <a:r>
              <a:rPr lang="hr-HR" dirty="0">
                <a:solidFill>
                  <a:schemeClr val="bg1"/>
                </a:solidFill>
              </a:rPr>
              <a:t>  postižemo da </a:t>
            </a:r>
            <a:r>
              <a:rPr lang="hr-HR" dirty="0" err="1">
                <a:solidFill>
                  <a:schemeClr val="bg1"/>
                </a:solidFill>
              </a:rPr>
              <a:t>microbit</a:t>
            </a:r>
            <a:r>
              <a:rPr lang="hr-HR" dirty="0">
                <a:solidFill>
                  <a:schemeClr val="bg1"/>
                </a:solidFill>
              </a:rPr>
              <a:t> zalijeva biljku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672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349886-8B13-4811-B263-4F88A824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Istražili smo o kukuruzu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2D575F-0D5F-4648-947F-430190F8B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Kukuruz je uz pšenicu i rižu najvažnija žitarica u svijetu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U Slavoniji je 370 tisuća hektara zasijano kukuruzom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Kukuruz je podrijetlom iz Amerike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Svi dijelovi biljke mogu poslužiti za preradu - poseban ekonomski značaj</a:t>
            </a:r>
          </a:p>
          <a:p>
            <a:pPr>
              <a:lnSpc>
                <a:spcPct val="150000"/>
              </a:lnSpc>
            </a:pPr>
            <a:r>
              <a:rPr lang="hr-HR" dirty="0">
                <a:solidFill>
                  <a:schemeClr val="bg1"/>
                </a:solidFill>
              </a:rPr>
              <a:t>Proizvodi se više od 500 različitih industrijskih prerađevina od kukuruza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430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C27CAD-CED2-494D-8EB9-6CB0627E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1310"/>
          </a:xfrm>
        </p:spPr>
        <p:txBody>
          <a:bodyPr/>
          <a:lstStyle/>
          <a:p>
            <a:r>
              <a:rPr lang="hr-HR" dirty="0">
                <a:solidFill>
                  <a:srgbClr val="92D050"/>
                </a:solidFill>
              </a:rPr>
              <a:t>Neke proizvodne grupe: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EB7052-8C6B-403B-A72B-827EC9C1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48517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b="1" dirty="0">
                <a:solidFill>
                  <a:srgbClr val="FF00FF"/>
                </a:solidFill>
              </a:rPr>
              <a:t>a) prehrambeni proizvodi: </a:t>
            </a:r>
            <a:r>
              <a:rPr lang="hr-HR" dirty="0">
                <a:solidFill>
                  <a:srgbClr val="FF00FF"/>
                </a:solidFill>
              </a:rPr>
              <a:t>kruh, pahuljice, palenta, stočna hrana</a:t>
            </a:r>
            <a:br>
              <a:rPr lang="hr-HR" b="1" dirty="0"/>
            </a:br>
            <a:r>
              <a:rPr lang="hr-HR" b="1" dirty="0">
                <a:solidFill>
                  <a:srgbClr val="FFFF00"/>
                </a:solidFill>
              </a:rPr>
              <a:t>b) ljekarski proizvodi </a:t>
            </a:r>
            <a:r>
              <a:rPr lang="hr-HR" dirty="0">
                <a:solidFill>
                  <a:srgbClr val="FFFF00"/>
                </a:solidFill>
              </a:rPr>
              <a:t>– sirupi</a:t>
            </a:r>
            <a:br>
              <a:rPr lang="hr-HR" b="1" dirty="0">
                <a:solidFill>
                  <a:srgbClr val="FFFF00"/>
                </a:solidFill>
              </a:rPr>
            </a:br>
            <a:r>
              <a:rPr lang="hr-HR" b="1" dirty="0">
                <a:solidFill>
                  <a:srgbClr val="92D050"/>
                </a:solidFill>
              </a:rPr>
              <a:t>c) farmaceutska i kozmetička sredstva</a:t>
            </a:r>
            <a:br>
              <a:rPr lang="hr-HR" b="1" dirty="0"/>
            </a:br>
            <a:r>
              <a:rPr lang="hr-HR" b="1" dirty="0">
                <a:solidFill>
                  <a:srgbClr val="FF0000"/>
                </a:solidFill>
              </a:rPr>
              <a:t>d) razni napici: </a:t>
            </a:r>
            <a:r>
              <a:rPr lang="hr-HR" dirty="0">
                <a:solidFill>
                  <a:srgbClr val="FF0000"/>
                </a:solidFill>
              </a:rPr>
              <a:t>pivo – </a:t>
            </a:r>
            <a:r>
              <a:rPr lang="hr-HR" dirty="0" err="1">
                <a:solidFill>
                  <a:srgbClr val="FF0000"/>
                </a:solidFill>
              </a:rPr>
              <a:t>Chica</a:t>
            </a:r>
            <a:r>
              <a:rPr lang="hr-HR" dirty="0">
                <a:solidFill>
                  <a:srgbClr val="FF0000"/>
                </a:solidFill>
              </a:rPr>
              <a:t> , sok boza</a:t>
            </a:r>
            <a:br>
              <a:rPr lang="hr-HR" b="1" dirty="0">
                <a:solidFill>
                  <a:srgbClr val="FF0000"/>
                </a:solidFill>
              </a:rPr>
            </a:br>
            <a:r>
              <a:rPr lang="hr-HR" b="1" dirty="0">
                <a:solidFill>
                  <a:srgbClr val="00B0F0"/>
                </a:solidFill>
              </a:rPr>
              <a:t>e) tekstilni proizvodi: </a:t>
            </a:r>
            <a:r>
              <a:rPr lang="hr-HR" dirty="0">
                <a:solidFill>
                  <a:srgbClr val="00B0F0"/>
                </a:solidFill>
              </a:rPr>
              <a:t>umjetna vlakna</a:t>
            </a:r>
            <a:br>
              <a:rPr lang="hr-HR" b="1" dirty="0"/>
            </a:b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f) kemijski proizvodi: </a:t>
            </a: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boje, sirovina za industriju papira i plastičnih masa</a:t>
            </a:r>
          </a:p>
        </p:txBody>
      </p:sp>
    </p:spTree>
    <p:extLst>
      <p:ext uri="{BB962C8B-B14F-4D97-AF65-F5344CB8AC3E}">
        <p14:creationId xmlns:p14="http://schemas.microsoft.com/office/powerpoint/2010/main" val="317829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soba, na zatvorenom, dječak, stol&#10;&#10;Opis je generiran uz vrlo visoku pouzdanost">
            <a:extLst>
              <a:ext uri="{FF2B5EF4-FFF2-40B4-BE49-F238E27FC236}">
                <a16:creationId xmlns:a16="http://schemas.microsoft.com/office/drawing/2014/main" id="{6AF59DE4-3ED6-4E97-9406-E7DFA201E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3" r="-4" b="5964"/>
          <a:stretch/>
        </p:blipFill>
        <p:spPr>
          <a:xfrm>
            <a:off x="5969353" y="2815228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9" name="Slika 8" descr="Slika na kojoj se prikazuje osoba, na zatvorenom, elektronički, stol&#10;&#10;Opis je generiran uz vrlo visoku pouzdanost">
            <a:extLst>
              <a:ext uri="{FF2B5EF4-FFF2-40B4-BE49-F238E27FC236}">
                <a16:creationId xmlns:a16="http://schemas.microsoft.com/office/drawing/2014/main" id="{FCEA35B1-E95E-42FC-B185-ECB9AA0C0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r="4" b="4"/>
          <a:stretch/>
        </p:blipFill>
        <p:spPr>
          <a:xfrm>
            <a:off x="8160603" y="2"/>
            <a:ext cx="4034316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7" name="Slika 6" descr="Slika na kojoj se prikazuje osoba, stol, na zatvorenom, hrana&#10;&#10;Opis je generiran uz vrlo visoku pouzdanost">
            <a:extLst>
              <a:ext uri="{FF2B5EF4-FFF2-40B4-BE49-F238E27FC236}">
                <a16:creationId xmlns:a16="http://schemas.microsoft.com/office/drawing/2014/main" id="{E20FE243-E366-4112-AC9D-FC1C4B0DA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r="10918"/>
          <a:stretch/>
        </p:blipFill>
        <p:spPr>
          <a:xfrm>
            <a:off x="9053088" y="4197217"/>
            <a:ext cx="3138912" cy="2660795"/>
          </a:xfrm>
          <a:custGeom>
            <a:avLst/>
            <a:gdLst>
              <a:gd name="connsiteX0" fmla="*/ 1723644 w 3138912"/>
              <a:gd name="connsiteY0" fmla="*/ 0 h 2660795"/>
              <a:gd name="connsiteX1" fmla="*/ 3053691 w 3138912"/>
              <a:gd name="connsiteY1" fmla="*/ 627247 h 2660795"/>
              <a:gd name="connsiteX2" fmla="*/ 3138912 w 3138912"/>
              <a:gd name="connsiteY2" fmla="*/ 741211 h 2660795"/>
              <a:gd name="connsiteX3" fmla="*/ 3138912 w 3138912"/>
              <a:gd name="connsiteY3" fmla="*/ 2660795 h 2660795"/>
              <a:gd name="connsiteX4" fmla="*/ 278239 w 3138912"/>
              <a:gd name="connsiteY4" fmla="*/ 2660795 h 2660795"/>
              <a:gd name="connsiteX5" fmla="*/ 208035 w 3138912"/>
              <a:gd name="connsiteY5" fmla="*/ 2545235 h 2660795"/>
              <a:gd name="connsiteX6" fmla="*/ 0 w 3138912"/>
              <a:gd name="connsiteY6" fmla="*/ 1723644 h 2660795"/>
              <a:gd name="connsiteX7" fmla="*/ 1723644 w 3138912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2E7067A-D41B-4A22-8475-B4D71D59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11" y="235815"/>
            <a:ext cx="5712824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Pratimo rast kukuruza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9B1F0D-C39C-4B15-B382-E6DC01E50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417983"/>
            <a:ext cx="5176343" cy="5204202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hr-HR" b="1" dirty="0">
                <a:solidFill>
                  <a:srgbClr val="FF0000"/>
                </a:solidFill>
              </a:rPr>
              <a:t>Pratili smo rast </a:t>
            </a:r>
            <a:r>
              <a:rPr lang="hr-HR" dirty="0">
                <a:solidFill>
                  <a:srgbClr val="FF0000"/>
                </a:solidFill>
              </a:rPr>
              <a:t>biljaka koje će zalijevati </a:t>
            </a:r>
            <a:r>
              <a:rPr lang="hr-HR" b="1" dirty="0">
                <a:solidFill>
                  <a:srgbClr val="FF0000"/>
                </a:solidFill>
              </a:rPr>
              <a:t>bez mjerenja određenih parametara</a:t>
            </a:r>
          </a:p>
          <a:p>
            <a:pPr>
              <a:lnSpc>
                <a:spcPct val="160000"/>
              </a:lnSpc>
            </a:pPr>
            <a:r>
              <a:rPr lang="hr-HR" b="1" dirty="0">
                <a:solidFill>
                  <a:srgbClr val="FFFF00"/>
                </a:solidFill>
              </a:rPr>
              <a:t>Programirali smo </a:t>
            </a:r>
            <a:r>
              <a:rPr lang="hr-HR" b="1" dirty="0" err="1">
                <a:solidFill>
                  <a:srgbClr val="FFFF00"/>
                </a:solidFill>
              </a:rPr>
              <a:t>micro:bit</a:t>
            </a:r>
            <a:r>
              <a:rPr lang="hr-HR" b="1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hr-HR" b="1" dirty="0">
                <a:solidFill>
                  <a:srgbClr val="92D050"/>
                </a:solidFill>
              </a:rPr>
              <a:t>Pratili smo rast</a:t>
            </a:r>
            <a:r>
              <a:rPr lang="hr-HR" dirty="0">
                <a:solidFill>
                  <a:srgbClr val="92D050"/>
                </a:solidFill>
              </a:rPr>
              <a:t> biljaka koje su </a:t>
            </a:r>
            <a:r>
              <a:rPr lang="hr-HR" b="1" dirty="0">
                <a:solidFill>
                  <a:srgbClr val="92D050"/>
                </a:solidFill>
              </a:rPr>
              <a:t>zalijevali setom</a:t>
            </a:r>
            <a:r>
              <a:rPr lang="hr-HR" dirty="0">
                <a:solidFill>
                  <a:srgbClr val="92D050"/>
                </a:solidFill>
              </a:rPr>
              <a:t> za zalijevanje biljaka koji ima </a:t>
            </a:r>
            <a:r>
              <a:rPr lang="hr-HR" b="1" dirty="0">
                <a:solidFill>
                  <a:srgbClr val="92D050"/>
                </a:solidFill>
              </a:rPr>
              <a:t>programirane parametre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2402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Slika 27" descr="Slika na kojoj se prikazuje nebo&#10;&#10;Opis je generiran uz vrlo visoku pouzdanost">
            <a:extLst>
              <a:ext uri="{FF2B5EF4-FFF2-40B4-BE49-F238E27FC236}">
                <a16:creationId xmlns:a16="http://schemas.microsoft.com/office/drawing/2014/main" id="{EF99C274-8F83-45D9-842B-C1663E228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40" y="547638"/>
            <a:ext cx="2648371" cy="3836810"/>
          </a:xfrm>
          <a:prstGeom prst="rect">
            <a:avLst/>
          </a:prstGeom>
        </p:spPr>
      </p:pic>
      <p:sp>
        <p:nvSpPr>
          <p:cNvPr id="61" name="Rectangle 34">
            <a:extLst>
              <a:ext uri="{FF2B5EF4-FFF2-40B4-BE49-F238E27FC236}">
                <a16:creationId xmlns:a16="http://schemas.microsoft.com/office/drawing/2014/main" id="{7AE95D8F-9825-4222-8846-E3461598CC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217665F-0036-444A-8D4A-33AF36A36A4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FDA47BC-3069-47F5-8257-24B3B1F76A0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Rezervirano mjesto sadržaja 11">
            <a:extLst>
              <a:ext uri="{FF2B5EF4-FFF2-40B4-BE49-F238E27FC236}">
                <a16:creationId xmlns:a16="http://schemas.microsoft.com/office/drawing/2014/main" id="{3B06A69D-18C8-460A-941A-CD17A3FE5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41" y="1999905"/>
            <a:ext cx="2659472" cy="613289"/>
          </a:xfrm>
          <a:prstGeom prst="rect">
            <a:avLst/>
          </a:prstGeom>
        </p:spPr>
      </p:pic>
      <p:pic>
        <p:nvPicPr>
          <p:cNvPr id="26" name="Slika 25" descr="Slika na kojoj se prikazuje na zatvorenom, hrana, stol, torta&#10;&#10;Opis je generiran uz visoku pouzdanost">
            <a:extLst>
              <a:ext uri="{FF2B5EF4-FFF2-40B4-BE49-F238E27FC236}">
                <a16:creationId xmlns:a16="http://schemas.microsoft.com/office/drawing/2014/main" id="{43DD2C1F-2689-485D-B249-A6787BF9B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62" y="477749"/>
            <a:ext cx="1928859" cy="3997637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0C9EB70-BC82-414A-BF8D-AD7FC672761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Slika 29" descr="Slika na kojoj se prikazuje na zatvorenom, čokolada, sjedenje&#10;&#10;Opis je generiran uz visoku pouzdanost">
            <a:extLst>
              <a:ext uri="{FF2B5EF4-FFF2-40B4-BE49-F238E27FC236}">
                <a16:creationId xmlns:a16="http://schemas.microsoft.com/office/drawing/2014/main" id="{73351095-C84B-4705-99E5-E4F1DA72C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7" y="547637"/>
            <a:ext cx="2648372" cy="3836809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42B920A-73AD-402A-8EEF-B88E1A9398B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Slika 62" descr="Slika na kojoj se prikazuje biljka, agava, vaza, na zatvorenom&#10;&#10;Opis je generiran uz vrlo visoku pouzdanost">
            <a:extLst>
              <a:ext uri="{FF2B5EF4-FFF2-40B4-BE49-F238E27FC236}">
                <a16:creationId xmlns:a16="http://schemas.microsoft.com/office/drawing/2014/main" id="{8359501D-2CF0-4BCF-AC5F-36722E3A3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75" y="477750"/>
            <a:ext cx="3020225" cy="3906698"/>
          </a:xfrm>
          <a:prstGeom prst="rect">
            <a:avLst/>
          </a:prstGeom>
        </p:spPr>
      </p:pic>
      <p:sp>
        <p:nvSpPr>
          <p:cNvPr id="36" name="TekstniOkvir 35">
            <a:extLst>
              <a:ext uri="{FF2B5EF4-FFF2-40B4-BE49-F238E27FC236}">
                <a16:creationId xmlns:a16="http://schemas.microsoft.com/office/drawing/2014/main" id="{B3B31D66-EBB3-48FB-8F65-0373FFA1FB7B}"/>
              </a:ext>
            </a:extLst>
          </p:cNvPr>
          <p:cNvSpPr txBox="1"/>
          <p:nvPr/>
        </p:nvSpPr>
        <p:spPr>
          <a:xfrm>
            <a:off x="2869389" y="5190978"/>
            <a:ext cx="630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chemeClr val="bg1"/>
                </a:solidFill>
              </a:rPr>
              <a:t>Rast kukuruza</a:t>
            </a:r>
          </a:p>
        </p:txBody>
      </p:sp>
    </p:spTree>
    <p:extLst>
      <p:ext uri="{BB962C8B-B14F-4D97-AF65-F5344CB8AC3E}">
        <p14:creationId xmlns:p14="http://schemas.microsoft.com/office/powerpoint/2010/main" val="1693240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665938D-C04F-4B2F-9B5A-1E93DEB8A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2" b="80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1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F1AAD7-35E3-44FF-93B1-6447F917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736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DOBIVENI REZULTATI </a:t>
            </a: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03A8801-BA70-4162-9A9E-4A937D31A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53182"/>
              </p:ext>
            </p:extLst>
          </p:nvPr>
        </p:nvGraphicFramePr>
        <p:xfrm>
          <a:off x="838200" y="1456842"/>
          <a:ext cx="10515600" cy="5036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475">
                  <a:extLst>
                    <a:ext uri="{9D8B030D-6E8A-4147-A177-3AD203B41FA5}">
                      <a16:colId xmlns:a16="http://schemas.microsoft.com/office/drawing/2014/main" val="3907337700"/>
                    </a:ext>
                  </a:extLst>
                </a:gridCol>
                <a:gridCol w="4076054">
                  <a:extLst>
                    <a:ext uri="{9D8B030D-6E8A-4147-A177-3AD203B41FA5}">
                      <a16:colId xmlns:a16="http://schemas.microsoft.com/office/drawing/2014/main" val="3737674377"/>
                    </a:ext>
                  </a:extLst>
                </a:gridCol>
                <a:gridCol w="4302071">
                  <a:extLst>
                    <a:ext uri="{9D8B030D-6E8A-4147-A177-3AD203B41FA5}">
                      <a16:colId xmlns:a16="http://schemas.microsoft.com/office/drawing/2014/main" val="2918559039"/>
                    </a:ext>
                  </a:extLst>
                </a:gridCol>
              </a:tblGrid>
              <a:tr h="1125071"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Vrijeme / tjedan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Visina biljke zalijevana ručno bez mjerenja parametara  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Visina biljke zalijevane pumpom s mjerenim parametrima   /cm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01224"/>
                  </a:ext>
                </a:extLst>
              </a:tr>
              <a:tr h="651827">
                <a:tc>
                  <a:txBody>
                    <a:bodyPr/>
                    <a:lstStyle/>
                    <a:p>
                      <a:r>
                        <a:rPr lang="hr-HR" sz="32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6769211"/>
                  </a:ext>
                </a:extLst>
              </a:tr>
              <a:tr h="651827">
                <a:tc>
                  <a:txBody>
                    <a:bodyPr/>
                    <a:lstStyle/>
                    <a:p>
                      <a:r>
                        <a:rPr lang="hr-HR" sz="32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0996586"/>
                  </a:ext>
                </a:extLst>
              </a:tr>
              <a:tr h="651827">
                <a:tc>
                  <a:txBody>
                    <a:bodyPr/>
                    <a:lstStyle/>
                    <a:p>
                      <a:r>
                        <a:rPr lang="hr-HR" sz="32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606736"/>
                  </a:ext>
                </a:extLst>
              </a:tr>
              <a:tr h="651827">
                <a:tc>
                  <a:txBody>
                    <a:bodyPr/>
                    <a:lstStyle/>
                    <a:p>
                      <a:r>
                        <a:rPr lang="hr-HR" sz="320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4790607"/>
                  </a:ext>
                </a:extLst>
              </a:tr>
              <a:tr h="651827">
                <a:tc>
                  <a:txBody>
                    <a:bodyPr/>
                    <a:lstStyle/>
                    <a:p>
                      <a:r>
                        <a:rPr lang="hr-HR" sz="3200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547133"/>
                  </a:ext>
                </a:extLst>
              </a:tr>
              <a:tr h="651827">
                <a:tc>
                  <a:txBody>
                    <a:bodyPr/>
                    <a:lstStyle/>
                    <a:p>
                      <a:r>
                        <a:rPr lang="hr-HR" sz="3200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68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201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260</Words>
  <Application>Microsoft Office PowerPoint</Application>
  <PresentationFormat>Široki zaslon</PresentationFormat>
  <Paragraphs>59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ŽELIM STABLO </vt:lpstr>
      <vt:lpstr>Što je micro:bit?</vt:lpstr>
      <vt:lpstr>Set za zalijevanje biljaka</vt:lpstr>
      <vt:lpstr>Istražili smo o kukuruzu</vt:lpstr>
      <vt:lpstr>Neke proizvodne grupe:</vt:lpstr>
      <vt:lpstr>Pratimo rast kukuruza </vt:lpstr>
      <vt:lpstr>PowerPoint prezentacija</vt:lpstr>
      <vt:lpstr>PowerPoint prezentacija</vt:lpstr>
      <vt:lpstr>DOBIVENI REZULTATI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 </dc:title>
  <dc:creator>LEOPOLDINA Vitković</dc:creator>
  <cp:lastModifiedBy>LEOPOLDINA Vitković</cp:lastModifiedBy>
  <cp:revision>25</cp:revision>
  <dcterms:created xsi:type="dcterms:W3CDTF">2018-03-19T12:22:18Z</dcterms:created>
  <dcterms:modified xsi:type="dcterms:W3CDTF">2018-04-10T05:19:59Z</dcterms:modified>
</cp:coreProperties>
</file>