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80" r:id="rId4"/>
    <p:sldId id="330" r:id="rId5"/>
    <p:sldId id="280" r:id="rId6"/>
    <p:sldId id="282" r:id="rId7"/>
    <p:sldId id="283" r:id="rId8"/>
    <p:sldId id="285" r:id="rId9"/>
    <p:sldId id="294" r:id="rId10"/>
    <p:sldId id="286" r:id="rId11"/>
    <p:sldId id="287" r:id="rId12"/>
    <p:sldId id="290" r:id="rId13"/>
    <p:sldId id="291" r:id="rId14"/>
    <p:sldId id="329" r:id="rId15"/>
    <p:sldId id="357" r:id="rId16"/>
    <p:sldId id="356" r:id="rId17"/>
    <p:sldId id="258" r:id="rId18"/>
    <p:sldId id="257" r:id="rId19"/>
    <p:sldId id="262" r:id="rId20"/>
    <p:sldId id="288" r:id="rId21"/>
    <p:sldId id="289" r:id="rId22"/>
    <p:sldId id="259" r:id="rId23"/>
    <p:sldId id="261" r:id="rId24"/>
    <p:sldId id="265" r:id="rId25"/>
    <p:sldId id="271" r:id="rId26"/>
    <p:sldId id="278" r:id="rId27"/>
    <p:sldId id="359" r:id="rId28"/>
    <p:sldId id="362" r:id="rId29"/>
    <p:sldId id="337" r:id="rId30"/>
    <p:sldId id="338" r:id="rId31"/>
    <p:sldId id="363" r:id="rId32"/>
    <p:sldId id="339" r:id="rId33"/>
    <p:sldId id="364" r:id="rId34"/>
    <p:sldId id="331" r:id="rId35"/>
    <p:sldId id="332" r:id="rId36"/>
    <p:sldId id="334" r:id="rId37"/>
    <p:sldId id="33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54" r:id="rId52"/>
    <p:sldId id="341" r:id="rId53"/>
    <p:sldId id="343" r:id="rId54"/>
    <p:sldId id="344" r:id="rId55"/>
    <p:sldId id="345" r:id="rId56"/>
    <p:sldId id="346" r:id="rId57"/>
    <p:sldId id="347" r:id="rId58"/>
    <p:sldId id="349" r:id="rId59"/>
    <p:sldId id="350" r:id="rId60"/>
    <p:sldId id="351" r:id="rId61"/>
    <p:sldId id="352" r:id="rId62"/>
    <p:sldId id="353" r:id="rId63"/>
    <p:sldId id="379" r:id="rId64"/>
  </p:sldIdLst>
  <p:sldSz cx="12192000" cy="6858000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ITA\Planiranja%202017-2018.%20ANITA%20NOVO\&#381;ELIM%20STABLO%20PROFIL%20KLETT\Pra&#263;enje%20biljke%20tablice%20i%20grafiko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VISINA STABLJIKE </a:t>
            </a:r>
            <a:r>
              <a:rPr lang="hr-HR"/>
              <a:t>NEVENA </a:t>
            </a:r>
            <a:r>
              <a:rPr lang="en-US"/>
              <a:t>U MILIMETRIMA (mm):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'micro bit + set za zalijevanje'!$B$13</c:f>
              <c:strCache>
                <c:ptCount val="1"/>
                <c:pt idx="0">
                  <c:v>VISINA STABLJIKE U MILIMETRIMA (mm):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'micro bit + set za zalijevanje'!$A$14:$A$27</c:f>
              <c:strCache>
                <c:ptCount val="14"/>
                <c:pt idx="0">
                  <c:v>26.1.2018.</c:v>
                </c:pt>
                <c:pt idx="1">
                  <c:v>28.1.2018.</c:v>
                </c:pt>
                <c:pt idx="2">
                  <c:v>29.1.2018.</c:v>
                </c:pt>
                <c:pt idx="3">
                  <c:v>5.2.2018.</c:v>
                </c:pt>
                <c:pt idx="4">
                  <c:v>12.2.2018.</c:v>
                </c:pt>
                <c:pt idx="5">
                  <c:v>19.2.2018.</c:v>
                </c:pt>
                <c:pt idx="6">
                  <c:v>1.3.2018.</c:v>
                </c:pt>
                <c:pt idx="7">
                  <c:v>6.3.2018.</c:v>
                </c:pt>
                <c:pt idx="8">
                  <c:v>12.3.2018.</c:v>
                </c:pt>
                <c:pt idx="9">
                  <c:v>19.3.2018.</c:v>
                </c:pt>
                <c:pt idx="10">
                  <c:v>23.3.2018.</c:v>
                </c:pt>
                <c:pt idx="11">
                  <c:v>28.3.2018.</c:v>
                </c:pt>
                <c:pt idx="12">
                  <c:v>9.4.2018.</c:v>
                </c:pt>
                <c:pt idx="13">
                  <c:v>10.4.2018.</c:v>
                </c:pt>
              </c:strCache>
            </c:strRef>
          </c:cat>
          <c:val>
            <c:numRef>
              <c:f>'micro bit + set za zalijevanje'!$B$14:$B$27</c:f>
              <c:numCache>
                <c:formatCode>General</c:formatCode>
                <c:ptCount val="14"/>
                <c:pt idx="0">
                  <c:v>3</c:v>
                </c:pt>
                <c:pt idx="1">
                  <c:v>30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100</c:v>
                </c:pt>
                <c:pt idx="7">
                  <c:v>105</c:v>
                </c:pt>
                <c:pt idx="8">
                  <c:v>110</c:v>
                </c:pt>
                <c:pt idx="9">
                  <c:v>112</c:v>
                </c:pt>
                <c:pt idx="10">
                  <c:v>115</c:v>
                </c:pt>
                <c:pt idx="11">
                  <c:v>120</c:v>
                </c:pt>
                <c:pt idx="12">
                  <c:v>160</c:v>
                </c:pt>
                <c:pt idx="13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4-41AB-94C2-1F63726D63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18626703"/>
        <c:axId val="1818632943"/>
      </c:barChart>
      <c:catAx>
        <c:axId val="1818626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18632943"/>
        <c:crosses val="autoZero"/>
        <c:auto val="1"/>
        <c:lblAlgn val="ctr"/>
        <c:lblOffset val="100"/>
        <c:noMultiLvlLbl val="0"/>
      </c:catAx>
      <c:valAx>
        <c:axId val="1818632943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1862670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VISINA STABLJIKE </a:t>
            </a:r>
            <a:r>
              <a:rPr lang="hr-HR"/>
              <a:t>NEVENA </a:t>
            </a:r>
            <a:r>
              <a:rPr lang="en-US"/>
              <a:t>U MILIMETRIMA (mm):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'ručno zalijevanje'!$B$13</c:f>
              <c:strCache>
                <c:ptCount val="1"/>
                <c:pt idx="0">
                  <c:v>VISINA STABLJIKE U MILIMETRIMA (mm):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'ručno zalijevanje'!$A$14:$A$26</c:f>
              <c:strCache>
                <c:ptCount val="13"/>
                <c:pt idx="0">
                  <c:v>26.1.</c:v>
                </c:pt>
                <c:pt idx="1">
                  <c:v>29.1.</c:v>
                </c:pt>
                <c:pt idx="2">
                  <c:v>5.2.</c:v>
                </c:pt>
                <c:pt idx="3">
                  <c:v>12.2.</c:v>
                </c:pt>
                <c:pt idx="4">
                  <c:v>20.2.</c:v>
                </c:pt>
                <c:pt idx="5">
                  <c:v>1.3.</c:v>
                </c:pt>
                <c:pt idx="6">
                  <c:v>6.3.</c:v>
                </c:pt>
                <c:pt idx="7">
                  <c:v>12.3.</c:v>
                </c:pt>
                <c:pt idx="8">
                  <c:v>19.3.</c:v>
                </c:pt>
                <c:pt idx="9">
                  <c:v>23.3.</c:v>
                </c:pt>
                <c:pt idx="10">
                  <c:v>28.3.</c:v>
                </c:pt>
                <c:pt idx="11">
                  <c:v>9.4.</c:v>
                </c:pt>
                <c:pt idx="12">
                  <c:v>10.4. </c:v>
                </c:pt>
              </c:strCache>
            </c:strRef>
          </c:cat>
          <c:val>
            <c:numRef>
              <c:f>'ručno zalijevanje'!$B$14:$B$26</c:f>
              <c:numCache>
                <c:formatCode>General</c:formatCode>
                <c:ptCount val="13"/>
                <c:pt idx="0">
                  <c:v>4</c:v>
                </c:pt>
                <c:pt idx="1">
                  <c:v>31</c:v>
                </c:pt>
                <c:pt idx="2">
                  <c:v>40</c:v>
                </c:pt>
                <c:pt idx="3">
                  <c:v>50</c:v>
                </c:pt>
                <c:pt idx="4">
                  <c:v>80</c:v>
                </c:pt>
                <c:pt idx="5">
                  <c:v>90</c:v>
                </c:pt>
                <c:pt idx="6">
                  <c:v>100</c:v>
                </c:pt>
                <c:pt idx="7">
                  <c:v>110</c:v>
                </c:pt>
                <c:pt idx="8">
                  <c:v>111</c:v>
                </c:pt>
                <c:pt idx="9">
                  <c:v>115</c:v>
                </c:pt>
                <c:pt idx="10">
                  <c:v>120</c:v>
                </c:pt>
                <c:pt idx="11">
                  <c:v>140</c:v>
                </c:pt>
                <c:pt idx="12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5-4CA3-82A5-258AA5728A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52775951"/>
        <c:axId val="1752768463"/>
      </c:barChart>
      <c:catAx>
        <c:axId val="1752775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52768463"/>
        <c:crosses val="autoZero"/>
        <c:auto val="1"/>
        <c:lblAlgn val="ctr"/>
        <c:lblOffset val="100"/>
        <c:noMultiLvlLbl val="0"/>
      </c:catAx>
      <c:valAx>
        <c:axId val="1752768463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52775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76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98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276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0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99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3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99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32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79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3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675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4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23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5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5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83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4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14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0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68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30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63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899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387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75696" y="1165101"/>
            <a:ext cx="9144000" cy="2287264"/>
          </a:xfrm>
        </p:spPr>
        <p:txBody>
          <a:bodyPr>
            <a:normAutofit/>
          </a:bodyPr>
          <a:lstStyle/>
          <a:p>
            <a:r>
              <a:rPr lang="hr-HR" sz="7200" b="1" dirty="0" smtClean="0">
                <a:solidFill>
                  <a:schemeClr val="bg1"/>
                </a:solidFill>
              </a:rPr>
              <a:t>„Želim stablo“</a:t>
            </a:r>
            <a:endParaRPr lang="hr-HR" sz="7200" b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0712" y="3578469"/>
            <a:ext cx="9671895" cy="2391508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Profil </a:t>
            </a:r>
            <a:r>
              <a:rPr lang="hr-HR" sz="2800" b="1" dirty="0" err="1" smtClean="0">
                <a:solidFill>
                  <a:schemeClr val="bg1"/>
                </a:solidFill>
              </a:rPr>
              <a:t>Klett</a:t>
            </a:r>
            <a:endParaRPr lang="hr-HR" sz="2800" b="1" dirty="0" smtClean="0">
              <a:solidFill>
                <a:schemeClr val="bg1"/>
              </a:solidFill>
            </a:endParaRPr>
          </a:p>
          <a:p>
            <a:r>
              <a:rPr lang="hr-HR" sz="2800" b="1" dirty="0" smtClean="0">
                <a:solidFill>
                  <a:schemeClr val="bg1"/>
                </a:solidFill>
              </a:rPr>
              <a:t>OŠ „Đuro Pilar”, Slavonski Brod</a:t>
            </a:r>
          </a:p>
          <a:p>
            <a:endParaRPr lang="hr-HR" sz="2800" b="1" dirty="0" smtClean="0">
              <a:solidFill>
                <a:schemeClr val="bg1"/>
              </a:solidFill>
            </a:endParaRPr>
          </a:p>
          <a:p>
            <a:r>
              <a:rPr lang="hr-HR" sz="2200" b="1" dirty="0" smtClean="0">
                <a:solidFill>
                  <a:schemeClr val="bg1"/>
                </a:solidFill>
              </a:rPr>
              <a:t>Prezentaciju izradila: </a:t>
            </a:r>
          </a:p>
          <a:p>
            <a:r>
              <a:rPr lang="hr-HR" sz="2200" i="1" dirty="0" smtClean="0">
                <a:solidFill>
                  <a:schemeClr val="bg1"/>
                </a:solidFill>
              </a:rPr>
              <a:t>Anita </a:t>
            </a:r>
            <a:r>
              <a:rPr lang="hr-HR" sz="2200" i="1" dirty="0" err="1" smtClean="0">
                <a:solidFill>
                  <a:schemeClr val="bg1"/>
                </a:solidFill>
              </a:rPr>
              <a:t>Boroz</a:t>
            </a:r>
            <a:r>
              <a:rPr lang="hr-HR" sz="2200" i="1" dirty="0" smtClean="0">
                <a:solidFill>
                  <a:schemeClr val="bg1"/>
                </a:solidFill>
              </a:rPr>
              <a:t>, diplomirani učitelj s pojačanim programom iz predmeta Informatika</a:t>
            </a:r>
            <a:endParaRPr lang="hr-HR" sz="2200" i="1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63" y="0"/>
            <a:ext cx="2676337" cy="149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82">
        <p:fade/>
      </p:transition>
    </mc:Choice>
    <mc:Fallback xmlns="">
      <p:transition spd="med" advTm="6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2451384adeb789099ba2b3cd1f5aa4fe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3">
        <p:fade/>
      </p:transition>
    </mc:Choice>
    <mc:Fallback xmlns="">
      <p:transition spd="med" advTm="18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b40d75608273fbada369b5f36f7f39fc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37">
        <p:fade/>
      </p:transition>
    </mc:Choice>
    <mc:Fallback xmlns="">
      <p:transition spd="med" advTm="25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2af5b8c5eeb01131f632ac9903dcdc14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47">
        <p:fade/>
      </p:transition>
    </mc:Choice>
    <mc:Fallback xmlns="">
      <p:transition spd="med" advTm="15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595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Programiranje </a:t>
            </a:r>
            <a:r>
              <a:rPr lang="hr-HR" b="1" dirty="0" err="1" smtClean="0">
                <a:solidFill>
                  <a:schemeClr val="bg1"/>
                </a:solidFill>
              </a:rPr>
              <a:t>micro:bita</a:t>
            </a:r>
            <a:r>
              <a:rPr lang="hr-HR" b="1" dirty="0" smtClean="0">
                <a:solidFill>
                  <a:schemeClr val="bg1"/>
                </a:solidFill>
              </a:rPr>
              <a:t> i spajanje sa setom za zalijevanje, mjerenje vlažnosti tla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228581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 ovoj aktivnosti sudjelovali su </a:t>
            </a:r>
            <a:r>
              <a:rPr lang="hr-H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učenici šestih razreda</a:t>
            </a:r>
            <a:r>
              <a:rPr lang="hr-H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budući da su se već upoznali s radom </a:t>
            </a:r>
            <a:r>
              <a:rPr lang="hr-HR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micro:bita</a:t>
            </a:r>
            <a:r>
              <a:rPr lang="hr-HR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 projektu </a:t>
            </a:r>
            <a:r>
              <a:rPr lang="hr-HR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ProMikro</a:t>
            </a:r>
            <a:r>
              <a:rPr lang="hr-HR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dirty="0" smtClean="0">
                <a:solidFill>
                  <a:schemeClr val="bg1"/>
                </a:solidFill>
              </a:rPr>
              <a:t>Kod </a:t>
            </a:r>
            <a:r>
              <a:rPr lang="hr-HR" dirty="0">
                <a:solidFill>
                  <a:schemeClr val="bg1"/>
                </a:solidFill>
              </a:rPr>
              <a:t>programiranja </a:t>
            </a:r>
            <a:r>
              <a:rPr lang="hr-HR" dirty="0" err="1" smtClean="0">
                <a:solidFill>
                  <a:schemeClr val="bg1"/>
                </a:solidFill>
              </a:rPr>
              <a:t>micro:bita</a:t>
            </a:r>
            <a:r>
              <a:rPr lang="hr-HR" dirty="0">
                <a:solidFill>
                  <a:schemeClr val="bg1"/>
                </a:solidFill>
              </a:rPr>
              <a:t>, odredili smo da set za zalijevanje zalijeva biljku nevena kada vlažnost tla padne ispod 50%, što provjeravamo pritiskom na tipku A. Ukoliko želimo zaliti biljku bez obzira na to kolika je vlažnost pritisnemo tipku B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dirty="0" smtClean="0">
                <a:solidFill>
                  <a:schemeClr val="bg1"/>
                </a:solidFill>
              </a:rPr>
              <a:t>Učenici </a:t>
            </a:r>
            <a:r>
              <a:rPr lang="hr-HR" b="1" dirty="0">
                <a:solidFill>
                  <a:schemeClr val="bg1"/>
                </a:solidFill>
              </a:rPr>
              <a:t>6.b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razreda </a:t>
            </a:r>
            <a:r>
              <a:rPr lang="hr-HR" b="1" dirty="0" smtClean="0">
                <a:solidFill>
                  <a:schemeClr val="bg1"/>
                </a:solidFill>
              </a:rPr>
              <a:t>Ivano </a:t>
            </a:r>
            <a:r>
              <a:rPr lang="hr-HR" b="1" dirty="0" err="1">
                <a:solidFill>
                  <a:schemeClr val="bg1"/>
                </a:solidFill>
              </a:rPr>
              <a:t>Šaravanja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i </a:t>
            </a:r>
            <a:r>
              <a:rPr lang="hr-HR" b="1" dirty="0">
                <a:solidFill>
                  <a:schemeClr val="bg1"/>
                </a:solidFill>
              </a:rPr>
              <a:t>Zvonimir </a:t>
            </a:r>
            <a:r>
              <a:rPr lang="hr-HR" b="1" dirty="0" smtClean="0">
                <a:solidFill>
                  <a:schemeClr val="bg1"/>
                </a:solidFill>
              </a:rPr>
              <a:t>Junačko </a:t>
            </a:r>
            <a:r>
              <a:rPr lang="hr-HR" dirty="0" smtClean="0">
                <a:solidFill>
                  <a:schemeClr val="bg1"/>
                </a:solidFill>
              </a:rPr>
              <a:t>zajedno s nastavnicom Sanjom Kosanović posjetili su 3.a razred.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dirty="0" smtClean="0">
                <a:solidFill>
                  <a:schemeClr val="bg1"/>
                </a:solidFill>
              </a:rPr>
              <a:t>Nastavnica Kosanović je učenicima </a:t>
            </a:r>
            <a:r>
              <a:rPr lang="hr-HR" dirty="0">
                <a:solidFill>
                  <a:schemeClr val="bg1"/>
                </a:solidFill>
              </a:rPr>
              <a:t>trećeg razreda </a:t>
            </a:r>
            <a:r>
              <a:rPr lang="hr-HR" dirty="0" smtClean="0">
                <a:solidFill>
                  <a:schemeClr val="bg1"/>
                </a:solidFill>
              </a:rPr>
              <a:t>održala kratko </a:t>
            </a:r>
            <a:r>
              <a:rPr lang="hr-HR" dirty="0">
                <a:solidFill>
                  <a:schemeClr val="bg1"/>
                </a:solidFill>
              </a:rPr>
              <a:t>predavanje o </a:t>
            </a:r>
            <a:r>
              <a:rPr lang="hr-HR" dirty="0" err="1" smtClean="0">
                <a:solidFill>
                  <a:schemeClr val="bg1"/>
                </a:solidFill>
              </a:rPr>
              <a:t>micro:bitu</a:t>
            </a:r>
            <a:r>
              <a:rPr lang="hr-HR" dirty="0">
                <a:solidFill>
                  <a:schemeClr val="bg1"/>
                </a:solidFill>
              </a:rPr>
              <a:t>, te funkcioniranju seta za zalijevanje, a Ivano i Zvonimir spojili su </a:t>
            </a:r>
            <a:r>
              <a:rPr lang="hr-HR" dirty="0" err="1" smtClean="0">
                <a:solidFill>
                  <a:schemeClr val="bg1"/>
                </a:solidFill>
              </a:rPr>
              <a:t>micro:bit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sa setom za zalijevanje i pokazali učenicima kako funkcionira.</a:t>
            </a:r>
          </a:p>
          <a:p>
            <a:pPr algn="just"/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72">
        <p:fade/>
      </p:transition>
    </mc:Choice>
    <mc:Fallback xmlns="">
      <p:transition spd="med" advTm="266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29" y="0"/>
            <a:ext cx="9182363" cy="6858000"/>
          </a:xfrm>
        </p:spPr>
      </p:pic>
    </p:spTree>
    <p:extLst>
      <p:ext uri="{BB962C8B-B14F-4D97-AF65-F5344CB8AC3E}">
        <p14:creationId xmlns:p14="http://schemas.microsoft.com/office/powerpoint/2010/main" val="337485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4">
        <p:fade/>
      </p:transition>
    </mc:Choice>
    <mc:Fallback xmlns="">
      <p:transition spd="med" advTm="23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45" y="0"/>
            <a:ext cx="5090747" cy="6860246"/>
          </a:xfrm>
        </p:spPr>
      </p:pic>
    </p:spTree>
    <p:extLst>
      <p:ext uri="{BB962C8B-B14F-4D97-AF65-F5344CB8AC3E}">
        <p14:creationId xmlns:p14="http://schemas.microsoft.com/office/powerpoint/2010/main" val="5396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12">
        <p:fade/>
      </p:transition>
    </mc:Choice>
    <mc:Fallback xmlns="">
      <p:transition spd="med" advTm="22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80122_1425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7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72">
        <p:fade/>
      </p:transition>
    </mc:Choice>
    <mc:Fallback xmlns="">
      <p:transition spd="med" advTm="24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80122_1424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68">
        <p:fade/>
      </p:transition>
    </mc:Choice>
    <mc:Fallback xmlns="">
      <p:transition spd="med" advTm="21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1f939d960348373652e99870f0cb62d7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25">
        <p:fade/>
      </p:transition>
    </mc:Choice>
    <mc:Fallback xmlns="">
      <p:transition spd="med" advTm="18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8277c23866444eafd42d01aee6874879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6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62">
        <p:fade/>
      </p:transition>
    </mc:Choice>
    <mc:Fallback xmlns="">
      <p:transition spd="med" advTm="18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Ukratko o projektu „Želim stablo” u našoj školi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Učenici </a:t>
            </a:r>
            <a:r>
              <a:rPr lang="hr-HR" dirty="0">
                <a:solidFill>
                  <a:schemeClr val="bg1"/>
                </a:solidFill>
              </a:rPr>
              <a:t>3.a razreda </a:t>
            </a:r>
            <a:r>
              <a:rPr lang="hr-HR" dirty="0" smtClean="0">
                <a:solidFill>
                  <a:schemeClr val="bg1"/>
                </a:solidFill>
              </a:rPr>
              <a:t>u </a:t>
            </a:r>
            <a:r>
              <a:rPr lang="hr-HR" dirty="0">
                <a:solidFill>
                  <a:schemeClr val="bg1"/>
                </a:solidFill>
              </a:rPr>
              <a:t>razdoblju od 1. do 4. mjeseca </a:t>
            </a:r>
            <a:r>
              <a:rPr lang="hr-HR" dirty="0" smtClean="0">
                <a:solidFill>
                  <a:schemeClr val="bg1"/>
                </a:solidFill>
              </a:rPr>
              <a:t>pratili su </a:t>
            </a:r>
            <a:r>
              <a:rPr lang="hr-HR" dirty="0">
                <a:solidFill>
                  <a:schemeClr val="bg1"/>
                </a:solidFill>
              </a:rPr>
              <a:t>rast i razvoj dviju biljaka </a:t>
            </a:r>
            <a:r>
              <a:rPr lang="hr-HR" b="1" dirty="0" smtClean="0">
                <a:solidFill>
                  <a:schemeClr val="bg1"/>
                </a:solidFill>
              </a:rPr>
              <a:t>NEVENA </a:t>
            </a:r>
            <a:r>
              <a:rPr lang="hr-HR" b="1" dirty="0">
                <a:solidFill>
                  <a:schemeClr val="bg1"/>
                </a:solidFill>
              </a:rPr>
              <a:t>(</a:t>
            </a:r>
            <a:r>
              <a:rPr lang="hr-HR" b="1" dirty="0" err="1">
                <a:solidFill>
                  <a:schemeClr val="bg1"/>
                </a:solidFill>
              </a:rPr>
              <a:t>Calendula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officinalis</a:t>
            </a:r>
            <a:r>
              <a:rPr lang="hr-HR" b="1" dirty="0">
                <a:solidFill>
                  <a:schemeClr val="bg1"/>
                </a:solidFill>
              </a:rPr>
              <a:t>) 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- jednu </a:t>
            </a:r>
            <a:r>
              <a:rPr lang="hr-HR" dirty="0" smtClean="0">
                <a:solidFill>
                  <a:schemeClr val="bg1"/>
                </a:solidFill>
              </a:rPr>
              <a:t>je zalijevao </a:t>
            </a:r>
            <a:r>
              <a:rPr lang="hr-HR" dirty="0" err="1" smtClean="0">
                <a:solidFill>
                  <a:schemeClr val="bg1"/>
                </a:solidFill>
              </a:rPr>
              <a:t>micro:bit</a:t>
            </a:r>
            <a:r>
              <a:rPr lang="hr-HR" dirty="0">
                <a:solidFill>
                  <a:schemeClr val="bg1"/>
                </a:solidFill>
              </a:rPr>
              <a:t>, a drugu učenici. 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Učenici </a:t>
            </a:r>
            <a:r>
              <a:rPr lang="hr-HR" dirty="0">
                <a:solidFill>
                  <a:schemeClr val="bg1"/>
                </a:solidFill>
              </a:rPr>
              <a:t>predmetne nastave također </a:t>
            </a:r>
            <a:r>
              <a:rPr lang="hr-HR" dirty="0" smtClean="0">
                <a:solidFill>
                  <a:schemeClr val="bg1"/>
                </a:solidFill>
              </a:rPr>
              <a:t>su bili </a:t>
            </a:r>
            <a:r>
              <a:rPr lang="hr-HR" dirty="0">
                <a:solidFill>
                  <a:schemeClr val="bg1"/>
                </a:solidFill>
              </a:rPr>
              <a:t>uključeni u različite aktivnosti </a:t>
            </a:r>
            <a:r>
              <a:rPr lang="hr-HR" dirty="0" smtClean="0">
                <a:solidFill>
                  <a:schemeClr val="bg1"/>
                </a:solidFill>
              </a:rPr>
              <a:t>s kojima ćemo Vas upoznati u nastavku videozapisa.</a:t>
            </a:r>
          </a:p>
          <a:p>
            <a:r>
              <a:rPr lang="hr-HR" dirty="0">
                <a:solidFill>
                  <a:schemeClr val="bg1"/>
                </a:solidFill>
              </a:rPr>
              <a:t>Aktivnosti s učenicima 3. a razreda </a:t>
            </a:r>
            <a:r>
              <a:rPr lang="hr-HR" dirty="0" smtClean="0">
                <a:solidFill>
                  <a:schemeClr val="bg1"/>
                </a:solidFill>
              </a:rPr>
              <a:t>provodila je </a:t>
            </a:r>
            <a:r>
              <a:rPr lang="hr-HR" dirty="0">
                <a:solidFill>
                  <a:schemeClr val="bg1"/>
                </a:solidFill>
              </a:rPr>
              <a:t>učiteljica Jadranka Žderić, a s učenicima predmetne nastave nastavnice Sanja Kosanović (MATEM) i Anita </a:t>
            </a:r>
            <a:r>
              <a:rPr lang="hr-HR" dirty="0" err="1">
                <a:solidFill>
                  <a:schemeClr val="bg1"/>
                </a:solidFill>
              </a:rPr>
              <a:t>Boroz</a:t>
            </a:r>
            <a:r>
              <a:rPr lang="hr-HR" dirty="0">
                <a:solidFill>
                  <a:schemeClr val="bg1"/>
                </a:solidFill>
              </a:rPr>
              <a:t> (INFORM). Stručna pomoć i podrška tijekom </a:t>
            </a:r>
            <a:r>
              <a:rPr lang="hr-HR" dirty="0" smtClean="0">
                <a:solidFill>
                  <a:schemeClr val="bg1"/>
                </a:solidFill>
              </a:rPr>
              <a:t>planiranja aktivnosti bila je nastavnica </a:t>
            </a:r>
            <a:r>
              <a:rPr lang="hr-HR" dirty="0">
                <a:solidFill>
                  <a:schemeClr val="bg1"/>
                </a:solidFill>
              </a:rPr>
              <a:t>biologije Gabrijela </a:t>
            </a:r>
            <a:r>
              <a:rPr lang="hr-HR" dirty="0" err="1">
                <a:solidFill>
                  <a:schemeClr val="bg1"/>
                </a:solidFill>
              </a:rPr>
              <a:t>Paležnica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U nastavku možete pogledati sve što smo radili tijekom projekta.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95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179">
        <p:fade/>
      </p:transition>
    </mc:Choice>
    <mc:Fallback xmlns="">
      <p:transition spd="med" advTm="241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81420cc0e69258067dcba7a00afde9e1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85">
        <p:fade/>
      </p:transition>
    </mc:Choice>
    <mc:Fallback xmlns="">
      <p:transition spd="med" advTm="18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80122_1441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50">
        <p:fade/>
      </p:transition>
    </mc:Choice>
    <mc:Fallback xmlns="">
      <p:transition spd="med" advTm="21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1dd9ed021b0a9de9efac4632e33b99e2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25">
        <p:fade/>
      </p:transition>
    </mc:Choice>
    <mc:Fallback xmlns="">
      <p:transition spd="med" advTm="23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860cf53f0807627a48fe3e40076fc285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31">
        <p:fade/>
      </p:transition>
    </mc:Choice>
    <mc:Fallback xmlns="">
      <p:transition spd="med" advTm="19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a3be6fa48cfac768efe80be1c37d49c1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50">
        <p:fade/>
      </p:transition>
    </mc:Choice>
    <mc:Fallback xmlns="">
      <p:transition spd="med" advTm="21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e24808c3174f3c4a5b603e5b52740738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46">
        <p:fade/>
      </p:transition>
    </mc:Choice>
    <mc:Fallback xmlns="">
      <p:transition spd="med" advTm="20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0ad1f4c377ea3560db5465b4f5ba7423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2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96">
        <p:fade/>
      </p:transition>
    </mc:Choice>
    <mc:Fallback xmlns="">
      <p:transition spd="med" advTm="32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Praćenje rada </a:t>
            </a:r>
            <a:r>
              <a:rPr lang="hr-HR" b="1" dirty="0" err="1" smtClean="0">
                <a:solidFill>
                  <a:schemeClr val="bg1"/>
                </a:solidFill>
              </a:rPr>
              <a:t>micro:bita</a:t>
            </a:r>
            <a:r>
              <a:rPr lang="hr-HR" b="1" dirty="0" smtClean="0">
                <a:solidFill>
                  <a:schemeClr val="bg1"/>
                </a:solidFill>
              </a:rPr>
              <a:t> i seta za zalijevanje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 smtClean="0">
                <a:solidFill>
                  <a:schemeClr val="bg1"/>
                </a:solidFill>
              </a:rPr>
              <a:t>Učenici </a:t>
            </a:r>
            <a:r>
              <a:rPr lang="hr-HR" b="1" dirty="0" smtClean="0">
                <a:solidFill>
                  <a:schemeClr val="bg1"/>
                </a:solidFill>
              </a:rPr>
              <a:t>6.b</a:t>
            </a:r>
            <a:r>
              <a:rPr lang="hr-HR" dirty="0" smtClean="0">
                <a:solidFill>
                  <a:schemeClr val="bg1"/>
                </a:solidFill>
              </a:rPr>
              <a:t> razreda </a:t>
            </a:r>
            <a:r>
              <a:rPr lang="hr-HR" b="1" dirty="0" smtClean="0">
                <a:solidFill>
                  <a:schemeClr val="bg1"/>
                </a:solidFill>
              </a:rPr>
              <a:t>Ivano </a:t>
            </a:r>
            <a:r>
              <a:rPr lang="hr-HR" b="1" dirty="0" err="1">
                <a:solidFill>
                  <a:schemeClr val="bg1"/>
                </a:solidFill>
              </a:rPr>
              <a:t>Šaravanja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i </a:t>
            </a:r>
            <a:r>
              <a:rPr lang="hr-HR" b="1" dirty="0">
                <a:solidFill>
                  <a:schemeClr val="bg1"/>
                </a:solidFill>
              </a:rPr>
              <a:t>Zvonimir Junačko </a:t>
            </a:r>
            <a:r>
              <a:rPr lang="hr-HR" dirty="0" smtClean="0">
                <a:solidFill>
                  <a:schemeClr val="bg1"/>
                </a:solidFill>
              </a:rPr>
              <a:t>s nastavnicom Sanjom </a:t>
            </a:r>
            <a:r>
              <a:rPr lang="hr-HR" dirty="0">
                <a:solidFill>
                  <a:schemeClr val="bg1"/>
                </a:solidFill>
              </a:rPr>
              <a:t>K</a:t>
            </a:r>
            <a:r>
              <a:rPr lang="hr-HR" dirty="0" smtClean="0">
                <a:solidFill>
                  <a:schemeClr val="bg1"/>
                </a:solidFill>
              </a:rPr>
              <a:t>osanović vrijedno su pratili rad </a:t>
            </a:r>
            <a:r>
              <a:rPr lang="hr-HR" dirty="0" err="1" smtClean="0">
                <a:solidFill>
                  <a:schemeClr val="bg1"/>
                </a:solidFill>
              </a:rPr>
              <a:t>micro:bita</a:t>
            </a:r>
            <a:r>
              <a:rPr lang="hr-HR" dirty="0" smtClean="0">
                <a:solidFill>
                  <a:schemeClr val="bg1"/>
                </a:solidFill>
              </a:rPr>
              <a:t> i seta za zalijevanje i vodili brigu o njihovoj tehničkoj ispravnosti kako bi biljka što bolje napredovala.</a:t>
            </a:r>
          </a:p>
          <a:p>
            <a:r>
              <a:rPr lang="hr-HR" dirty="0">
                <a:solidFill>
                  <a:schemeClr val="bg1"/>
                </a:solidFill>
              </a:rPr>
              <a:t>Tijekom provedbe projekta bilo je tehničkih grešaka (pumpa nije radila, te su se baterije na </a:t>
            </a:r>
            <a:r>
              <a:rPr lang="hr-HR" dirty="0" err="1" smtClean="0">
                <a:solidFill>
                  <a:schemeClr val="bg1"/>
                </a:solidFill>
              </a:rPr>
              <a:t>micro:bitu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brzo trošile), no </a:t>
            </a:r>
            <a:r>
              <a:rPr lang="hr-HR" dirty="0" smtClean="0">
                <a:solidFill>
                  <a:schemeClr val="bg1"/>
                </a:solidFill>
              </a:rPr>
              <a:t>otklonili su ih. 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Nakon mjesec dana, u programu </a:t>
            </a:r>
            <a:r>
              <a:rPr lang="hr-HR" dirty="0" smtClean="0">
                <a:solidFill>
                  <a:schemeClr val="bg1"/>
                </a:solidFill>
              </a:rPr>
              <a:t>su </a:t>
            </a:r>
            <a:r>
              <a:rPr lang="hr-HR" dirty="0">
                <a:solidFill>
                  <a:schemeClr val="bg1"/>
                </a:solidFill>
              </a:rPr>
              <a:t>promijenili programski kod tako da </a:t>
            </a:r>
            <a:r>
              <a:rPr lang="hr-HR" dirty="0" smtClean="0">
                <a:solidFill>
                  <a:schemeClr val="bg1"/>
                </a:solidFill>
              </a:rPr>
              <a:t>set </a:t>
            </a:r>
            <a:r>
              <a:rPr lang="hr-HR" dirty="0">
                <a:solidFill>
                  <a:schemeClr val="bg1"/>
                </a:solidFill>
              </a:rPr>
              <a:t>za zalijevanje zalije biljku nevena kada vlažnost tla padne ispod 65%. </a:t>
            </a:r>
          </a:p>
          <a:p>
            <a:pPr algn="just"/>
            <a:endParaRPr lang="hr-HR" dirty="0">
              <a:solidFill>
                <a:schemeClr val="bg1"/>
              </a:solidFill>
            </a:endParaRPr>
          </a:p>
          <a:p>
            <a:pPr algn="just"/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200">
        <p:fade/>
      </p:transition>
    </mc:Choice>
    <mc:Fallback xmlns="">
      <p:transition spd="med" advTm="20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Praćenje klijavosti i rasta biljki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>
                <a:solidFill>
                  <a:schemeClr val="bg1"/>
                </a:solidFill>
              </a:rPr>
              <a:t>Učenici </a:t>
            </a:r>
            <a:r>
              <a:rPr lang="hr-HR" b="1" dirty="0">
                <a:solidFill>
                  <a:schemeClr val="bg1"/>
                </a:solidFill>
              </a:rPr>
              <a:t>3.a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razreda sa svojom učiteljicom </a:t>
            </a:r>
            <a:r>
              <a:rPr lang="hr-HR" dirty="0">
                <a:solidFill>
                  <a:schemeClr val="bg1"/>
                </a:solidFill>
              </a:rPr>
              <a:t>J</a:t>
            </a:r>
            <a:r>
              <a:rPr lang="hr-HR" dirty="0" smtClean="0">
                <a:solidFill>
                  <a:schemeClr val="bg1"/>
                </a:solidFill>
              </a:rPr>
              <a:t>adrankom Žderić vrijedno su bilježili zapažanja </a:t>
            </a:r>
            <a:r>
              <a:rPr lang="hr-HR" dirty="0">
                <a:solidFill>
                  <a:schemeClr val="bg1"/>
                </a:solidFill>
              </a:rPr>
              <a:t>o </a:t>
            </a:r>
            <a:r>
              <a:rPr lang="hr-HR" dirty="0" smtClean="0">
                <a:solidFill>
                  <a:schemeClr val="bg1"/>
                </a:solidFill>
              </a:rPr>
              <a:t>biljkama </a:t>
            </a:r>
            <a:r>
              <a:rPr lang="hr-HR" dirty="0">
                <a:solidFill>
                  <a:schemeClr val="bg1"/>
                </a:solidFill>
              </a:rPr>
              <a:t>u dobiveni obrazac praćenja i </a:t>
            </a:r>
            <a:r>
              <a:rPr lang="hr-HR" dirty="0" smtClean="0">
                <a:solidFill>
                  <a:schemeClr val="bg1"/>
                </a:solidFill>
              </a:rPr>
              <a:t>pratili njihov rast. Također, vodili su dnevnik zapažanja.</a:t>
            </a:r>
          </a:p>
          <a:p>
            <a:pPr algn="just"/>
            <a:r>
              <a:rPr lang="hr-HR" dirty="0" smtClean="0">
                <a:solidFill>
                  <a:schemeClr val="bg1"/>
                </a:solidFill>
              </a:rPr>
              <a:t>Jednu biljku zalijevao je </a:t>
            </a:r>
            <a:r>
              <a:rPr lang="hr-HR" dirty="0" err="1" smtClean="0">
                <a:solidFill>
                  <a:schemeClr val="bg1"/>
                </a:solidFill>
              </a:rPr>
              <a:t>micro:bit</a:t>
            </a:r>
            <a:r>
              <a:rPr lang="hr-HR" dirty="0" smtClean="0">
                <a:solidFill>
                  <a:schemeClr val="bg1"/>
                </a:solidFill>
              </a:rPr>
              <a:t>, a drugu učenici.</a:t>
            </a:r>
          </a:p>
          <a:p>
            <a:pPr algn="just"/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939">
        <p:fade/>
      </p:transition>
    </mc:Choice>
    <mc:Fallback xmlns="">
      <p:transition spd="med" advTm="129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6" y="-2519"/>
            <a:ext cx="5805054" cy="6860519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219202" y="1025237"/>
            <a:ext cx="4100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smtClean="0">
                <a:solidFill>
                  <a:schemeClr val="bg1"/>
                </a:solidFill>
              </a:rPr>
              <a:t>Obrazac praćenja biljke koju je zalijevao </a:t>
            </a:r>
            <a:r>
              <a:rPr lang="hr-HR" sz="2800" i="1" dirty="0" err="1" smtClean="0">
                <a:solidFill>
                  <a:schemeClr val="bg1"/>
                </a:solidFill>
              </a:rPr>
              <a:t>micro:bit</a:t>
            </a:r>
            <a:r>
              <a:rPr lang="hr-HR" sz="2800" i="1" dirty="0" smtClean="0">
                <a:solidFill>
                  <a:schemeClr val="bg1"/>
                </a:solidFill>
              </a:rPr>
              <a:t>.</a:t>
            </a:r>
            <a:endParaRPr lang="hr-HR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559">
        <p:fade/>
      </p:transition>
    </mc:Choice>
    <mc:Fallback xmlns="">
      <p:transition spd="med" advTm="295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Sijanje sjemenki nevena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b="1" dirty="0">
                <a:solidFill>
                  <a:schemeClr val="bg1"/>
                </a:solidFill>
              </a:rPr>
              <a:t>22. siječnja 2018. </a:t>
            </a:r>
            <a:r>
              <a:rPr lang="hr-HR" dirty="0">
                <a:solidFill>
                  <a:schemeClr val="bg1"/>
                </a:solidFill>
              </a:rPr>
              <a:t>učenici </a:t>
            </a:r>
            <a:r>
              <a:rPr lang="hr-HR" b="1" dirty="0">
                <a:solidFill>
                  <a:schemeClr val="bg1"/>
                </a:solidFill>
              </a:rPr>
              <a:t>3.a razreda </a:t>
            </a:r>
            <a:r>
              <a:rPr lang="hr-HR" dirty="0">
                <a:solidFill>
                  <a:schemeClr val="bg1"/>
                </a:solidFill>
              </a:rPr>
              <a:t>pod vodstvom svoje učiteljice Jadranke Žderić u svojoj učionici su posijali sjemenke biljke NEVEN (</a:t>
            </a:r>
            <a:r>
              <a:rPr lang="hr-HR" dirty="0" err="1">
                <a:solidFill>
                  <a:schemeClr val="bg1"/>
                </a:solidFill>
              </a:rPr>
              <a:t>Calendula</a:t>
            </a:r>
            <a:r>
              <a:rPr lang="hr-HR" dirty="0">
                <a:solidFill>
                  <a:schemeClr val="bg1"/>
                </a:solidFill>
              </a:rPr>
              <a:t> officinalis) u dvije posude (jednu </a:t>
            </a:r>
            <a:r>
              <a:rPr lang="hr-HR" dirty="0" smtClean="0">
                <a:solidFill>
                  <a:schemeClr val="bg1"/>
                </a:solidFill>
              </a:rPr>
              <a:t>će </a:t>
            </a:r>
            <a:r>
              <a:rPr lang="hr-HR" dirty="0">
                <a:solidFill>
                  <a:schemeClr val="bg1"/>
                </a:solidFill>
              </a:rPr>
              <a:t>zalijevati </a:t>
            </a:r>
            <a:r>
              <a:rPr lang="hr-HR" dirty="0" err="1" smtClean="0">
                <a:solidFill>
                  <a:schemeClr val="bg1"/>
                </a:solidFill>
              </a:rPr>
              <a:t>micro:bit</a:t>
            </a:r>
            <a:r>
              <a:rPr lang="hr-HR" dirty="0">
                <a:solidFill>
                  <a:schemeClr val="bg1"/>
                </a:solidFill>
              </a:rPr>
              <a:t>, a drugu učenici) te će pratiti klijavost biljaka u sobnim uvjetima.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89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715">
        <p:fade/>
      </p:transition>
    </mc:Choice>
    <mc:Fallback xmlns="">
      <p:transition spd="med" advTm="137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/>
          </p:nvPr>
        </p:nvGraphicFramePr>
        <p:xfrm>
          <a:off x="1449977" y="995269"/>
          <a:ext cx="9130937" cy="586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2952206" y="287383"/>
            <a:ext cx="7249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Biljka koju je zalijevao </a:t>
            </a:r>
            <a:r>
              <a:rPr kumimoji="0" lang="hr-H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micro:bit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8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27">
        <p:fade/>
      </p:transition>
    </mc:Choice>
    <mc:Fallback xmlns="">
      <p:transition spd="med" advTm="111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3" y="0"/>
            <a:ext cx="5979557" cy="6896422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219201" y="1011384"/>
            <a:ext cx="4100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smtClean="0">
                <a:solidFill>
                  <a:schemeClr val="bg1"/>
                </a:solidFill>
              </a:rPr>
              <a:t>Obrazac praćenja biljke koju su zalijevali učenici.</a:t>
            </a:r>
            <a:endParaRPr lang="hr-HR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950">
        <p:fade/>
      </p:transition>
    </mc:Choice>
    <mc:Fallback xmlns="">
      <p:transition spd="med" advTm="379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2952206" y="287383"/>
            <a:ext cx="7249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Biljka koju su zalijevali učenici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/>
          </p:nvPr>
        </p:nvGraphicFramePr>
        <p:xfrm>
          <a:off x="1476102" y="995269"/>
          <a:ext cx="9117875" cy="586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0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794">
        <p:fade/>
      </p:transition>
    </mc:Choice>
    <mc:Fallback xmlns="">
      <p:transition spd="med" advTm="127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1cd25bbcec8ca38b4d153350f68ab1c8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6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60">
        <p:fade/>
      </p:transition>
    </mc:Choice>
    <mc:Fallback xmlns="">
      <p:transition spd="med" advTm="22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9115c00f8bc03cd3ae035b16833a2216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41">
        <p:fade/>
      </p:transition>
    </mc:Choice>
    <mc:Fallback xmlns="">
      <p:transition spd="med" advTm="34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ca440d758566deede8ad2b92fbee5592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26">
        <p:fade/>
      </p:transition>
    </mc:Choice>
    <mc:Fallback xmlns="">
      <p:transition spd="med" advTm="26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eeff440bc6af9fbb487fe029196b90aa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44">
        <p:fade/>
      </p:transition>
    </mc:Choice>
    <mc:Fallback xmlns="">
      <p:transition spd="med" advTm="12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1512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bg1"/>
                </a:solidFill>
              </a:rPr>
              <a:t/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26.1.2018.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923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petak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Proklijale su prve sjemenke zalijevane uz pomoć </a:t>
            </a:r>
            <a:r>
              <a:rPr lang="hr-HR" dirty="0" err="1">
                <a:solidFill>
                  <a:schemeClr val="bg1"/>
                </a:solidFill>
              </a:rPr>
              <a:t>micro:bita</a:t>
            </a:r>
            <a:r>
              <a:rPr lang="hr-HR" dirty="0">
                <a:solidFill>
                  <a:schemeClr val="bg1"/>
                </a:solidFill>
              </a:rPr>
              <a:t> i ručno  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Biljke su smještene uz prozor gdje imaju dovoljno svjetlosti i topline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„Što vidim-zapamtim“, upoznajemo se s klijanjem biljke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-489439" y="320238"/>
            <a:ext cx="8789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i="1" dirty="0" smtClean="0">
                <a:solidFill>
                  <a:schemeClr val="bg1"/>
                </a:solidFill>
              </a:rPr>
              <a:t>Dnevnik zapažanja o biljkama</a:t>
            </a:r>
            <a:endParaRPr lang="hr-HR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05">
        <p:fade/>
      </p:transition>
    </mc:Choice>
    <mc:Fallback xmlns="">
      <p:transition spd="med" advTm="87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29.1.2018.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ponedjeljak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Tijekom vikenda otpale su supke</a:t>
            </a:r>
          </a:p>
          <a:p>
            <a:r>
              <a:rPr lang="hr-HR" dirty="0">
                <a:solidFill>
                  <a:schemeClr val="bg1"/>
                </a:solidFill>
              </a:rPr>
              <a:t>Nestrpljivi smo…</a:t>
            </a:r>
          </a:p>
        </p:txBody>
      </p:sp>
    </p:spTree>
    <p:extLst>
      <p:ext uri="{BB962C8B-B14F-4D97-AF65-F5344CB8AC3E}">
        <p14:creationId xmlns:p14="http://schemas.microsoft.com/office/powerpoint/2010/main" val="163349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61">
        <p:fade/>
      </p:transition>
    </mc:Choice>
    <mc:Fallback xmlns="">
      <p:transition spd="med" advTm="23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5.2.2018.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ponedjeljak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Pojavili su se prvi listići, bilježimo u tablicu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Listići su nježni, sitni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Znatiželjni smo kada će se pojaviti drugi listići ,koliko će ih biti kakvog su oblika…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Set za zalijevanje ne radi, zalijevamo ih ručno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03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55">
        <p:fade/>
      </p:transition>
    </mc:Choice>
    <mc:Fallback xmlns="">
      <p:transition spd="med" advTm="60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c1b4ea31a0504828e0883853fd3b7987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51">
        <p:fade/>
      </p:transition>
    </mc:Choice>
    <mc:Fallback xmlns="">
      <p:transition spd="med" advTm="28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12.2.2018.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ponedjeljak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Dobili smo novi set za zalijevanje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Mjerimo visinu stabljike, tanka je 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Biljka je previše zalijevana, dva su lista presavijena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14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39">
        <p:fade/>
      </p:transition>
    </mc:Choice>
    <mc:Fallback xmlns="">
      <p:transition spd="med" advTm="48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20.2.2018.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utorak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U učionici je toplo, biljke smo premjestili na prozore u našoj školskoj dvorani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Biljka se opravlja, prilagođuje se novom okolišu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84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59">
        <p:fade/>
      </p:transition>
    </mc:Choice>
    <mc:Fallback xmlns="">
      <p:transition spd="med" advTm="41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1.3.2018.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četvrtak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22.2. u školi je održana manifestacija Lino višebojac, tada su naše biljke vidjeli i drugi učenici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Biljke su zdrave, bolje napreduju, niknuli su i drugi listići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Pratimo i bilježimo u tablicu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748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247">
        <p:fade/>
      </p:transition>
    </mc:Choice>
    <mc:Fallback xmlns="">
      <p:transition spd="med" advTm="102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6.3.2018.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utorak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Biljke vole svjetlost, izgledaju zdravo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Udomaćile se u prostoru, vjerojatno vole čuti smijeh, igru…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85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86">
        <p:fade/>
      </p:transition>
    </mc:Choice>
    <mc:Fallback xmlns="">
      <p:transition spd="med" advTm="6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12.3.2018.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ponedjeljak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Biljke su odlično, stabljike i listići jačaju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Mijenjamo baterije na </a:t>
            </a:r>
            <a:r>
              <a:rPr lang="hr-HR" dirty="0" err="1">
                <a:solidFill>
                  <a:schemeClr val="bg1"/>
                </a:solidFill>
              </a:rPr>
              <a:t>micro:bitu</a:t>
            </a:r>
            <a:endParaRPr lang="hr-HR" dirty="0">
              <a:solidFill>
                <a:schemeClr val="bg1"/>
              </a:solidFill>
            </a:endParaRPr>
          </a:p>
          <a:p>
            <a:pPr lvl="0"/>
            <a:r>
              <a:rPr lang="hr-HR" dirty="0">
                <a:solidFill>
                  <a:schemeClr val="bg1"/>
                </a:solidFill>
              </a:rPr>
              <a:t>Najdulja stabljika zalijevana uz pomoć </a:t>
            </a:r>
            <a:r>
              <a:rPr lang="hr-HR" dirty="0" err="1">
                <a:solidFill>
                  <a:schemeClr val="bg1"/>
                </a:solidFill>
              </a:rPr>
              <a:t>micro:bita</a:t>
            </a:r>
            <a:r>
              <a:rPr lang="hr-HR" dirty="0">
                <a:solidFill>
                  <a:schemeClr val="bg1"/>
                </a:solidFill>
              </a:rPr>
              <a:t> je 11cm!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59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21">
        <p:fade/>
      </p:transition>
    </mc:Choice>
    <mc:Fallback xmlns="">
      <p:transition spd="med" advTm="5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19.3.2018.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ponedjeljak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Biljka je zalijevana, lijepog izgleda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Zbog kiše biljke ne možemo presaditi u školski park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Malo miruje, vjerojatno žele van…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98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63">
        <p:fade/>
      </p:transition>
    </mc:Choice>
    <mc:Fallback xmlns="">
      <p:transition spd="med" advTm="45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Datum: 23.3.2018</a:t>
            </a:r>
            <a:r>
              <a:rPr lang="hr-HR" b="1" dirty="0">
                <a:solidFill>
                  <a:schemeClr val="bg1"/>
                </a:solidFill>
              </a:rPr>
              <a:t>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petak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Biljke izuzetno napreduju ,osam listića i jedan veliki dominiraju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Izgledaju veselo i zdravo, došlo je proljeće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33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27">
        <p:fade/>
      </p:transition>
    </mc:Choice>
    <mc:Fallback xmlns="">
      <p:transition spd="med" advTm="35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28.3.2018.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srijeda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Mjerimo visinu </a:t>
            </a:r>
            <a:r>
              <a:rPr lang="hr-HR" dirty="0" err="1">
                <a:solidFill>
                  <a:schemeClr val="bg1"/>
                </a:solidFill>
              </a:rPr>
              <a:t>stabljika,brojimo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listiće,provjeravamo</a:t>
            </a:r>
            <a:r>
              <a:rPr lang="hr-HR" dirty="0">
                <a:solidFill>
                  <a:schemeClr val="bg1"/>
                </a:solidFill>
              </a:rPr>
              <a:t> vlažnost uz pomoć </a:t>
            </a:r>
            <a:r>
              <a:rPr lang="hr-HR" dirty="0" err="1">
                <a:solidFill>
                  <a:schemeClr val="bg1"/>
                </a:solidFill>
              </a:rPr>
              <a:t>micro:bita</a:t>
            </a:r>
            <a:endParaRPr lang="hr-HR" dirty="0">
              <a:solidFill>
                <a:schemeClr val="bg1"/>
              </a:solidFill>
            </a:endParaRPr>
          </a:p>
          <a:p>
            <a:pPr lvl="0"/>
            <a:r>
              <a:rPr lang="hr-HR" dirty="0">
                <a:solidFill>
                  <a:schemeClr val="bg1"/>
                </a:solidFill>
              </a:rPr>
              <a:t>Biljke sve više trebaju vode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Tete spremačice rado </a:t>
            </a:r>
            <a:r>
              <a:rPr lang="hr-HR">
                <a:solidFill>
                  <a:schemeClr val="bg1"/>
                </a:solidFill>
              </a:rPr>
              <a:t>će </a:t>
            </a:r>
            <a:r>
              <a:rPr lang="hr-HR" smtClean="0">
                <a:solidFill>
                  <a:schemeClr val="bg1"/>
                </a:solidFill>
              </a:rPr>
              <a:t>paziti </a:t>
            </a:r>
            <a:r>
              <a:rPr lang="hr-HR" dirty="0">
                <a:solidFill>
                  <a:schemeClr val="bg1"/>
                </a:solidFill>
              </a:rPr>
              <a:t>na biljke dok smo na praznicima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22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48">
        <p:fade/>
      </p:transition>
    </mc:Choice>
    <mc:Fallback xmlns="">
      <p:transition spd="med" advTm="80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9.4.2018.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ponedjeljak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Biljke su jako napredovale, visina stabljike je 16 cm, listovi su deblji, pravilnog oblika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Sutra ćemo ih presaditi u školski park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Zadovoljni smo i sretni kako napreduju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555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06">
        <p:fade/>
      </p:transition>
    </mc:Choice>
    <mc:Fallback xmlns="">
      <p:transition spd="med" advTm="97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10.4.2018.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utorak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Pripremili smo zemlju za sadnju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Sadimo biljke u školski park, u posjet su nam došli kukci, veseli smo zbog toga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Zalijevat ćemo ih, okopavati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Kad procvjetaju pravit ćemo </a:t>
            </a:r>
            <a:r>
              <a:rPr lang="hr-HR" dirty="0" err="1">
                <a:solidFill>
                  <a:schemeClr val="bg1"/>
                </a:solidFill>
              </a:rPr>
              <a:t>nevenovu</a:t>
            </a:r>
            <a:r>
              <a:rPr lang="hr-HR" dirty="0">
                <a:solidFill>
                  <a:schemeClr val="bg1"/>
                </a:solidFill>
              </a:rPr>
              <a:t> mast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Naučili smo o razvoju biljke neven koja zrači ljepotom i žuto narančastom bojom koja podsjeća na sunce. 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Biljka koja se zalijevala uz pomoć </a:t>
            </a:r>
            <a:r>
              <a:rPr lang="hr-HR" dirty="0" err="1">
                <a:solidFill>
                  <a:schemeClr val="bg1"/>
                </a:solidFill>
              </a:rPr>
              <a:t>micro:bita</a:t>
            </a:r>
            <a:r>
              <a:rPr lang="hr-HR" dirty="0">
                <a:solidFill>
                  <a:schemeClr val="bg1"/>
                </a:solidFill>
              </a:rPr>
              <a:t> je jača i bolje je napredovala.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18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775">
        <p:fade/>
      </p:transition>
    </mc:Choice>
    <mc:Fallback xmlns="">
      <p:transition spd="med" advTm="107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e019a8cd1bf8f48e57bffcc1579d79bd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69">
        <p:fade/>
      </p:transition>
    </mc:Choice>
    <mc:Fallback xmlns="">
      <p:transition spd="med" advTm="20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Sadnja u spiralnom aromatičnom vrtu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b="1" dirty="0" smtClean="0">
                <a:solidFill>
                  <a:schemeClr val="bg1"/>
                </a:solidFill>
              </a:rPr>
              <a:t>10. travnja 2018. </a:t>
            </a:r>
            <a:r>
              <a:rPr lang="hr-HR" dirty="0" smtClean="0">
                <a:solidFill>
                  <a:schemeClr val="bg1"/>
                </a:solidFill>
              </a:rPr>
              <a:t>učenici </a:t>
            </a:r>
            <a:r>
              <a:rPr lang="hr-HR" dirty="0">
                <a:solidFill>
                  <a:schemeClr val="bg1"/>
                </a:solidFill>
              </a:rPr>
              <a:t>3.a </a:t>
            </a:r>
            <a:r>
              <a:rPr lang="hr-HR" dirty="0" smtClean="0">
                <a:solidFill>
                  <a:schemeClr val="bg1"/>
                </a:solidFill>
              </a:rPr>
              <a:t>razreda, pod vodstvom učiteljice Jadranke Žderić, posadili su sadnice nevena u školski </a:t>
            </a:r>
            <a:r>
              <a:rPr lang="hr-HR" dirty="0">
                <a:solidFill>
                  <a:schemeClr val="bg1"/>
                </a:solidFill>
              </a:rPr>
              <a:t>park, u spiralni aromatični vrt. </a:t>
            </a:r>
            <a:endParaRPr lang="hr-H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92">
        <p:fade/>
      </p:transition>
    </mc:Choice>
    <mc:Fallback xmlns="">
      <p:transition spd="med" advTm="53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080f60d3acb14f25e74e4813a2420616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65">
        <p:fade/>
      </p:transition>
    </mc:Choice>
    <mc:Fallback xmlns="">
      <p:transition spd="med" advTm="12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ad1f417073ab4b2e923b8aa16753d444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12">
        <p:fade/>
      </p:transition>
    </mc:Choice>
    <mc:Fallback xmlns="">
      <p:transition spd="med" advTm="18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04b73a0c7924d5a2cd0564ef395edcdf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45">
        <p:fade/>
      </p:transition>
    </mc:Choice>
    <mc:Fallback xmlns="">
      <p:transition spd="med" advTm="17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6b4b3df3efc16c546743b4c10fcbdf78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52">
        <p:fade/>
      </p:transition>
    </mc:Choice>
    <mc:Fallback xmlns="">
      <p:transition spd="med" advTm="16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9cfa67d51c7176959b159a660c6617af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5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32">
        <p:fade/>
      </p:transition>
    </mc:Choice>
    <mc:Fallback xmlns="">
      <p:transition spd="med" advTm="22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1311d9219eaef3193f021233a83b42b6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47">
        <p:fade/>
      </p:transition>
    </mc:Choice>
    <mc:Fallback xmlns="">
      <p:transition spd="med" advTm="16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42954151e5b8a180b41494dca1ea12d0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57">
        <p:fade/>
      </p:transition>
    </mc:Choice>
    <mc:Fallback xmlns="">
      <p:transition spd="med" advTm="21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dd4b3bc24e48e20bad7214ac82ca9d43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8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4">
        <p:fade/>
      </p:transition>
    </mc:Choice>
    <mc:Fallback xmlns="">
      <p:transition spd="med" advTm="23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e8fe6086473aa6e438cea9b926de66aa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72">
        <p:fade/>
      </p:transition>
    </mc:Choice>
    <mc:Fallback xmlns="">
      <p:transition spd="med" advTm="18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e40ff924594f5e62bb3ad88e07658407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15">
        <p:fade/>
      </p:transition>
    </mc:Choice>
    <mc:Fallback xmlns="">
      <p:transition spd="med" advTm="22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69b440da61320da3d9d55abfb86f23fe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38">
        <p:fade/>
      </p:transition>
    </mc:Choice>
    <mc:Fallback xmlns="">
      <p:transition spd="med" advTm="20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c7fd0566475bafa860f5bded1d56fe9b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4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4">
        <p:fade/>
      </p:transition>
    </mc:Choice>
    <mc:Fallback xmlns="">
      <p:transition spd="med" advTm="26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Zaključak o provedbi projekta „Želim stablo”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r-HR" dirty="0">
                <a:solidFill>
                  <a:schemeClr val="bg1"/>
                </a:solidFill>
              </a:rPr>
              <a:t>Naša škola se uključila u projekt </a:t>
            </a:r>
            <a:r>
              <a:rPr lang="hr-HR" i="1" dirty="0">
                <a:solidFill>
                  <a:schemeClr val="bg1"/>
                </a:solidFill>
              </a:rPr>
              <a:t>„Želim stablo“</a:t>
            </a:r>
            <a:r>
              <a:rPr lang="hr-HR" dirty="0">
                <a:solidFill>
                  <a:schemeClr val="bg1"/>
                </a:solidFill>
              </a:rPr>
              <a:t>. Pratili smo razvoj biljke u razdoblju </a:t>
            </a:r>
            <a:r>
              <a:rPr lang="hr-HR" b="1" dirty="0">
                <a:solidFill>
                  <a:schemeClr val="bg1"/>
                </a:solidFill>
              </a:rPr>
              <a:t>od 22.1.2018. do 10.4.2018.</a:t>
            </a:r>
          </a:p>
          <a:p>
            <a:pPr algn="just"/>
            <a:r>
              <a:rPr lang="hr-HR" dirty="0">
                <a:solidFill>
                  <a:schemeClr val="bg1"/>
                </a:solidFill>
              </a:rPr>
              <a:t>Posijali smo sjeme, opažali njezino klijanje, pratili i bilježili rast i razvoj biljke u tablicu i vodili smo dnevnik napredovanja biljke. Tijekom praćenja jednu biljku smo zalijevali uz pomoć </a:t>
            </a:r>
            <a:r>
              <a:rPr lang="hr-HR" dirty="0" err="1">
                <a:solidFill>
                  <a:schemeClr val="bg1"/>
                </a:solidFill>
              </a:rPr>
              <a:t>micro:bita</a:t>
            </a:r>
            <a:r>
              <a:rPr lang="hr-HR" dirty="0">
                <a:solidFill>
                  <a:schemeClr val="bg1"/>
                </a:solidFill>
              </a:rPr>
              <a:t>, a ostale biljke smo zalijevali ručno. Biljka koja je zalijevana uz pomoć </a:t>
            </a:r>
            <a:r>
              <a:rPr lang="hr-HR" dirty="0" err="1">
                <a:solidFill>
                  <a:schemeClr val="bg1"/>
                </a:solidFill>
              </a:rPr>
              <a:t>micro:bita</a:t>
            </a:r>
            <a:r>
              <a:rPr lang="hr-HR" dirty="0">
                <a:solidFill>
                  <a:schemeClr val="bg1"/>
                </a:solidFill>
              </a:rPr>
              <a:t> je snažnija i bolje je napredovala.</a:t>
            </a:r>
          </a:p>
          <a:p>
            <a:pPr algn="just"/>
            <a:r>
              <a:rPr lang="hr-HR" dirty="0">
                <a:solidFill>
                  <a:schemeClr val="bg1"/>
                </a:solidFill>
              </a:rPr>
              <a:t>Sadnice nevena smo presadili u školski vrt, redovito ih zalijevamo, uskoro očekujemo prve cvjetove. Istražili smo koristi i ljekovitost nevena. Kada neveni procvjetaju napravit ćemo </a:t>
            </a:r>
            <a:r>
              <a:rPr lang="hr-HR" dirty="0" err="1">
                <a:solidFill>
                  <a:schemeClr val="bg1"/>
                </a:solidFill>
              </a:rPr>
              <a:t>nevenovu</a:t>
            </a:r>
            <a:r>
              <a:rPr lang="hr-HR" dirty="0">
                <a:solidFill>
                  <a:schemeClr val="bg1"/>
                </a:solidFill>
              </a:rPr>
              <a:t> mast.</a:t>
            </a:r>
          </a:p>
          <a:p>
            <a:pPr algn="just"/>
            <a:r>
              <a:rPr lang="hr-HR" dirty="0">
                <a:solidFill>
                  <a:schemeClr val="bg1"/>
                </a:solidFill>
              </a:rPr>
              <a:t>„Što </a:t>
            </a:r>
            <a:r>
              <a:rPr lang="hr-HR" dirty="0" smtClean="0">
                <a:solidFill>
                  <a:schemeClr val="bg1"/>
                </a:solidFill>
              </a:rPr>
              <a:t>napravim, to </a:t>
            </a:r>
            <a:r>
              <a:rPr lang="hr-HR" dirty="0">
                <a:solidFill>
                  <a:schemeClr val="bg1"/>
                </a:solidFill>
              </a:rPr>
              <a:t>znam“, kod učenika smo potaknuli stjecanje znanja o brizi za biljke  i njihovom uzgoju kroz praktična iskustva kao i razvoj njihove ekološke svijesti. S obzirom na problem zagađenosti zraka u našem gradu Slavonskom </a:t>
            </a:r>
            <a:r>
              <a:rPr lang="hr-HR" dirty="0" smtClean="0">
                <a:solidFill>
                  <a:schemeClr val="bg1"/>
                </a:solidFill>
              </a:rPr>
              <a:t>Brodu, i </a:t>
            </a:r>
            <a:r>
              <a:rPr lang="hr-HR" dirty="0">
                <a:solidFill>
                  <a:schemeClr val="bg1"/>
                </a:solidFill>
              </a:rPr>
              <a:t>potaknuti istim, i dalje ćemo nastojati uključivati se u slične aktivnosti kako bismo djeci omogućili što više vještina i znanja o brizi za prirodu i na taj način pokušati utjecati na pozitivne promjene. Naše znanje je naša moć!</a:t>
            </a:r>
          </a:p>
          <a:p>
            <a:pPr algn="just"/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623">
        <p:fade/>
      </p:transition>
    </mc:Choice>
    <mc:Fallback xmlns="">
      <p:transition spd="med" advTm="366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16f5c9e1ac2edfba08cbdf4f7ce7e68b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70">
        <p:fade/>
      </p:transition>
    </mc:Choice>
    <mc:Fallback xmlns="">
      <p:transition spd="med" advTm="19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f12e50cf0850ed9940e7065d3557c422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1">
        <p:fade/>
      </p:transition>
    </mc:Choice>
    <mc:Fallback xmlns="">
      <p:transition spd="med" advTm="30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967372b15f3f5c2962eeb18432bd203d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00">
        <p:fade/>
      </p:transition>
    </mc:Choice>
    <mc:Fallback xmlns="">
      <p:transition spd="med" advTm="2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1136</Words>
  <Application>Microsoft Office PowerPoint</Application>
  <PresentationFormat>Široki zaslon</PresentationFormat>
  <Paragraphs>104</Paragraphs>
  <Slides>62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Tema sustava Office</vt:lpstr>
      <vt:lpstr>1_Tema sustava Office</vt:lpstr>
      <vt:lpstr>„Želim stablo“</vt:lpstr>
      <vt:lpstr>Ukratko o projektu „Želim stablo” u našoj školi</vt:lpstr>
      <vt:lpstr>Sijanje sjemenki nevena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Programiranje micro:bita i spajanje sa setom za zalijevanje, mjerenje vlažnosti tla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Praćenje rada micro:bita i seta za zalijevanje</vt:lpstr>
      <vt:lpstr>Praćenje klijavosti i rasta biljki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Datum: 26.1.2018. </vt:lpstr>
      <vt:lpstr>  Datum: 29.1.2018.  </vt:lpstr>
      <vt:lpstr> Datum: 5.2.2018. </vt:lpstr>
      <vt:lpstr> Datum: 12.2.2018. </vt:lpstr>
      <vt:lpstr> Datum: 20.2.2018. </vt:lpstr>
      <vt:lpstr> Datum: 1.3.2018. </vt:lpstr>
      <vt:lpstr> Datum: 6.3.2018. </vt:lpstr>
      <vt:lpstr> Datum: 12.3.2018. </vt:lpstr>
      <vt:lpstr> Datum: 19.3.2018. </vt:lpstr>
      <vt:lpstr> Datum: 23.3.2018. </vt:lpstr>
      <vt:lpstr> Datum: 28.3.2018. </vt:lpstr>
      <vt:lpstr> Datum: 9.4.2018. </vt:lpstr>
      <vt:lpstr> Datum: 10.4.2018. </vt:lpstr>
      <vt:lpstr>Sadnja u spiralnom aromatičnom vrtu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Zaključak o provedbi projekta „Želim stablo”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„Želim stablo“</dc:title>
  <dc:creator>Josip Boroz</dc:creator>
  <cp:lastModifiedBy>Anita</cp:lastModifiedBy>
  <cp:revision>73</cp:revision>
  <dcterms:created xsi:type="dcterms:W3CDTF">2018-03-13T17:37:04Z</dcterms:created>
  <dcterms:modified xsi:type="dcterms:W3CDTF">2018-04-20T10:52:03Z</dcterms:modified>
</cp:coreProperties>
</file>