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307" r:id="rId5"/>
    <p:sldId id="262" r:id="rId6"/>
    <p:sldId id="263" r:id="rId7"/>
    <p:sldId id="261" r:id="rId8"/>
    <p:sldId id="308" r:id="rId9"/>
    <p:sldId id="313" r:id="rId10"/>
    <p:sldId id="265" r:id="rId11"/>
    <p:sldId id="266" r:id="rId12"/>
    <p:sldId id="306" r:id="rId13"/>
    <p:sldId id="269" r:id="rId14"/>
    <p:sldId id="310" r:id="rId15"/>
    <p:sldId id="268" r:id="rId16"/>
    <p:sldId id="311" r:id="rId17"/>
    <p:sldId id="270" r:id="rId18"/>
    <p:sldId id="272" r:id="rId19"/>
    <p:sldId id="276" r:id="rId20"/>
    <p:sldId id="277" r:id="rId21"/>
    <p:sldId id="278" r:id="rId22"/>
    <p:sldId id="280" r:id="rId23"/>
    <p:sldId id="281" r:id="rId24"/>
    <p:sldId id="287" r:id="rId25"/>
    <p:sldId id="289" r:id="rId26"/>
    <p:sldId id="291" r:id="rId27"/>
    <p:sldId id="301" r:id="rId28"/>
    <p:sldId id="302" r:id="rId29"/>
    <p:sldId id="303" r:id="rId30"/>
    <p:sldId id="312" r:id="rId31"/>
    <p:sldId id="298" r:id="rId32"/>
    <p:sldId id="309" r:id="rId33"/>
    <p:sldId id="314" r:id="rId34"/>
    <p:sldId id="284" r:id="rId3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9CEA18A-F542-4FD7-B8FA-B136D0366749}" type="datetimeFigureOut">
              <a:rPr lang="hr-HR" smtClean="0"/>
              <a:t>11.5.2018.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B363931-17E2-4B83-8120-CBCC26B64E9D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A1E5E7-E39F-4929-B35E-A002C16DF2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800" dirty="0"/>
              <a:t>Projektni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166A7C1-8393-4F9A-B6E5-49DC044C0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6928" y="4474089"/>
            <a:ext cx="4413071" cy="1260629"/>
          </a:xfrm>
        </p:spPr>
        <p:txBody>
          <a:bodyPr>
            <a:normAutofit/>
          </a:bodyPr>
          <a:lstStyle/>
          <a:p>
            <a:r>
              <a:rPr lang="hr-HR" sz="4000" dirty="0"/>
              <a:t>ŽELIM STABLO</a:t>
            </a:r>
          </a:p>
        </p:txBody>
      </p:sp>
    </p:spTree>
    <p:extLst>
      <p:ext uri="{BB962C8B-B14F-4D97-AF65-F5344CB8AC3E}">
        <p14:creationId xmlns:p14="http://schemas.microsoft.com/office/powerpoint/2010/main" val="41330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84528" y="376725"/>
            <a:ext cx="11902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3200" dirty="0"/>
            </a:br>
            <a:r>
              <a:rPr lang="hr-HR" sz="3200"/>
              <a:t>Sijanje sjemena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50" y="1047855"/>
            <a:ext cx="5588475" cy="419135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C29214D-E4DF-4507-8584-AA6EBDD7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138" y="2428880"/>
            <a:ext cx="4189896" cy="314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8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3347A2-5EA5-4458-9F65-F7351846E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7" y="2140060"/>
            <a:ext cx="4231317" cy="345235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0BFF2D-4A1A-4A7C-98C2-FA57DAA16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1928024"/>
            <a:ext cx="4426226" cy="428724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2479123-4660-4455-B6B6-DBA8EEE22FF1}"/>
              </a:ext>
            </a:extLst>
          </p:cNvPr>
          <p:cNvSpPr txBox="1"/>
          <p:nvPr/>
        </p:nvSpPr>
        <p:spPr>
          <a:xfrm>
            <a:off x="1961323" y="754510"/>
            <a:ext cx="907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Zalijevanje i praćenje rasta u kalendaru biljke</a:t>
            </a:r>
          </a:p>
        </p:txBody>
      </p:sp>
    </p:spTree>
    <p:extLst>
      <p:ext uri="{BB962C8B-B14F-4D97-AF65-F5344CB8AC3E}">
        <p14:creationId xmlns:p14="http://schemas.microsoft.com/office/powerpoint/2010/main" val="40008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18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255363" y="290197"/>
            <a:ext cx="9314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3200" dirty="0"/>
            </a:br>
            <a:r>
              <a:rPr lang="hr-HR" sz="3200" dirty="0"/>
              <a:t>Fotografiranje biljke u svim fazama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9205" y="1522796"/>
            <a:ext cx="4848698" cy="479809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357C481-7B53-4AA5-AFC7-2B6FE1B24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47" y="1497494"/>
            <a:ext cx="5002344" cy="48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B8DD19-E7F7-4EF4-8A64-DA9C8E014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4" y="481263"/>
            <a:ext cx="7700211" cy="5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1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39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18A6632-8847-47C5-9009-28E85B98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6692" y="1625937"/>
            <a:ext cx="5398166" cy="40486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977CEE4-9451-4D67-B9E8-B648C5392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82" y="1238751"/>
            <a:ext cx="5840663" cy="4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42273" y="422205"/>
            <a:ext cx="4791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3200" dirty="0"/>
            </a:br>
            <a:r>
              <a:rPr lang="hr-HR" sz="3200" dirty="0"/>
              <a:t>Usvajanje načina praćenja biljke te primjenu suvremene tehnologije u svakodnevnom životu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/>
          <a:stretch/>
        </p:blipFill>
        <p:spPr>
          <a:xfrm>
            <a:off x="6096000" y="780640"/>
            <a:ext cx="5197680" cy="562408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9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31319" y="5657671"/>
            <a:ext cx="1079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Procjena/prognoza što će se dogoditi</a:t>
            </a:r>
            <a:br>
              <a:rPr lang="hr-HR" sz="3600" dirty="0"/>
            </a:br>
            <a:endParaRPr lang="hr-HR" sz="3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9" y="336691"/>
            <a:ext cx="6814088" cy="511056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D4D850-63D0-41C2-BCA2-51DC19A04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Projekt „Želim stablo”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E92CC1-F268-45D2-B092-E467B3BB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hr-HR" dirty="0"/>
              <a:t>U projektu su sudjelovali:</a:t>
            </a:r>
          </a:p>
          <a:p>
            <a:r>
              <a:rPr lang="hr-HR" dirty="0"/>
              <a:t>učenici 5. - 8. razreda matične škole OŠ Ivana Rabljanina Rab</a:t>
            </a:r>
          </a:p>
          <a:p>
            <a:r>
              <a:rPr lang="hr-HR" dirty="0"/>
              <a:t>učenici 3. i 4. razreda područne škole Barbat</a:t>
            </a:r>
          </a:p>
          <a:p>
            <a:r>
              <a:rPr lang="hr-HR" dirty="0"/>
              <a:t>predmetne učiteljice i učitelj, učiteljice razredne nastave</a:t>
            </a:r>
          </a:p>
          <a:p>
            <a:r>
              <a:rPr lang="hr-HR" dirty="0"/>
              <a:t>informatika, matematika, priroda, kemija, razredna nastava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47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374670" y="1259298"/>
            <a:ext cx="6185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Uspoređivanje razvoja biljke u različitim uvjetima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97" y="1480011"/>
            <a:ext cx="5788614" cy="388491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4F0F882-2180-475F-87C0-AC977761E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r="13288"/>
          <a:stretch/>
        </p:blipFill>
        <p:spPr>
          <a:xfrm rot="5400000">
            <a:off x="5965285" y="2846513"/>
            <a:ext cx="3828953" cy="31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6763407" y="605503"/>
            <a:ext cx="4167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2800" dirty="0"/>
            </a:br>
            <a:r>
              <a:rPr lang="hr-HR" sz="2800" dirty="0"/>
              <a:t>Povezivanje znanja, spoznaja o biljci kroz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literarni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likovni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istraživački rad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091" y="1438998"/>
            <a:ext cx="4978368" cy="3311379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7610040-23C3-4624-A514-9BF8830F1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18" y="3574841"/>
            <a:ext cx="4760278" cy="26776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3D17A00-F404-4814-BBA3-C31620D3B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87" y="3574842"/>
            <a:ext cx="4167971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1847528" y="620688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800" dirty="0">
                <a:latin typeface="Century Gothic" panose="020B0502020202020204" pitchFamily="34" charset="0"/>
              </a:rPr>
              <a:t>FOTOSINTEZA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1847528" y="1988841"/>
            <a:ext cx="615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i="1" dirty="0"/>
              <a:t>Osnovno o fotosintezi i vrste gnojiva</a:t>
            </a:r>
          </a:p>
        </p:txBody>
      </p:sp>
      <p:pic>
        <p:nvPicPr>
          <p:cNvPr id="1026" name="Picture 2" descr="d:\users\ucenik01\Desktop\8-1\nikica pik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9758" y="2824184"/>
            <a:ext cx="5250160" cy="2920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45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85125" y="449031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latin typeface="Century Gothic" panose="020B0502020202020204" pitchFamily="34" charset="0"/>
              </a:rPr>
              <a:t>Fotosinteza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953886" y="1233627"/>
            <a:ext cx="908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+mj-lt"/>
              </a:rPr>
              <a:t>• proces u kojem se sunčeva energija zračenja pretvara u kemijsku pohranjenu </a:t>
            </a:r>
          </a:p>
          <a:p>
            <a:r>
              <a:rPr lang="hr-HR" dirty="0">
                <a:latin typeface="+mj-lt"/>
              </a:rPr>
              <a:t>u organskoj molekuli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980920" y="1933966"/>
            <a:ext cx="6552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osim u biljkama obavlja se i u bakterijama i algama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sav život na Zemlji događa se u </a:t>
            </a:r>
            <a:r>
              <a:rPr lang="hr-HR" dirty="0" err="1"/>
              <a:t>kloroplastima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sirovine  koje biljke troše su voda i ugljični dioksid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produkti  fotosinteze su  glukoza i kisik</a:t>
            </a:r>
          </a:p>
          <a:p>
            <a:pPr>
              <a:buFontTx/>
              <a:buChar char="-"/>
            </a:pPr>
            <a:endParaRPr lang="hr-HR" sz="2000" dirty="0"/>
          </a:p>
          <a:p>
            <a:endParaRPr lang="hr-HR" sz="2000" dirty="0"/>
          </a:p>
        </p:txBody>
      </p:sp>
      <p:sp>
        <p:nvSpPr>
          <p:cNvPr id="7" name="TekstniOkvir 6"/>
          <p:cNvSpPr txBox="1"/>
          <p:nvPr/>
        </p:nvSpPr>
        <p:spPr>
          <a:xfrm>
            <a:off x="1125465" y="4187749"/>
            <a:ext cx="4809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Footlight MT Light" pitchFamily="18" charset="0"/>
              </a:rPr>
              <a:t>JEDNADŽBA  FOTOSINTEZE :</a:t>
            </a:r>
          </a:p>
          <a:p>
            <a:r>
              <a:rPr lang="hr-HR" sz="2800" dirty="0">
                <a:latin typeface="Footlight MT Light" pitchFamily="18" charset="0"/>
              </a:rPr>
              <a:t> </a:t>
            </a:r>
          </a:p>
          <a:p>
            <a:r>
              <a:rPr lang="hr-HR" sz="2800" dirty="0">
                <a:latin typeface="Footlight MT Light" pitchFamily="18" charset="0"/>
              </a:rPr>
              <a:t>    6CO</a:t>
            </a:r>
            <a:r>
              <a:rPr lang="hr-HR" sz="1100" dirty="0">
                <a:latin typeface="Footlight MT Light" pitchFamily="18" charset="0"/>
              </a:rPr>
              <a:t>2</a:t>
            </a:r>
            <a:r>
              <a:rPr lang="hr-HR" sz="2800" dirty="0">
                <a:latin typeface="Footlight MT Light" pitchFamily="18" charset="0"/>
              </a:rPr>
              <a:t> +6H</a:t>
            </a:r>
            <a:r>
              <a:rPr lang="hr-HR" sz="1200" dirty="0">
                <a:latin typeface="Footlight MT Light" pitchFamily="18" charset="0"/>
              </a:rPr>
              <a:t>2</a:t>
            </a:r>
            <a:r>
              <a:rPr lang="hr-HR" sz="2800" dirty="0">
                <a:latin typeface="Footlight MT Light" pitchFamily="18" charset="0"/>
              </a:rPr>
              <a:t>0</a:t>
            </a:r>
          </a:p>
        </p:txBody>
      </p:sp>
      <p:sp>
        <p:nvSpPr>
          <p:cNvPr id="8" name="Prugasta strelica udesno 7"/>
          <p:cNvSpPr/>
          <p:nvPr/>
        </p:nvSpPr>
        <p:spPr>
          <a:xfrm>
            <a:off x="3619318" y="5249822"/>
            <a:ext cx="288032" cy="720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/>
          <p:cNvSpPr txBox="1"/>
          <p:nvPr/>
        </p:nvSpPr>
        <p:spPr>
          <a:xfrm>
            <a:off x="4033799" y="5060220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latin typeface="Footlight MT Light" pitchFamily="18" charset="0"/>
              </a:rPr>
              <a:t>C</a:t>
            </a:r>
            <a:r>
              <a:rPr lang="hr-HR" sz="1200" dirty="0">
                <a:latin typeface="Footlight MT Light" pitchFamily="18" charset="0"/>
              </a:rPr>
              <a:t>6</a:t>
            </a:r>
            <a:r>
              <a:rPr lang="hr-HR" sz="2800" dirty="0">
                <a:latin typeface="Footlight MT Light" pitchFamily="18" charset="0"/>
              </a:rPr>
              <a:t>H</a:t>
            </a:r>
            <a:r>
              <a:rPr lang="hr-HR" sz="1200" dirty="0">
                <a:latin typeface="Footlight MT Light" pitchFamily="18" charset="0"/>
              </a:rPr>
              <a:t>12</a:t>
            </a:r>
            <a:r>
              <a:rPr lang="hr-HR" sz="2800" dirty="0">
                <a:latin typeface="Footlight MT Light" pitchFamily="18" charset="0"/>
              </a:rPr>
              <a:t>0</a:t>
            </a:r>
            <a:r>
              <a:rPr lang="hr-HR" sz="1200" dirty="0">
                <a:latin typeface="Footlight MT Light" pitchFamily="18" charset="0"/>
              </a:rPr>
              <a:t>6 </a:t>
            </a:r>
            <a:r>
              <a:rPr lang="hr-HR" sz="2800" dirty="0">
                <a:latin typeface="Footlight MT Light" pitchFamily="18" charset="0"/>
              </a:rPr>
              <a:t>+6O</a:t>
            </a:r>
            <a:r>
              <a:rPr lang="hr-HR" sz="1200" dirty="0">
                <a:latin typeface="Footlight MT Light" pitchFamily="18" charset="0"/>
              </a:rPr>
              <a:t>2</a:t>
            </a:r>
          </a:p>
        </p:txBody>
      </p:sp>
      <p:pic>
        <p:nvPicPr>
          <p:cNvPr id="2050" name="Picture 2" descr="d:\users\ucenik01\Desktop\8-1\z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694" y="1879958"/>
            <a:ext cx="3990210" cy="3551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44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508502" y="-433953"/>
            <a:ext cx="5269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4400" dirty="0"/>
            </a:br>
            <a:r>
              <a:rPr lang="hr-HR" sz="4400" dirty="0"/>
              <a:t>Izrada plakata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7" y="1198129"/>
            <a:ext cx="5329620" cy="470157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Slika 2">
            <a:extLst>
              <a:ext uri="{FF2B5EF4-FFF2-40B4-BE49-F238E27FC236}">
                <a16:creationId xmlns:a16="http://schemas.microsoft.com/office/drawing/2014/main" id="{CDD62448-939B-4AC6-A0AD-BFBF9D384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908" y="1075342"/>
            <a:ext cx="6288157" cy="47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389682" y="-356460"/>
            <a:ext cx="7888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4800"/>
            </a:br>
            <a:r>
              <a:rPr lang="hr-HR" sz="4800"/>
              <a:t>Prikaz </a:t>
            </a:r>
            <a:r>
              <a:rPr lang="hr-HR" sz="4800" dirty="0"/>
              <a:t>rezultata</a:t>
            </a: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9BE1C98E-0C4F-49BE-A0A3-317B35285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87365"/>
              </p:ext>
            </p:extLst>
          </p:nvPr>
        </p:nvGraphicFramePr>
        <p:xfrm>
          <a:off x="1203158" y="1363579"/>
          <a:ext cx="9496926" cy="529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7776">
                  <a:extLst>
                    <a:ext uri="{9D8B030D-6E8A-4147-A177-3AD203B41FA5}">
                      <a16:colId xmlns:a16="http://schemas.microsoft.com/office/drawing/2014/main" val="279160751"/>
                    </a:ext>
                  </a:extLst>
                </a:gridCol>
                <a:gridCol w="2705707">
                  <a:extLst>
                    <a:ext uri="{9D8B030D-6E8A-4147-A177-3AD203B41FA5}">
                      <a16:colId xmlns:a16="http://schemas.microsoft.com/office/drawing/2014/main" val="560861900"/>
                    </a:ext>
                  </a:extLst>
                </a:gridCol>
                <a:gridCol w="2153726">
                  <a:extLst>
                    <a:ext uri="{9D8B030D-6E8A-4147-A177-3AD203B41FA5}">
                      <a16:colId xmlns:a16="http://schemas.microsoft.com/office/drawing/2014/main" val="4006589266"/>
                    </a:ext>
                  </a:extLst>
                </a:gridCol>
                <a:gridCol w="2429717">
                  <a:extLst>
                    <a:ext uri="{9D8B030D-6E8A-4147-A177-3AD203B41FA5}">
                      <a16:colId xmlns:a16="http://schemas.microsoft.com/office/drawing/2014/main" val="391482515"/>
                    </a:ext>
                  </a:extLst>
                </a:gridCol>
              </a:tblGrid>
              <a:tr h="287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VISINA (cm)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929125"/>
                  </a:ext>
                </a:extLst>
              </a:tr>
              <a:tr h="844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DATUM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SUNCOKRET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(efektivni mikroorganizmi)</a:t>
                      </a: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effectLst/>
                        </a:rPr>
                        <a:t>SUNCOKRET 2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SUNCOKRET 3 (MICRO:BIT)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1825232637"/>
                  </a:ext>
                </a:extLst>
              </a:tr>
              <a:tr h="609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31.1.-suncokret posađen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/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/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/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2326464498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6.2.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0.5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0.5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0.5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1019355737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7.2.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2.5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2.1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2.0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2108826397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8.2.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3.4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3.3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3.2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785776056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13.2.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7.0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6.6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6.4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2059376946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15.2.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8.3 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7.9 cm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7.7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2888758105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21.2.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9.5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9.0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8.6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2106287209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8.3.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13.0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12.5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12.1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327670672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20.3.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14.0 cm  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13.5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12.9 cm  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410223969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  26.3. 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16.0 cm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15.5 cm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14.8 cm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3526868070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17.4.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26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25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17.6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2826336138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5.5.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30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29.5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19.8 cm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4057064138"/>
                  </a:ext>
                </a:extLst>
              </a:tr>
              <a:tr h="28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7" marR="47717" marT="0" marB="0"/>
                </a:tc>
                <a:extLst>
                  <a:ext uri="{0D108BD9-81ED-4DB2-BD59-A6C34878D82A}">
                    <a16:rowId xmlns:a16="http://schemas.microsoft.com/office/drawing/2014/main" val="4245110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4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31396" y="646331"/>
            <a:ext cx="937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Suradnja predmetne i razredne nastave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3" y="1875754"/>
            <a:ext cx="6183332" cy="3385359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10" y="1425181"/>
            <a:ext cx="3697357" cy="492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63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Slika 4">
            <a:extLst>
              <a:ext uri="{FF2B5EF4-FFF2-40B4-BE49-F238E27FC236}">
                <a16:creationId xmlns:a16="http://schemas.microsoft.com/office/drawing/2014/main" id="{ED529B55-9298-4A00-9A2A-FA1C7241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085" y="2472754"/>
            <a:ext cx="4202301" cy="31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Slika 7">
            <a:extLst>
              <a:ext uri="{FF2B5EF4-FFF2-40B4-BE49-F238E27FC236}">
                <a16:creationId xmlns:a16="http://schemas.microsoft.com/office/drawing/2014/main" id="{A2295EAF-775F-4FFC-B670-9AFC3C88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33" y="2557671"/>
            <a:ext cx="4129824" cy="35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Slika 8">
            <a:extLst>
              <a:ext uri="{FF2B5EF4-FFF2-40B4-BE49-F238E27FC236}">
                <a16:creationId xmlns:a16="http://schemas.microsoft.com/office/drawing/2014/main" id="{D445D681-D410-4B00-8B15-8E655E41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9482" y="2508271"/>
            <a:ext cx="4319419" cy="29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2EDC1571-8781-4635-8334-D7A1BA0D9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129" y="-229303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Devet učenica osmih razreda izvodile su najrazličitije pokrete pravokutnog trokuta i tako oblikovale pužnicu i Pitagorino stablo.</a:t>
            </a:r>
            <a:endParaRPr kumimoji="0" lang="hr-HR" altLang="sr-Latn-R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ACFF6B4-2785-44F4-9193-84439C8B57DE}"/>
              </a:ext>
            </a:extLst>
          </p:cNvPr>
          <p:cNvSpPr txBox="1"/>
          <p:nvPr/>
        </p:nvSpPr>
        <p:spPr>
          <a:xfrm>
            <a:off x="1030974" y="617396"/>
            <a:ext cx="10808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učenice osmih razreda izvodile su najrazličitije pokrete pravokutnog trokuta i tako oblikovale pužnicu i Pitagorino stablo.</a:t>
            </a:r>
          </a:p>
        </p:txBody>
      </p:sp>
    </p:spTree>
    <p:extLst>
      <p:ext uri="{BB962C8B-B14F-4D97-AF65-F5344CB8AC3E}">
        <p14:creationId xmlns:p14="http://schemas.microsoft.com/office/powerpoint/2010/main" val="42403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7F2857C-3508-4C72-A9A8-56F6B60D008A}"/>
              </a:ext>
            </a:extLst>
          </p:cNvPr>
          <p:cNvSpPr txBox="1"/>
          <p:nvPr/>
        </p:nvSpPr>
        <p:spPr>
          <a:xfrm>
            <a:off x="463825" y="324679"/>
            <a:ext cx="52478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učenici petih razreda pomoću tangrama napravili su oblik stabla te su osnom simetrijom precrtali riječ suncokret</a:t>
            </a:r>
          </a:p>
          <a:p>
            <a:endParaRPr lang="hr-HR" sz="2800" dirty="0"/>
          </a:p>
        </p:txBody>
      </p:sp>
      <p:pic>
        <p:nvPicPr>
          <p:cNvPr id="2053" name="Slika 1">
            <a:extLst>
              <a:ext uri="{FF2B5EF4-FFF2-40B4-BE49-F238E27FC236}">
                <a16:creationId xmlns:a16="http://schemas.microsoft.com/office/drawing/2014/main" id="{0B8B844C-208F-43CB-8001-D899CE8D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82" y="0"/>
            <a:ext cx="4022340" cy="30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lika 2">
            <a:extLst>
              <a:ext uri="{FF2B5EF4-FFF2-40B4-BE49-F238E27FC236}">
                <a16:creationId xmlns:a16="http://schemas.microsoft.com/office/drawing/2014/main" id="{97B71242-AB42-433E-92D5-70397225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4" y="3260188"/>
            <a:ext cx="4175609" cy="31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Slika 6">
            <a:extLst>
              <a:ext uri="{FF2B5EF4-FFF2-40B4-BE49-F238E27FC236}">
                <a16:creationId xmlns:a16="http://schemas.microsoft.com/office/drawing/2014/main" id="{E5B72E81-4FD6-4FD1-B8A4-70C9EE12D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4265" y="3618942"/>
            <a:ext cx="3222972" cy="24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Slika 5">
            <a:extLst>
              <a:ext uri="{FF2B5EF4-FFF2-40B4-BE49-F238E27FC236}">
                <a16:creationId xmlns:a16="http://schemas.microsoft.com/office/drawing/2014/main" id="{FE34A122-9CB7-4AA7-8E06-E6C7C329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1675"/>
            <a:ext cx="25812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2F2E15E3-80D7-4620-AE25-9B490F8E9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8192B1A-7867-410F-8D44-005624A7F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1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4A0EFB7-04F7-4FF5-864E-EAAFC867CA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00" y="3260188"/>
            <a:ext cx="3755859" cy="322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FF02B0C-80F7-4C34-B04C-4DAE1ED0BA5A}"/>
              </a:ext>
            </a:extLst>
          </p:cNvPr>
          <p:cNvSpPr txBox="1"/>
          <p:nvPr/>
        </p:nvSpPr>
        <p:spPr>
          <a:xfrm>
            <a:off x="622852" y="371061"/>
            <a:ext cx="50358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učenici  sedmih  razreda bavili su se analizom podataka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došli su do podataka koliko će naše proučavano stablo narasti u pojedinom mjesecu 2018. godine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dobivene su podatke prikazali tablično, kružnim i stupčastim dijagramom</a:t>
            </a:r>
          </a:p>
          <a:p>
            <a:endParaRPr lang="hr-HR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A87651D-A153-49A4-A824-450C3F546A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8" y="847830"/>
            <a:ext cx="5990971" cy="4717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22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3614" y="671106"/>
            <a:ext cx="9544833" cy="2688774"/>
          </a:xfrm>
        </p:spPr>
        <p:txBody>
          <a:bodyPr>
            <a:noAutofit/>
          </a:bodyPr>
          <a:lstStyle/>
          <a:p>
            <a:r>
              <a:rPr lang="hr-HR" sz="2400" dirty="0"/>
              <a:t>Naša škola ima status eko škole u sklopu koje djeluje i školska zadruga</a:t>
            </a:r>
          </a:p>
          <a:p>
            <a:r>
              <a:rPr lang="hr-HR" sz="2400" dirty="0"/>
              <a:t>Njegujemo biljke našega podneblja, mediteransko bilje te smo u projekt uvrstili biljku kontinentalnog područja – suncokret</a:t>
            </a:r>
          </a:p>
          <a:p>
            <a:r>
              <a:rPr lang="hr-HR" sz="2400" dirty="0"/>
              <a:t>Na taj način upoznali smo se s raznolikošću biljaka naše domovine</a:t>
            </a:r>
          </a:p>
          <a:p>
            <a:r>
              <a:rPr lang="hr-HR" sz="2400" dirty="0"/>
              <a:t>Projekt smo realizirati u matičnoj školi – predmetna nastava i područnoj školi – razredna nastava u Barbatu gdje djeluje i zadruga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67" y="4373565"/>
            <a:ext cx="8172000" cy="2188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8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208A780-E79E-4681-A800-7D134837F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0" y="1058779"/>
            <a:ext cx="6673514" cy="500513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7AB0720-CA57-48F5-B9FD-FD2A1F022995}"/>
              </a:ext>
            </a:extLst>
          </p:cNvPr>
          <p:cNvSpPr txBox="1"/>
          <p:nvPr/>
        </p:nvSpPr>
        <p:spPr>
          <a:xfrm>
            <a:off x="994611" y="1491916"/>
            <a:ext cx="3048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Predstavljanje projekta učenicima OŠ Ivana Rabljanina Rab na projektnom danu 28. ožujka 2018. godine</a:t>
            </a:r>
          </a:p>
        </p:txBody>
      </p:sp>
    </p:spTree>
    <p:extLst>
      <p:ext uri="{BB962C8B-B14F-4D97-AF65-F5344CB8AC3E}">
        <p14:creationId xmlns:p14="http://schemas.microsoft.com/office/powerpoint/2010/main" val="433356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C190A4-B095-486A-AC57-C354C544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90" y="709611"/>
            <a:ext cx="9366325" cy="1143000"/>
          </a:xfrm>
        </p:spPr>
        <p:txBody>
          <a:bodyPr/>
          <a:lstStyle/>
          <a:p>
            <a:r>
              <a:rPr lang="hr-HR" dirty="0"/>
              <a:t>Naš rezultat: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21F72DA-F6B3-4B84-98DF-C54C78374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39" y="1749780"/>
            <a:ext cx="7951303" cy="4465490"/>
          </a:xfrm>
        </p:spPr>
      </p:pic>
    </p:spTree>
    <p:extLst>
      <p:ext uri="{BB962C8B-B14F-4D97-AF65-F5344CB8AC3E}">
        <p14:creationId xmlns:p14="http://schemas.microsoft.com/office/powerpoint/2010/main" val="4333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582041-CDBF-4BD6-A8F5-34DABAAC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2E90846-9CA8-4A51-9A96-E597182C0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714" y="1132294"/>
            <a:ext cx="6124549" cy="4593411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FD383FD-B356-4694-B940-521686D1B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3697" y="1517393"/>
            <a:ext cx="5638797" cy="42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06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985380-DB0F-4C5F-9946-E03D4CC6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787032"/>
            <a:ext cx="9366325" cy="1143000"/>
          </a:xfrm>
        </p:spPr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5CE3D2-26A1-4AF7-8BF1-35A7AAC9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79" y="2170664"/>
            <a:ext cx="10138610" cy="4133883"/>
          </a:xfrm>
        </p:spPr>
        <p:txBody>
          <a:bodyPr>
            <a:normAutofit/>
          </a:bodyPr>
          <a:lstStyle/>
          <a:p>
            <a:r>
              <a:rPr lang="hr-HR" dirty="0"/>
              <a:t>Upotreba </a:t>
            </a:r>
            <a:r>
              <a:rPr lang="hr-HR" dirty="0" err="1"/>
              <a:t>micro:bita</a:t>
            </a:r>
            <a:r>
              <a:rPr lang="hr-HR" dirty="0"/>
              <a:t> za zalijevanje biljaka je korisna i olakšava zalijevanje.</a:t>
            </a:r>
          </a:p>
          <a:p>
            <a:r>
              <a:rPr lang="hr-HR" dirty="0"/>
              <a:t>Ovim smo projektom zaključili da je biljci, osim osnovnih uvjeta rasta, potrebna ljubav, njega i pažnja koju </a:t>
            </a:r>
            <a:r>
              <a:rPr lang="hr-HR" dirty="0" err="1"/>
              <a:t>micro:bit</a:t>
            </a:r>
            <a:r>
              <a:rPr lang="hr-HR" dirty="0"/>
              <a:t> ne može pružiti. </a:t>
            </a:r>
          </a:p>
          <a:p>
            <a:r>
              <a:rPr lang="hr-HR" dirty="0"/>
              <a:t>Efektivni mikroorganizmi pomažu biljci da raste brže i da postaje snažnija, te da lakše podnese dane kada ju nismo zalili.</a:t>
            </a:r>
          </a:p>
          <a:p>
            <a:r>
              <a:rPr lang="hr-HR" dirty="0"/>
              <a:t>Sudjelovanjem u ovom projektu puno smo naučili i zabavili smo se!</a:t>
            </a:r>
          </a:p>
          <a:p>
            <a:pPr marL="68580" indent="0" algn="r">
              <a:buNone/>
            </a:pPr>
            <a:r>
              <a:rPr lang="hr-HR" dirty="0"/>
              <a:t>Učenici OŠ Ivana Rabljanina Rab </a:t>
            </a:r>
          </a:p>
        </p:txBody>
      </p:sp>
    </p:spTree>
    <p:extLst>
      <p:ext uri="{BB962C8B-B14F-4D97-AF65-F5344CB8AC3E}">
        <p14:creationId xmlns:p14="http://schemas.microsoft.com/office/powerpoint/2010/main" val="40994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ucenik01\Desktop\8-1\stelaaaaaa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442" y="980728"/>
            <a:ext cx="2848834" cy="3509764"/>
          </a:xfrm>
          <a:prstGeom prst="rect">
            <a:avLst/>
          </a:prstGeom>
          <a:noFill/>
        </p:spPr>
      </p:pic>
      <p:pic>
        <p:nvPicPr>
          <p:cNvPr id="5123" name="Picture 3" descr="d:\users\ucenik01\Desktop\8-1\stelaaa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828" y="836712"/>
            <a:ext cx="2736304" cy="2665160"/>
          </a:xfrm>
          <a:prstGeom prst="rect">
            <a:avLst/>
          </a:prstGeom>
          <a:noFill/>
        </p:spPr>
      </p:pic>
      <p:pic>
        <p:nvPicPr>
          <p:cNvPr id="5124" name="Picture 4" descr="d:\users\ucenik01\Desktop\8-1\stela je p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856" y="3648266"/>
            <a:ext cx="2232248" cy="2759059"/>
          </a:xfrm>
          <a:prstGeom prst="rect">
            <a:avLst/>
          </a:prstGeom>
          <a:noFill/>
        </p:spPr>
      </p:pic>
      <p:pic>
        <p:nvPicPr>
          <p:cNvPr id="5125" name="Picture 5" descr="d:\users\ucenik01\Desktop\8-1\emma je sek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8168" y="836712"/>
            <a:ext cx="2866628" cy="5733256"/>
          </a:xfrm>
          <a:prstGeom prst="rect">
            <a:avLst/>
          </a:prstGeom>
          <a:noFill/>
        </p:spPr>
      </p:pic>
      <p:sp>
        <p:nvSpPr>
          <p:cNvPr id="7" name="TekstniOkvir 6"/>
          <p:cNvSpPr txBox="1"/>
          <p:nvPr/>
        </p:nvSpPr>
        <p:spPr>
          <a:xfrm>
            <a:off x="1847528" y="472514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i="1" dirty="0">
                <a:latin typeface="Footlight MT Light" pitchFamily="18" charset="0"/>
              </a:rPr>
              <a:t>Stela inzistirala…</a:t>
            </a:r>
          </a:p>
        </p:txBody>
      </p:sp>
    </p:spTree>
    <p:extLst>
      <p:ext uri="{BB962C8B-B14F-4D97-AF65-F5344CB8AC3E}">
        <p14:creationId xmlns:p14="http://schemas.microsoft.com/office/powerpoint/2010/main" val="57744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801136"/>
          </a:xfrm>
        </p:spPr>
        <p:txBody>
          <a:bodyPr>
            <a:normAutofit fontScale="90000"/>
          </a:bodyPr>
          <a:lstStyle/>
          <a:p>
            <a:r>
              <a:rPr lang="hr-HR" dirty="0"/>
              <a:t>Realizacija projekta obuhvatila je: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323" y="1603514"/>
            <a:ext cx="9036423" cy="4229116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upoznavanje učenika s načinom rada Micro:bit-a te osnovama programiranja</a:t>
            </a:r>
          </a:p>
          <a:p>
            <a:r>
              <a:rPr lang="hr-HR" dirty="0"/>
              <a:t>izrada lončanice od eko materijala</a:t>
            </a:r>
          </a:p>
          <a:p>
            <a:r>
              <a:rPr lang="hr-HR" dirty="0"/>
              <a:t>sadnju biljke</a:t>
            </a:r>
          </a:p>
          <a:p>
            <a:r>
              <a:rPr lang="hr-HR" dirty="0"/>
              <a:t>zalijevanje i praćenje rasta u kalendaru biljke</a:t>
            </a:r>
          </a:p>
          <a:p>
            <a:r>
              <a:rPr lang="hr-HR" dirty="0"/>
              <a:t>praćenje utjecaja uporabe efektivnih mikroorganizama na rast biljke</a:t>
            </a:r>
          </a:p>
          <a:p>
            <a:r>
              <a:rPr lang="hr-HR" dirty="0"/>
              <a:t>fotografiranje biljke u svim fazama</a:t>
            </a:r>
          </a:p>
          <a:p>
            <a:r>
              <a:rPr lang="hr-HR" dirty="0"/>
              <a:t>usvajanje načina praćenja biljke te primjenu suvremene tehnologije u svakodnevnom životu</a:t>
            </a:r>
          </a:p>
          <a:p>
            <a:r>
              <a:rPr lang="hr-HR" dirty="0"/>
              <a:t>procjena/prognoza što će se dogoditi</a:t>
            </a:r>
          </a:p>
          <a:p>
            <a:r>
              <a:rPr lang="hr-HR" dirty="0"/>
              <a:t>uspoređivanje razvoja biljke u različitim uvjetima</a:t>
            </a:r>
          </a:p>
          <a:p>
            <a:r>
              <a:rPr lang="hr-HR" dirty="0"/>
              <a:t>grafički prikaz rezultata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14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75289" y="523360"/>
            <a:ext cx="113196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dirty="0"/>
          </a:p>
          <a:p>
            <a:r>
              <a:rPr lang="hr-HR" sz="3200" dirty="0"/>
              <a:t>Upoznavanje učenika s načinom rada Micro:bit-a te osnovama programiranja</a:t>
            </a:r>
            <a:br>
              <a:rPr lang="hr-HR" sz="3200" dirty="0"/>
            </a:br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3" y="2756452"/>
            <a:ext cx="5440610" cy="332903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Image result for micro bit system for wat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09" y="2756453"/>
            <a:ext cx="5220787" cy="33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382814" y="549783"/>
            <a:ext cx="7660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HR" sz="3600" dirty="0"/>
            </a:br>
            <a:r>
              <a:rPr lang="hr-HR" sz="3600" dirty="0"/>
              <a:t>Izrada lončanice od eko materijala</a:t>
            </a:r>
            <a:br>
              <a:rPr lang="hr-HR" sz="3600" dirty="0"/>
            </a:br>
            <a:endParaRPr lang="hr-HR" sz="3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388" y="1827127"/>
            <a:ext cx="5731790" cy="322413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3667EC0-6CA6-4E0F-B387-8B692B411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15" y="2747032"/>
            <a:ext cx="5412462" cy="36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5A2EA5A-CC12-4201-860A-0DC794D1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18" y="3898892"/>
            <a:ext cx="3646965" cy="243495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B5B5D17-7901-455F-8A6C-DD53CB2D8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03" y="371622"/>
            <a:ext cx="5135797" cy="3429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E16893D-27AE-4408-8403-51B2A4268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96" y="2086122"/>
            <a:ext cx="5135798" cy="32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9BE770-7D92-471C-AA31-30EF5F7F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C1844A3-3F1E-496F-97BF-43FB3B0CF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3" y="1909152"/>
            <a:ext cx="4891289" cy="392118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8D31A95-4517-477F-8407-BABD19EF7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07" y="648598"/>
            <a:ext cx="3712763" cy="55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0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8D04716-F232-4795-A11D-4EC0C7842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20" y="2715624"/>
            <a:ext cx="2631281" cy="350837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FBAE17C-8D0B-4CE3-9B2A-1995953AA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23" y="2715623"/>
            <a:ext cx="2631282" cy="350837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7927843-0776-4B72-BFDB-471C904A3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27" y="2713448"/>
            <a:ext cx="2670760" cy="356101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7DAD091-5374-44F9-B6A4-E5112E805E40}"/>
              </a:ext>
            </a:extLst>
          </p:cNvPr>
          <p:cNvSpPr txBox="1"/>
          <p:nvPr/>
        </p:nvSpPr>
        <p:spPr>
          <a:xfrm>
            <a:off x="1391320" y="946484"/>
            <a:ext cx="6116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Suradnja matične i područne škole; učenici 7. i 8. razreda pokazali su kako se koristi </a:t>
            </a:r>
            <a:r>
              <a:rPr lang="hr-HR" sz="2400" dirty="0" err="1"/>
              <a:t>micro:bit</a:t>
            </a:r>
            <a:r>
              <a:rPr lang="hr-HR" sz="2400" dirty="0"/>
              <a:t> učenicima 4. razreda.</a:t>
            </a:r>
          </a:p>
        </p:txBody>
      </p:sp>
    </p:spTree>
    <p:extLst>
      <p:ext uri="{BB962C8B-B14F-4D97-AF65-F5344CB8AC3E}">
        <p14:creationId xmlns:p14="http://schemas.microsoft.com/office/powerpoint/2010/main" val="2764705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371</TotalTime>
  <Words>579</Words>
  <Application>Microsoft Office PowerPoint</Application>
  <PresentationFormat>Široki zaslon</PresentationFormat>
  <Paragraphs>139</Paragraphs>
  <Slides>34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Footlight MT Light</vt:lpstr>
      <vt:lpstr>Times New Roman</vt:lpstr>
      <vt:lpstr>Wingdings 2</vt:lpstr>
      <vt:lpstr>Austin</vt:lpstr>
      <vt:lpstr>Projektni dan</vt:lpstr>
      <vt:lpstr>Projekt „Želim stablo”</vt:lpstr>
      <vt:lpstr>PowerPoint prezentacija</vt:lpstr>
      <vt:lpstr>Realizacija projekta obuhvatila je: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Naš rezultat:</vt:lpstr>
      <vt:lpstr>PowerPoint prezentacija</vt:lpstr>
      <vt:lpstr>ZAKLJUČAK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Projektni dan</dc:title>
  <dc:creator>Ivana Maričić</dc:creator>
  <cp:lastModifiedBy>Ivana Maričić</cp:lastModifiedBy>
  <cp:revision>31</cp:revision>
  <dcterms:created xsi:type="dcterms:W3CDTF">2018-03-22T10:25:19Z</dcterms:created>
  <dcterms:modified xsi:type="dcterms:W3CDTF">2018-05-11T11:55:00Z</dcterms:modified>
</cp:coreProperties>
</file>