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A739BB9F-867C-495B-8D81-6768B26153D5}" type="datetimeFigureOut">
              <a:rPr lang="hr-HR" smtClean="0"/>
              <a:t>1.5.2018.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223307-3D24-41B5-8F35-56ADE7682E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0999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9BB9F-867C-495B-8D81-6768B26153D5}" type="datetimeFigureOut">
              <a:rPr lang="hr-HR" smtClean="0"/>
              <a:t>1.5.2018.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3307-3D24-41B5-8F35-56ADE7682E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6997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9BB9F-867C-495B-8D81-6768B26153D5}" type="datetimeFigureOut">
              <a:rPr lang="hr-HR" smtClean="0"/>
              <a:t>1.5.2018.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3307-3D24-41B5-8F35-56ADE7682E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5408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9BB9F-867C-495B-8D81-6768B26153D5}" type="datetimeFigureOut">
              <a:rPr lang="hr-HR" smtClean="0"/>
              <a:t>1.5.2018.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3307-3D24-41B5-8F35-56ADE7682E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085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739BB9F-867C-495B-8D81-6768B26153D5}" type="datetimeFigureOut">
              <a:rPr lang="hr-HR" smtClean="0"/>
              <a:t>1.5.2018.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19223307-3D24-41B5-8F35-56ADE7682E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3914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9BB9F-867C-495B-8D81-6768B26153D5}" type="datetimeFigureOut">
              <a:rPr lang="hr-HR" smtClean="0"/>
              <a:t>1.5.2018.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3307-3D24-41B5-8F35-56ADE7682E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738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9BB9F-867C-495B-8D81-6768B26153D5}" type="datetimeFigureOut">
              <a:rPr lang="hr-HR" smtClean="0"/>
              <a:t>1.5.2018.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3307-3D24-41B5-8F35-56ADE7682E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0293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9BB9F-867C-495B-8D81-6768B26153D5}" type="datetimeFigureOut">
              <a:rPr lang="hr-HR" smtClean="0"/>
              <a:t>1.5.2018.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3307-3D24-41B5-8F35-56ADE7682E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2363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9BB9F-867C-495B-8D81-6768B26153D5}" type="datetimeFigureOut">
              <a:rPr lang="hr-HR" smtClean="0"/>
              <a:t>1.5.2018.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3307-3D24-41B5-8F35-56ADE7682E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898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9BB9F-867C-495B-8D81-6768B26153D5}" type="datetimeFigureOut">
              <a:rPr lang="hr-HR" smtClean="0"/>
              <a:t>1.5.2018.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223307-3D24-41B5-8F35-56ADE7682E73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6206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739BB9F-867C-495B-8D81-6768B26153D5}" type="datetimeFigureOut">
              <a:rPr lang="hr-HR" smtClean="0"/>
              <a:t>1.5.2018.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223307-3D24-41B5-8F35-56ADE7682E73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83079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739BB9F-867C-495B-8D81-6768B26153D5}" type="datetimeFigureOut">
              <a:rPr lang="hr-HR" smtClean="0"/>
              <a:t>1.5.2018.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223307-3D24-41B5-8F35-56ADE7682E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1059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 /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 /><Relationship Id="rId2" Type="http://schemas.openxmlformats.org/officeDocument/2006/relationships/image" Target="../media/image8.jp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                       </a:t>
            </a:r>
            <a:br>
              <a:rPr lang="hr-HR" dirty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2972878"/>
            <a:ext cx="9144000" cy="2284922"/>
          </a:xfrm>
        </p:spPr>
        <p:txBody>
          <a:bodyPr/>
          <a:lstStyle/>
          <a:p>
            <a:r>
              <a:rPr lang="hr-HR" dirty="0"/>
              <a:t> </a:t>
            </a:r>
            <a:r>
              <a:rPr lang="hr-HR" sz="6000" dirty="0">
                <a:latin typeface="Baskerville Old Face" panose="02020602080505020303" pitchFamily="18" charset="0"/>
              </a:rPr>
              <a:t>Projekt</a:t>
            </a:r>
            <a:br>
              <a:rPr lang="hr-HR" sz="6000" dirty="0">
                <a:latin typeface="Baskerville Old Face" panose="02020602080505020303" pitchFamily="18" charset="0"/>
              </a:rPr>
            </a:br>
            <a:r>
              <a:rPr lang="hr-HR" sz="6000" dirty="0">
                <a:latin typeface="Baskerville Old Face" panose="02020602080505020303" pitchFamily="18" charset="0"/>
              </a:rPr>
              <a:t>    „ŽELIM STABLO”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8765" y="1335443"/>
            <a:ext cx="4874470" cy="178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945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>
                <a:latin typeface="Bell MT" panose="02020503060305020303" pitchFamily="18" charset="0"/>
              </a:rPr>
              <a:t>Posuda za koju smo mislili da će trebati više vremena za razvijanje klica, a kasnije i stabljika, podarila nam je čak četiri mlade biljke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636" y="2014194"/>
            <a:ext cx="7666728" cy="431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41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27611" y="692331"/>
            <a:ext cx="10058400" cy="5120639"/>
          </a:xfrm>
        </p:spPr>
        <p:txBody>
          <a:bodyPr>
            <a:normAutofit/>
          </a:bodyPr>
          <a:lstStyle/>
          <a:p>
            <a:r>
              <a:rPr lang="hr-HR" sz="2400" dirty="0">
                <a:latin typeface="Bell MT" panose="02020503060305020303" pitchFamily="18" charset="0"/>
              </a:rPr>
              <a:t>Iako eksperiment nismo mogli provesti onako kako smo zamislili, iako smo imali tehničkih problema, svi smo se jako zabavili</a:t>
            </a:r>
          </a:p>
          <a:p>
            <a:r>
              <a:rPr lang="hr-HR" sz="2400" dirty="0">
                <a:latin typeface="Bell MT" panose="02020503060305020303" pitchFamily="18" charset="0"/>
              </a:rPr>
              <a:t>Od procesa izrade posude za cvijeće od starog ručnika i cementa, do programiranja i sadnje uživali smo u drugačijem načinu učenja</a:t>
            </a:r>
          </a:p>
          <a:p>
            <a:r>
              <a:rPr lang="hr-HR" sz="2400" dirty="0">
                <a:latin typeface="Bell MT" panose="02020503060305020303" pitchFamily="18" charset="0"/>
              </a:rPr>
              <a:t>Svaki korak prilikom ostvarenja projekta stavljao je izazove pred učenike, koje su oni vrlo rado rješavali</a:t>
            </a:r>
          </a:p>
          <a:p>
            <a:r>
              <a:rPr lang="hr-HR" sz="2400" dirty="0">
                <a:latin typeface="Bell MT" panose="02020503060305020303" pitchFamily="18" charset="0"/>
              </a:rPr>
              <a:t>Rezultati su nas jako iznenadili, što samo dokazuje da nas priroda uvijek može iznenaditi i da sa njom možemo pokušati manipulirati, ali to ne znači da će ishod uvijek biti očekivan</a:t>
            </a:r>
          </a:p>
        </p:txBody>
      </p:sp>
    </p:spTree>
    <p:extLst>
      <p:ext uri="{BB962C8B-B14F-4D97-AF65-F5344CB8AC3E}">
        <p14:creationId xmlns:p14="http://schemas.microsoft.com/office/powerpoint/2010/main" val="2072235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PUNO POZDRAVA ŠALJU VAM UČENICI I UČITELJI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969" y="2547258"/>
            <a:ext cx="6982801" cy="2551408"/>
          </a:xfrm>
        </p:spPr>
      </p:pic>
      <p:sp>
        <p:nvSpPr>
          <p:cNvPr id="5" name="TekstniOkvir 4"/>
          <p:cNvSpPr txBox="1"/>
          <p:nvPr/>
        </p:nvSpPr>
        <p:spPr>
          <a:xfrm>
            <a:off x="6217920" y="5826034"/>
            <a:ext cx="5355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Izradila: Dušanka Tomić Luk, </a:t>
            </a:r>
            <a:r>
              <a:rPr lang="hr-HR" dirty="0" err="1"/>
              <a:t>prof.biolog</a:t>
            </a:r>
            <a:r>
              <a:rPr lang="hr-HR" dirty="0"/>
              <a:t>. I kem.</a:t>
            </a:r>
          </a:p>
        </p:txBody>
      </p:sp>
    </p:spTree>
    <p:extLst>
      <p:ext uri="{BB962C8B-B14F-4D97-AF65-F5344CB8AC3E}">
        <p14:creationId xmlns:p14="http://schemas.microsoft.com/office/powerpoint/2010/main" val="1983277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>
                <a:latin typeface="Bell MT" panose="02020503060305020303" pitchFamily="18" charset="0"/>
              </a:rPr>
              <a:t>U ostvarivanju projekta su sudjelovali: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>
                <a:latin typeface="Bell MT" panose="02020503060305020303" pitchFamily="18" charset="0"/>
              </a:rPr>
              <a:t>Mentori: </a:t>
            </a:r>
            <a:r>
              <a:rPr lang="hr-HR" sz="2800" dirty="0" err="1">
                <a:latin typeface="Bell MT" panose="02020503060305020303" pitchFamily="18" charset="0"/>
              </a:rPr>
              <a:t>Enis</a:t>
            </a:r>
            <a:r>
              <a:rPr lang="hr-HR" sz="2800" dirty="0">
                <a:latin typeface="Bell MT" panose="02020503060305020303" pitchFamily="18" charset="0"/>
              </a:rPr>
              <a:t> </a:t>
            </a:r>
            <a:r>
              <a:rPr lang="hr-HR" sz="2800" dirty="0" err="1">
                <a:latin typeface="Bell MT" panose="02020503060305020303" pitchFamily="18" charset="0"/>
              </a:rPr>
              <a:t>Ramadan</a:t>
            </a:r>
            <a:r>
              <a:rPr lang="hr-HR" sz="2800" dirty="0">
                <a:latin typeface="Bell MT" panose="02020503060305020303" pitchFamily="18" charset="0"/>
              </a:rPr>
              <a:t>, prof.inf.</a:t>
            </a:r>
          </a:p>
          <a:p>
            <a:r>
              <a:rPr lang="hr-HR" sz="2800" dirty="0">
                <a:latin typeface="Bell MT" panose="02020503060305020303" pitchFamily="18" charset="0"/>
              </a:rPr>
              <a:t>	       </a:t>
            </a:r>
            <a:r>
              <a:rPr lang="hr-HR" sz="2800" dirty="0" err="1">
                <a:latin typeface="Bell MT" panose="02020503060305020303" pitchFamily="18" charset="0"/>
              </a:rPr>
              <a:t>Dajana</a:t>
            </a:r>
            <a:r>
              <a:rPr lang="hr-HR" sz="2800" dirty="0">
                <a:latin typeface="Bell MT" panose="02020503060305020303" pitchFamily="18" charset="0"/>
              </a:rPr>
              <a:t> Ban-</a:t>
            </a:r>
            <a:r>
              <a:rPr lang="hr-HR" sz="2800" dirty="0" err="1">
                <a:latin typeface="Bell MT" panose="02020503060305020303" pitchFamily="18" charset="0"/>
              </a:rPr>
              <a:t>Torcello</a:t>
            </a:r>
            <a:r>
              <a:rPr lang="hr-HR" sz="2800" dirty="0">
                <a:latin typeface="Bell MT" panose="02020503060305020303" pitchFamily="18" charset="0"/>
              </a:rPr>
              <a:t>, učiteljica razredne nastave</a:t>
            </a:r>
          </a:p>
          <a:p>
            <a:r>
              <a:rPr lang="hr-HR" sz="2800" dirty="0">
                <a:latin typeface="Bell MT" panose="02020503060305020303" pitchFamily="18" charset="0"/>
              </a:rPr>
              <a:t> 	       Dušanka Tomić Luk, </a:t>
            </a:r>
            <a:r>
              <a:rPr lang="hr-HR" sz="2800" dirty="0" err="1">
                <a:latin typeface="Bell MT" panose="02020503060305020303" pitchFamily="18" charset="0"/>
              </a:rPr>
              <a:t>prof.bolog</a:t>
            </a:r>
            <a:r>
              <a:rPr lang="hr-HR" sz="2800" dirty="0">
                <a:latin typeface="Bell MT" panose="02020503060305020303" pitchFamily="18" charset="0"/>
              </a:rPr>
              <a:t>. I kem.</a:t>
            </a:r>
          </a:p>
          <a:p>
            <a:endParaRPr lang="hr-HR" sz="2800" dirty="0">
              <a:latin typeface="Bell MT" panose="02020503060305020303" pitchFamily="18" charset="0"/>
            </a:endParaRPr>
          </a:p>
          <a:p>
            <a:r>
              <a:rPr lang="hr-HR" sz="2800" dirty="0">
                <a:latin typeface="Bell MT" panose="02020503060305020303" pitchFamily="18" charset="0"/>
              </a:rPr>
              <a:t>Učenici: Eko grupa PŠ </a:t>
            </a:r>
            <a:r>
              <a:rPr lang="hr-HR" sz="2800" dirty="0" err="1">
                <a:latin typeface="Bell MT" panose="02020503060305020303" pitchFamily="18" charset="0"/>
              </a:rPr>
              <a:t>Kaštelir</a:t>
            </a:r>
            <a:r>
              <a:rPr lang="hr-HR" sz="2800" dirty="0">
                <a:latin typeface="Bell MT" panose="02020503060305020303" pitchFamily="18" charset="0"/>
              </a:rPr>
              <a:t> – referentna skupina</a:t>
            </a:r>
          </a:p>
          <a:p>
            <a:r>
              <a:rPr lang="hr-HR" sz="2800" dirty="0">
                <a:latin typeface="Bell MT" panose="02020503060305020303" pitchFamily="18" charset="0"/>
              </a:rPr>
              <a:t>               6. razred MŠ </a:t>
            </a:r>
            <a:r>
              <a:rPr lang="hr-HR" sz="2800" dirty="0" err="1">
                <a:latin typeface="Bell MT" panose="02020503060305020303" pitchFamily="18" charset="0"/>
              </a:rPr>
              <a:t>Višnjan</a:t>
            </a:r>
            <a:r>
              <a:rPr lang="hr-HR" sz="2800" dirty="0">
                <a:latin typeface="Bell MT" panose="02020503060305020303" pitchFamily="18" charset="0"/>
              </a:rPr>
              <a:t> – eksperimentalna skupina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4487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Bell MT" panose="02020503060305020303" pitchFamily="18" charset="0"/>
              </a:rPr>
              <a:t>EKSPERINENTALNA SKUPINA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678" y="2103438"/>
            <a:ext cx="6990643" cy="3932237"/>
          </a:xfrm>
        </p:spPr>
      </p:pic>
    </p:spTree>
    <p:extLst>
      <p:ext uri="{BB962C8B-B14F-4D97-AF65-F5344CB8AC3E}">
        <p14:creationId xmlns:p14="http://schemas.microsoft.com/office/powerpoint/2010/main" val="843086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66800" y="731520"/>
            <a:ext cx="10058400" cy="5303520"/>
          </a:xfrm>
        </p:spPr>
        <p:txBody>
          <a:bodyPr>
            <a:normAutofit/>
          </a:bodyPr>
          <a:lstStyle/>
          <a:p>
            <a:r>
              <a:rPr lang="hr-HR" sz="2800" dirty="0">
                <a:latin typeface="Bell MT" panose="02020503060305020303" pitchFamily="18" charset="0"/>
              </a:rPr>
              <a:t>Eksperimentalnu skupinu su činili učenici 6. razreda MŠ </a:t>
            </a:r>
            <a:r>
              <a:rPr lang="hr-HR" sz="2800" dirty="0" err="1">
                <a:latin typeface="Bell MT" panose="02020503060305020303" pitchFamily="18" charset="0"/>
              </a:rPr>
              <a:t>Višnjan</a:t>
            </a:r>
            <a:endParaRPr lang="hr-HR" sz="2800" dirty="0">
              <a:latin typeface="Bell MT" panose="02020503060305020303" pitchFamily="18" charset="0"/>
            </a:endParaRPr>
          </a:p>
          <a:p>
            <a:r>
              <a:rPr lang="hr-HR" sz="2800" dirty="0">
                <a:latin typeface="Bell MT" panose="02020503060305020303" pitchFamily="18" charset="0"/>
              </a:rPr>
              <a:t>Pod mentorstvom učiteljice prirode Dušanke Tomić Luk i stručne podrške učitelja informatike </a:t>
            </a:r>
            <a:r>
              <a:rPr lang="hr-HR" sz="2800" dirty="0" err="1">
                <a:latin typeface="Bell MT" panose="02020503060305020303" pitchFamily="18" charset="0"/>
              </a:rPr>
              <a:t>Enisa</a:t>
            </a:r>
            <a:r>
              <a:rPr lang="hr-HR" sz="2800" dirty="0">
                <a:latin typeface="Bell MT" panose="02020503060305020303" pitchFamily="18" charset="0"/>
              </a:rPr>
              <a:t> </a:t>
            </a:r>
            <a:r>
              <a:rPr lang="hr-HR" sz="2800" dirty="0" err="1">
                <a:latin typeface="Bell MT" panose="02020503060305020303" pitchFamily="18" charset="0"/>
              </a:rPr>
              <a:t>Ramadana</a:t>
            </a:r>
            <a:r>
              <a:rPr lang="hr-HR" sz="2800" dirty="0">
                <a:latin typeface="Bell MT" panose="02020503060305020303" pitchFamily="18" charset="0"/>
              </a:rPr>
              <a:t> cilj je bio potpuno praćenje vlažnosti, temperature i pH zemlje te temperature i vlažnosti zraka</a:t>
            </a:r>
          </a:p>
          <a:p>
            <a:r>
              <a:rPr lang="hr-HR" sz="2800" dirty="0">
                <a:latin typeface="Bell MT" panose="02020503060305020303" pitchFamily="18" charset="0"/>
              </a:rPr>
              <a:t>Na našu veliku žalost pumpa za navodnjavanje nije radila, a zamjensku nismo mogli dobiti</a:t>
            </a:r>
          </a:p>
          <a:p>
            <a:r>
              <a:rPr lang="hr-HR" sz="2800" dirty="0">
                <a:latin typeface="Bell MT" panose="02020503060305020303" pitchFamily="18" charset="0"/>
              </a:rPr>
              <a:t>Tako da naša eksperimentalna skupina nije uspjela dobiti ciljane podatke, koje bi usporedili sa referentnom skupinom</a:t>
            </a:r>
          </a:p>
        </p:txBody>
      </p:sp>
    </p:spTree>
    <p:extLst>
      <p:ext uri="{BB962C8B-B14F-4D97-AF65-F5344CB8AC3E}">
        <p14:creationId xmlns:p14="http://schemas.microsoft.com/office/powerpoint/2010/main" val="2460299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Bell MT" panose="02020503060305020303" pitchFamily="18" charset="0"/>
              </a:rPr>
              <a:t>REFERENTNA SKUPINA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653" y="2116501"/>
            <a:ext cx="2212911" cy="3932237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361" y="2377644"/>
            <a:ext cx="6048375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547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49219"/>
          </a:xfrm>
        </p:spPr>
        <p:txBody>
          <a:bodyPr>
            <a:noAutofit/>
          </a:bodyPr>
          <a:lstStyle/>
          <a:p>
            <a:r>
              <a:rPr lang="hr-HR" sz="2400" dirty="0">
                <a:latin typeface="Bell MT" panose="02020503060305020303" pitchFamily="18" charset="0"/>
              </a:rPr>
              <a:t>Referentnu skupinu čine učenici EKO GRUPE PŠ </a:t>
            </a:r>
            <a:r>
              <a:rPr lang="hr-HR" sz="2400" dirty="0" err="1">
                <a:latin typeface="Bell MT" panose="02020503060305020303" pitchFamily="18" charset="0"/>
              </a:rPr>
              <a:t>Kaštelir</a:t>
            </a:r>
            <a:r>
              <a:rPr lang="hr-HR" sz="2400" dirty="0">
                <a:latin typeface="Bell MT" panose="02020503060305020303" pitchFamily="18" charset="0"/>
              </a:rPr>
              <a:t>, u kojoj su učenici od 1-6 razreda</a:t>
            </a:r>
            <a:br>
              <a:rPr lang="hr-HR" sz="2400" dirty="0">
                <a:latin typeface="Bell MT" panose="02020503060305020303" pitchFamily="18" charset="0"/>
              </a:rPr>
            </a:br>
            <a:r>
              <a:rPr lang="hr-HR" sz="2400" dirty="0">
                <a:latin typeface="Bell MT" panose="02020503060305020303" pitchFamily="18" charset="0"/>
              </a:rPr>
              <a:t>Učenici su posadili grah, koji su prethodno namočili, u dvije posude:</a:t>
            </a:r>
            <a:br>
              <a:rPr lang="hr-HR" sz="2400" dirty="0">
                <a:latin typeface="Bell MT" panose="02020503060305020303" pitchFamily="18" charset="0"/>
              </a:rPr>
            </a:br>
            <a:endParaRPr lang="hr-HR" sz="2400" dirty="0">
              <a:latin typeface="Bell MT" panose="02020503060305020303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66800" y="1358537"/>
            <a:ext cx="10058400" cy="4676503"/>
          </a:xfrm>
        </p:spPr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1</a:t>
            </a:r>
            <a:r>
              <a:rPr lang="hr-HR" sz="2400" dirty="0">
                <a:latin typeface="Bell MT" panose="02020503060305020303" pitchFamily="18" charset="0"/>
              </a:rPr>
              <a:t>.) U posudu koju su napravili </a:t>
            </a:r>
          </a:p>
          <a:p>
            <a:pPr marL="0" indent="0">
              <a:buNone/>
            </a:pPr>
            <a:r>
              <a:rPr lang="hr-HR" sz="2400" dirty="0">
                <a:latin typeface="Bell MT" panose="02020503060305020303" pitchFamily="18" charset="0"/>
              </a:rPr>
              <a:t>učenici naše zadruge „Mladi</a:t>
            </a:r>
          </a:p>
          <a:p>
            <a:pPr marL="0" indent="0">
              <a:buNone/>
            </a:pPr>
            <a:r>
              <a:rPr lang="hr-HR" sz="2400" dirty="0">
                <a:latin typeface="Bell MT" panose="02020503060305020303" pitchFamily="18" charset="0"/>
              </a:rPr>
              <a:t>zadrugari” od starog ručnika i</a:t>
            </a:r>
          </a:p>
          <a:p>
            <a:pPr marL="0" indent="0">
              <a:buNone/>
            </a:pPr>
            <a:r>
              <a:rPr lang="hr-HR" sz="2400" dirty="0">
                <a:latin typeface="Bell MT" panose="02020503060305020303" pitchFamily="18" charset="0"/>
              </a:rPr>
              <a:t>cementa, koju su stavili na </a:t>
            </a:r>
          </a:p>
          <a:p>
            <a:pPr marL="0" indent="0">
              <a:buNone/>
            </a:pPr>
            <a:r>
              <a:rPr lang="hr-HR" sz="2400" dirty="0">
                <a:latin typeface="Bell MT" panose="02020503060305020303" pitchFamily="18" charset="0"/>
              </a:rPr>
              <a:t>balkon uz povremeno </a:t>
            </a:r>
          </a:p>
          <a:p>
            <a:pPr marL="0" indent="0">
              <a:buNone/>
            </a:pPr>
            <a:r>
              <a:rPr lang="hr-HR" sz="2400" dirty="0">
                <a:latin typeface="Bell MT" panose="02020503060305020303" pitchFamily="18" charset="0"/>
              </a:rPr>
              <a:t>zalijevanje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825" y="1991813"/>
            <a:ext cx="6048375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698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772" y="480151"/>
            <a:ext cx="3157809" cy="5611274"/>
          </a:xfrm>
        </p:spPr>
      </p:pic>
      <p:sp>
        <p:nvSpPr>
          <p:cNvPr id="6" name="TekstniOkvir 5"/>
          <p:cNvSpPr txBox="1"/>
          <p:nvPr/>
        </p:nvSpPr>
        <p:spPr>
          <a:xfrm>
            <a:off x="1045029" y="480151"/>
            <a:ext cx="58652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latin typeface="Bell MT" panose="02020503060305020303" pitchFamily="18" charset="0"/>
              </a:rPr>
              <a:t>2.) u posudu koja je trebala predstaviti staklenik, odnosno, uvjete očuvanja temperature i vlažnosti, kao u stakleniku</a:t>
            </a:r>
          </a:p>
          <a:p>
            <a:r>
              <a:rPr lang="hr-HR" sz="2400" dirty="0">
                <a:latin typeface="Bell MT" panose="02020503060305020303" pitchFamily="18" charset="0"/>
              </a:rPr>
              <a:t>Pretpostavka je bila da će se grah najprije i najbolje razviti u ovoj posudi</a:t>
            </a: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048" y="2355286"/>
            <a:ext cx="2173742" cy="386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069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latin typeface="Bell MT" panose="02020503060305020303" pitchFamily="18" charset="0"/>
              </a:rPr>
              <a:t>REZULTATI REFERENTNE SKUPINE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>
                <a:latin typeface="Bell MT" panose="02020503060305020303" pitchFamily="18" charset="0"/>
              </a:rPr>
              <a:t>Sjemenke graha posađene su 9.4.2018. godine</a:t>
            </a:r>
          </a:p>
          <a:p>
            <a:r>
              <a:rPr lang="hr-HR" sz="2800" dirty="0">
                <a:latin typeface="Bell MT" panose="02020503060305020303" pitchFamily="18" charset="0"/>
              </a:rPr>
              <a:t>Učenici su željeli dokazati kako kontrolirani uvjeti uzgoja biljaka daju bolje rezultate</a:t>
            </a:r>
          </a:p>
          <a:p>
            <a:r>
              <a:rPr lang="hr-HR" sz="2800" dirty="0">
                <a:latin typeface="Bell MT" panose="02020503060305020303" pitchFamily="18" charset="0"/>
              </a:rPr>
              <a:t>S tom tezom pretpostavili smo da će u našem „plasteniku „  biljke brže rasti, a grah posađen u posudi od recikliranog ručnika sporije, zbog izloženosti vanjskim utjecajima i fluktuacijama temperature</a:t>
            </a:r>
          </a:p>
          <a:p>
            <a:r>
              <a:rPr lang="hr-HR" sz="2800" dirty="0">
                <a:latin typeface="Bell MT" panose="02020503060305020303" pitchFamily="18" charset="0"/>
              </a:rPr>
              <a:t>Međutim, nismo mogli vjerovati kako nas je priroda iznenadila!!!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27418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latin typeface="Bell MT" panose="02020503060305020303" pitchFamily="18" charset="0"/>
              </a:rPr>
              <a:t>Posuda koja nam je „glumila” staklenik podarila nam je dvije klice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678" y="2103438"/>
            <a:ext cx="6990643" cy="393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6571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Sapun">
  <a:themeElements>
    <a:clrScheme name="Sapu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pu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pu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TM03457510[[fn=Sapun]]</Template>
  <TotalTime>54</TotalTime>
  <Words>387</Words>
  <Application>Microsoft Office PowerPoint</Application>
  <PresentationFormat>Widescreen</PresentationFormat>
  <Paragraphs>40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Sapun</vt:lpstr>
      <vt:lpstr>                        </vt:lpstr>
      <vt:lpstr>U ostvarivanju projekta su sudjelovali:</vt:lpstr>
      <vt:lpstr>EKSPERINENTALNA SKUPINA</vt:lpstr>
      <vt:lpstr>PowerPoint Presentation</vt:lpstr>
      <vt:lpstr>REFERENTNA SKUPINA</vt:lpstr>
      <vt:lpstr>Referentnu skupinu čine učenici EKO GRUPE PŠ Kaštelir, u kojoj su učenici od 1-6 razreda Učenici su posadili grah, koji su prethodno namočili, u dvije posude: </vt:lpstr>
      <vt:lpstr>PowerPoint Presentation</vt:lpstr>
      <vt:lpstr>REZULTATI REFERENTNE SKUPINE</vt:lpstr>
      <vt:lpstr>Posuda koja nam je „glumila” staklenik podarila nam je dvije klice</vt:lpstr>
      <vt:lpstr>Posuda za koju smo mislili da će trebati više vremena za razvijanje klica, a kasnije i stabljika, podarila nam je čak četiri mlade biljke</vt:lpstr>
      <vt:lpstr>PowerPoint Presentation</vt:lpstr>
      <vt:lpstr>PUNO POZDRAVA ŠALJU VAM UČENICI I UČITELJI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                         „ŽELIM STABLO”</dc:title>
  <dc:creator>Matematika</dc:creator>
  <cp:lastModifiedBy>Matematika</cp:lastModifiedBy>
  <cp:revision>11</cp:revision>
  <dcterms:created xsi:type="dcterms:W3CDTF">2018-05-01T15:55:25Z</dcterms:created>
  <dcterms:modified xsi:type="dcterms:W3CDTF">2018-05-01T19:39:51Z</dcterms:modified>
</cp:coreProperties>
</file>