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83" r:id="rId8"/>
    <p:sldId id="263" r:id="rId9"/>
    <p:sldId id="284" r:id="rId10"/>
    <p:sldId id="265" r:id="rId11"/>
    <p:sldId id="272" r:id="rId12"/>
    <p:sldId id="266" r:id="rId13"/>
    <p:sldId id="285" r:id="rId14"/>
    <p:sldId id="267" r:id="rId15"/>
    <p:sldId id="268" r:id="rId16"/>
    <p:sldId id="269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87" r:id="rId25"/>
    <p:sldId id="288" r:id="rId26"/>
    <p:sldId id="289" r:id="rId27"/>
    <p:sldId id="286" r:id="rId28"/>
    <p:sldId id="279" r:id="rId29"/>
    <p:sldId id="28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FE453-F92D-44CE-B2AB-7C1FDF45362A}" type="datetimeFigureOut">
              <a:rPr lang="hr-HR" smtClean="0"/>
              <a:pPr/>
              <a:t>28.4.2018.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AF4CD-F85E-4A33-A092-B16B1415AEC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69564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AF4CD-F85E-4A33-A092-B16B1415AEC9}" type="slidenum">
              <a:rPr lang="hr-HR" smtClean="0"/>
              <a:pPr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76403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889299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4055602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029851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33386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6672456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3967669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3679016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2094415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9698100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381778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1602437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130607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772883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2355594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496152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1550130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3242C-D747-4ADD-80D8-99421268E3A8}" type="datetime1">
              <a:rPr lang="en-US" smtClean="0"/>
              <a:pPr/>
              <a:t>4/28/2018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907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321150"/>
            <a:ext cx="7200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PROJEKT:  ŽELIM  STABLO</a:t>
            </a:r>
            <a:endParaRPr lang="hr-HR" sz="5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291408"/>
            <a:ext cx="6192688" cy="4644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5880038"/>
            <a:ext cx="64807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OŠ SAVSKI GAJ, ZAGREB</a:t>
            </a:r>
            <a:endParaRPr lang="hr-HR" sz="5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52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2952328" cy="1097092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accent2"/>
                </a:solidFill>
              </a:rPr>
              <a:t>c) </a:t>
            </a:r>
            <a:r>
              <a:rPr lang="hr-HR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Rast sadnica</a:t>
            </a:r>
            <a:endParaRPr lang="hr-HR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>
          <a:xfrm>
            <a:off x="827584" y="1844824"/>
            <a:ext cx="4608512" cy="792088"/>
          </a:xfrm>
        </p:spPr>
        <p:txBody>
          <a:bodyPr/>
          <a:lstStyle/>
          <a:p>
            <a:r>
              <a:rPr lang="hr-HR" sz="2200" dirty="0" smtClean="0">
                <a:latin typeface="Candara" panose="020E0502030303020204" pitchFamily="34" charset="0"/>
              </a:rPr>
              <a:t>Pazili smo </a:t>
            </a:r>
            <a:r>
              <a:rPr lang="hr-HR" sz="2200" dirty="0" smtClean="0">
                <a:latin typeface="Candara" panose="020E0502030303020204" pitchFamily="34" charset="0"/>
              </a:rPr>
              <a:t>da </a:t>
            </a:r>
            <a:r>
              <a:rPr lang="hr-HR" sz="2200" dirty="0" smtClean="0">
                <a:latin typeface="Candara" panose="020E0502030303020204" pitchFamily="34" charset="0"/>
              </a:rPr>
              <a:t>naše biljke da imaju dovoljno svjetlosti, vlage i topline.</a:t>
            </a:r>
          </a:p>
          <a:p>
            <a:r>
              <a:rPr lang="hr-HR" sz="2200" dirty="0" smtClean="0">
                <a:latin typeface="Candara" panose="020E0502030303020204" pitchFamily="34" charset="0"/>
              </a:rPr>
              <a:t>Nakon nekog vremena iz zemlje su počeli izlaziti prvi listići.</a:t>
            </a:r>
            <a:endParaRPr lang="hr-HR" sz="2200" dirty="0"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958" y="2924944"/>
            <a:ext cx="6144683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785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215262"/>
            <a:ext cx="4536504" cy="3402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3861048"/>
            <a:ext cx="4824536" cy="27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78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4423" y="548680"/>
            <a:ext cx="7125113" cy="924475"/>
          </a:xfrm>
        </p:spPr>
        <p:txBody>
          <a:bodyPr/>
          <a:lstStyle/>
          <a:p>
            <a:r>
              <a:rPr lang="hr-HR" dirty="0">
                <a:solidFill>
                  <a:schemeClr val="accent2"/>
                </a:solidFill>
                <a:latin typeface="Candara" panose="020E0502030303020204" pitchFamily="34" charset="0"/>
              </a:rPr>
              <a:t>d</a:t>
            </a:r>
            <a:r>
              <a:rPr lang="hr-HR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) Presađivanje sadnica</a:t>
            </a:r>
            <a:endParaRPr lang="hr-HR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1700808"/>
            <a:ext cx="48245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Kada su cherry rajčice dovoljno izrasle presadili smo ih u veće posude kako bi imali dovoljno mjesta za rast i razvoj.</a:t>
            </a:r>
          </a:p>
          <a:p>
            <a:endParaRPr lang="hr-HR" sz="2200" dirty="0"/>
          </a:p>
          <a:p>
            <a:r>
              <a:rPr lang="hr-HR" sz="2200" dirty="0" smtClean="0"/>
              <a:t>Jednu posudu smo odlučili zalijevati samostalno, a drugu pomoću sustava za navodnjavanje micro:bit.</a:t>
            </a:r>
          </a:p>
          <a:p>
            <a:endParaRPr lang="hr-HR" sz="2200" dirty="0"/>
          </a:p>
          <a:p>
            <a:r>
              <a:rPr lang="hr-HR" sz="2200" dirty="0" smtClean="0"/>
              <a:t>U programiranju micro:bita i slaganju sustava nam je pomogao naš profesor informatike.</a:t>
            </a:r>
            <a:endParaRPr lang="hr-HR" sz="2200" dirty="0"/>
          </a:p>
        </p:txBody>
      </p:sp>
    </p:spTree>
    <p:extLst>
      <p:ext uri="{BB962C8B-B14F-4D97-AF65-F5344CB8AC3E}">
        <p14:creationId xmlns:p14="http://schemas.microsoft.com/office/powerpoint/2010/main" xmlns="" val="199349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5940152" cy="334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779912" y="3031798"/>
            <a:ext cx="5098948" cy="382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80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04856" cy="1108760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e) </a:t>
            </a:r>
            <a:r>
              <a:rPr lang="hr-HR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Promatranje, zalijevanje i mjerenje</a:t>
            </a:r>
            <a:endParaRPr lang="hr-HR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83568" y="1556792"/>
            <a:ext cx="7488832" cy="4752528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hr-HR" dirty="0" smtClean="0">
                <a:solidFill>
                  <a:schemeClr val="accent2">
                    <a:lumMod val="50000"/>
                  </a:schemeClr>
                </a:solidFill>
              </a:rPr>
              <a:t>Sustav za navodnjavanje, micro:bit je sam očitavao postotak vlage. Ukoliko je vlaga bila manja od 50%, micro:bit je zalio biljku.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hr-HR" dirty="0" smtClean="0">
                <a:solidFill>
                  <a:schemeClr val="accent2">
                    <a:lumMod val="50000"/>
                  </a:schemeClr>
                </a:solidFill>
              </a:rPr>
              <a:t>Učenici su sami procjenjivali vlažnost tla kod biljke u drugoj posudi te ju samostalno zalili po vlastitoj procjeni.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hr-HR" dirty="0" smtClean="0">
                <a:solidFill>
                  <a:schemeClr val="accent2">
                    <a:lumMod val="50000"/>
                  </a:schemeClr>
                </a:solidFill>
              </a:rPr>
              <a:t>Učenici su pratili razvoj biljaka i mjerili njihovu visinu pomoću ravnala.</a:t>
            </a:r>
          </a:p>
        </p:txBody>
      </p:sp>
    </p:spTree>
    <p:extLst>
      <p:ext uri="{BB962C8B-B14F-4D97-AF65-F5344CB8AC3E}">
        <p14:creationId xmlns:p14="http://schemas.microsoft.com/office/powerpoint/2010/main" xmlns="" val="319999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1400" y="0"/>
            <a:ext cx="5796136" cy="4342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29000"/>
            <a:ext cx="6084168" cy="34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268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04486"/>
            <a:ext cx="3384376" cy="6016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428510"/>
            <a:ext cx="4176464" cy="55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475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836712"/>
            <a:ext cx="857695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944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chemeClr val="accent2">
                    <a:lumMod val="50000"/>
                  </a:schemeClr>
                </a:solidFill>
              </a:rPr>
              <a:t>DJEČJI RADOVI</a:t>
            </a:r>
            <a:endParaRPr lang="hr-HR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268760"/>
            <a:ext cx="7308304" cy="54812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4255" y="349496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u="sng" dirty="0" smtClean="0"/>
              <a:t>PLAKAT</a:t>
            </a:r>
            <a:endParaRPr lang="hr-HR" sz="2800" u="sng" dirty="0"/>
          </a:p>
        </p:txBody>
      </p:sp>
    </p:spTree>
    <p:extLst>
      <p:ext uri="{BB962C8B-B14F-4D97-AF65-F5344CB8AC3E}">
        <p14:creationId xmlns:p14="http://schemas.microsoft.com/office/powerpoint/2010/main" xmlns="" val="225635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-171400"/>
            <a:ext cx="4176464" cy="7424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476672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u="sng" dirty="0" smtClean="0"/>
              <a:t>STRIP</a:t>
            </a:r>
            <a:endParaRPr lang="hr-HR" sz="2800" u="sng" dirty="0"/>
          </a:p>
        </p:txBody>
      </p:sp>
    </p:spTree>
    <p:extLst>
      <p:ext uri="{BB962C8B-B14F-4D97-AF65-F5344CB8AC3E}">
        <p14:creationId xmlns:p14="http://schemas.microsoft.com/office/powerpoint/2010/main" xmlns="" val="177831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andara" panose="020E0502030303020204" pitchFamily="34" charset="0"/>
              </a:rPr>
              <a:t>Opis projekta:</a:t>
            </a:r>
            <a:endParaRPr lang="hr-HR" dirty="0">
              <a:latin typeface="Candara" panose="020E0502030303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43608" y="1700808"/>
            <a:ext cx="7125112" cy="405143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 fontAlgn="base">
              <a:buNone/>
            </a:pPr>
            <a:r>
              <a:rPr lang="hr-HR" dirty="0">
                <a:latin typeface="Candara" panose="020E0502030303020204" pitchFamily="34" charset="0"/>
              </a:rPr>
              <a:t>U projektu su sudjelovali učenici </a:t>
            </a:r>
            <a:r>
              <a:rPr lang="hr-HR" dirty="0" smtClean="0">
                <a:latin typeface="Candara" panose="020E0502030303020204" pitchFamily="34" charset="0"/>
              </a:rPr>
              <a:t>drugih i trećih </a:t>
            </a:r>
            <a:r>
              <a:rPr lang="hr-HR" dirty="0">
                <a:latin typeface="Candara" panose="020E0502030303020204" pitchFamily="34" charset="0"/>
              </a:rPr>
              <a:t>razreda.</a:t>
            </a:r>
          </a:p>
          <a:p>
            <a:pPr marL="0" indent="0" fontAlgn="base">
              <a:buNone/>
            </a:pPr>
            <a:r>
              <a:rPr lang="hr-HR" dirty="0" smtClean="0">
                <a:latin typeface="Candara" panose="020E0502030303020204" pitchFamily="34" charset="0"/>
              </a:rPr>
              <a:t>Posijali su sjemenke cherry rajčice i mahune te </a:t>
            </a:r>
            <a:r>
              <a:rPr lang="hr-HR" dirty="0">
                <a:latin typeface="Candara" panose="020E0502030303020204" pitchFamily="34" charset="0"/>
              </a:rPr>
              <a:t>pratili </a:t>
            </a:r>
            <a:r>
              <a:rPr lang="hr-HR" dirty="0" smtClean="0">
                <a:latin typeface="Candara" panose="020E0502030303020204" pitchFamily="34" charset="0"/>
              </a:rPr>
              <a:t>etape razvoja biljke rajčice i mahune </a:t>
            </a:r>
            <a:r>
              <a:rPr lang="hr-HR" dirty="0">
                <a:latin typeface="Candara" panose="020E0502030303020204" pitchFamily="34" charset="0"/>
              </a:rPr>
              <a:t>od </a:t>
            </a:r>
            <a:r>
              <a:rPr lang="hr-HR" dirty="0" smtClean="0">
                <a:latin typeface="Candara" panose="020E0502030303020204" pitchFamily="34" charset="0"/>
              </a:rPr>
              <a:t>sjemenke </a:t>
            </a:r>
            <a:r>
              <a:rPr lang="hr-HR" dirty="0">
                <a:latin typeface="Candara" panose="020E0502030303020204" pitchFamily="34" charset="0"/>
              </a:rPr>
              <a:t>do </a:t>
            </a:r>
            <a:r>
              <a:rPr lang="hr-HR" dirty="0" smtClean="0">
                <a:latin typeface="Candara" panose="020E0502030303020204" pitchFamily="34" charset="0"/>
              </a:rPr>
              <a:t>stvaranja sadnice, a potom i prave biljke rajčice i mahune</a:t>
            </a:r>
            <a:r>
              <a:rPr lang="hr-HR" dirty="0">
                <a:latin typeface="Candara" panose="020E0502030303020204" pitchFamily="34" charset="0"/>
              </a:rPr>
              <a:t>.</a:t>
            </a:r>
          </a:p>
          <a:p>
            <a:pPr marL="0" indent="0" fontAlgn="base">
              <a:buNone/>
            </a:pPr>
            <a:endParaRPr lang="hr-HR" b="1" dirty="0" smtClean="0">
              <a:latin typeface="Candara" panose="020E0502030303020204" pitchFamily="34" charset="0"/>
            </a:endParaRPr>
          </a:p>
          <a:p>
            <a:pPr marL="0" indent="0" fontAlgn="base">
              <a:buNone/>
            </a:pPr>
            <a:r>
              <a:rPr lang="hr-HR" b="1" dirty="0" smtClean="0">
                <a:latin typeface="Candara" panose="020E0502030303020204" pitchFamily="34" charset="0"/>
              </a:rPr>
              <a:t>TIJEK </a:t>
            </a:r>
            <a:r>
              <a:rPr lang="hr-HR" b="1" dirty="0">
                <a:latin typeface="Candara" panose="020E0502030303020204" pitchFamily="34" charset="0"/>
              </a:rPr>
              <a:t>PROJEKTA:</a:t>
            </a:r>
            <a:endParaRPr lang="hr-HR" dirty="0">
              <a:latin typeface="Candara" panose="020E0502030303020204" pitchFamily="34" charset="0"/>
            </a:endParaRPr>
          </a:p>
          <a:p>
            <a:pPr marL="0" indent="0" fontAlgn="base">
              <a:buNone/>
            </a:pPr>
            <a:r>
              <a:rPr lang="hr-HR" dirty="0">
                <a:latin typeface="Candara" panose="020E0502030303020204" pitchFamily="34" charset="0"/>
              </a:rPr>
              <a:t>Učenici </a:t>
            </a:r>
            <a:r>
              <a:rPr lang="hr-HR" dirty="0" smtClean="0">
                <a:latin typeface="Candara" panose="020E0502030303020204" pitchFamily="34" charset="0"/>
              </a:rPr>
              <a:t>drugih i trećih razreda su zasijali sjemenke cherry rajčice i mahune.</a:t>
            </a:r>
          </a:p>
          <a:p>
            <a:pPr marL="0" indent="0" fontAlgn="base">
              <a:buNone/>
            </a:pPr>
            <a:r>
              <a:rPr lang="hr-HR" dirty="0" smtClean="0">
                <a:latin typeface="Candara" panose="020E0502030303020204" pitchFamily="34" charset="0"/>
              </a:rPr>
              <a:t>Kada su biljke dovoljno narasle do visine sadnica, presadili su ih u veće posudice.</a:t>
            </a:r>
            <a:endParaRPr lang="hr-HR" dirty="0">
              <a:latin typeface="Candara" panose="020E0502030303020204" pitchFamily="34" charset="0"/>
            </a:endParaRPr>
          </a:p>
          <a:p>
            <a:pPr marL="0" indent="0" fontAlgn="base">
              <a:buNone/>
            </a:pPr>
            <a:r>
              <a:rPr lang="hr-HR" dirty="0">
                <a:latin typeface="Candara" panose="020E0502030303020204" pitchFamily="34" charset="0"/>
              </a:rPr>
              <a:t>Za zalijevanje </a:t>
            </a:r>
            <a:r>
              <a:rPr lang="hr-HR" dirty="0" smtClean="0">
                <a:latin typeface="Candara" panose="020E0502030303020204" pitchFamily="34" charset="0"/>
              </a:rPr>
              <a:t>mahune i rajčice </a:t>
            </a:r>
            <a:r>
              <a:rPr lang="hr-HR" dirty="0">
                <a:latin typeface="Candara" panose="020E0502030303020204" pitchFamily="34" charset="0"/>
              </a:rPr>
              <a:t>u</a:t>
            </a:r>
            <a:r>
              <a:rPr lang="hr-HR" dirty="0" smtClean="0">
                <a:latin typeface="Candara" panose="020E0502030303020204" pitchFamily="34" charset="0"/>
              </a:rPr>
              <a:t> </a:t>
            </a:r>
            <a:r>
              <a:rPr lang="hr-HR" dirty="0">
                <a:latin typeface="Candara" panose="020E0502030303020204" pitchFamily="34" charset="0"/>
              </a:rPr>
              <a:t>jednoj posudi brinuli su se sami učenici, a </a:t>
            </a:r>
            <a:r>
              <a:rPr lang="hr-HR" dirty="0" smtClean="0">
                <a:latin typeface="Candara" panose="020E0502030303020204" pitchFamily="34" charset="0"/>
              </a:rPr>
              <a:t>rajčicu i mahunu </a:t>
            </a:r>
            <a:r>
              <a:rPr lang="hr-HR" dirty="0">
                <a:latin typeface="Candara" panose="020E0502030303020204" pitchFamily="34" charset="0"/>
              </a:rPr>
              <a:t>u drugoj posudi zalijevao je ranije programirani micro:bit.</a:t>
            </a:r>
          </a:p>
          <a:p>
            <a:pPr marL="0" indent="0" fontAlgn="base">
              <a:buNone/>
            </a:pPr>
            <a:r>
              <a:rPr lang="hr-HR" dirty="0">
                <a:latin typeface="Candara" panose="020E0502030303020204" pitchFamily="34" charset="0"/>
              </a:rPr>
              <a:t>Učenici su </a:t>
            </a:r>
            <a:r>
              <a:rPr lang="hr-HR" dirty="0" smtClean="0">
                <a:latin typeface="Candara" panose="020E0502030303020204" pitchFamily="34" charset="0"/>
              </a:rPr>
              <a:t> </a:t>
            </a:r>
            <a:r>
              <a:rPr lang="hr-HR" dirty="0">
                <a:latin typeface="Candara" panose="020E0502030303020204" pitchFamily="34" charset="0"/>
              </a:rPr>
              <a:t>pratili </a:t>
            </a:r>
            <a:r>
              <a:rPr lang="hr-HR" dirty="0" smtClean="0">
                <a:latin typeface="Candara" panose="020E0502030303020204" pitchFamily="34" charset="0"/>
              </a:rPr>
              <a:t>razvoj biljaka </a:t>
            </a:r>
            <a:r>
              <a:rPr lang="hr-HR" dirty="0">
                <a:latin typeface="Candara" panose="020E0502030303020204" pitchFamily="34" charset="0"/>
              </a:rPr>
              <a:t>i vodili dnevnik rasta koji su popratili fotografijama.</a:t>
            </a:r>
          </a:p>
          <a:p>
            <a:pPr marL="0" indent="0" fontAlgn="base">
              <a:buNone/>
            </a:pPr>
            <a:r>
              <a:rPr lang="hr-HR" dirty="0">
                <a:latin typeface="Candara" panose="020E0502030303020204" pitchFamily="34" charset="0"/>
              </a:rPr>
              <a:t>Zaključke projekta učenici su prikazali plakatom</a:t>
            </a:r>
            <a:r>
              <a:rPr lang="hr-HR" dirty="0" smtClean="0">
                <a:latin typeface="Candara" panose="020E0502030303020204" pitchFamily="34" charset="0"/>
              </a:rPr>
              <a:t>, stripom, pisanjem činkvina i prezentacijom</a:t>
            </a:r>
            <a:r>
              <a:rPr lang="hr-HR" dirty="0">
                <a:latin typeface="Candara" panose="020E0502030303020204" pitchFamily="34" charset="0"/>
              </a:rPr>
              <a:t>.</a:t>
            </a:r>
          </a:p>
          <a:p>
            <a:pPr marL="0" indent="0">
              <a:buNone/>
            </a:pPr>
            <a:endParaRPr lang="hr-H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021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37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141071"/>
            <a:ext cx="3729013" cy="6629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2"/>
            <a:ext cx="3732909" cy="6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63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3265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ČINKVINE</a:t>
            </a:r>
            <a:endParaRPr lang="hr-HR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70705"/>
            <a:ext cx="9144000" cy="391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95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0"/>
            <a:ext cx="5969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48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70030"/>
            <a:ext cx="8532440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817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0"/>
            <a:ext cx="5963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012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0"/>
            <a:ext cx="5865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244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9269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u="sng" dirty="0" smtClean="0"/>
              <a:t>FILM</a:t>
            </a:r>
            <a:endParaRPr lang="hr-HR" sz="2400" u="sng" dirty="0"/>
          </a:p>
        </p:txBody>
      </p:sp>
      <p:pic>
        <p:nvPicPr>
          <p:cNvPr id="4" name="VID-20180427-WA000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11560" y="1556792"/>
            <a:ext cx="8077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338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andara" panose="020E0502030303020204" pitchFamily="34" charset="0"/>
              </a:rPr>
              <a:t>Zaključak:</a:t>
            </a:r>
            <a:endParaRPr lang="hr-HR" dirty="0">
              <a:latin typeface="Candara" panose="020E0502030303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9552" y="1772816"/>
            <a:ext cx="7125112" cy="3672408"/>
          </a:xfrm>
        </p:spPr>
        <p:txBody>
          <a:bodyPr>
            <a:normAutofit lnSpcReduction="10000"/>
          </a:bodyPr>
          <a:lstStyle/>
          <a:p>
            <a:pPr>
              <a:buAutoNum type="arabicPeriod"/>
            </a:pPr>
            <a:r>
              <a:rPr lang="hr-HR" dirty="0" smtClean="0">
                <a:latin typeface="Candara" panose="020E0502030303020204" pitchFamily="34" charset="0"/>
              </a:rPr>
              <a:t>Prije je proklijala biljka koju su zalijevali učenici samostalno.</a:t>
            </a:r>
          </a:p>
          <a:p>
            <a:pPr>
              <a:buAutoNum type="arabicPeriod"/>
            </a:pPr>
            <a:r>
              <a:rPr lang="hr-HR" dirty="0" smtClean="0">
                <a:latin typeface="Candara" panose="020E0502030303020204" pitchFamily="34" charset="0"/>
              </a:rPr>
              <a:t>Biljke su se dobro razvijale, ali je brže rasla biljka koju su zalijevali učenici jer su je češće zalijevali.</a:t>
            </a:r>
          </a:p>
          <a:p>
            <a:pPr>
              <a:buAutoNum type="arabicPeriod"/>
            </a:pPr>
            <a:r>
              <a:rPr lang="hr-HR" dirty="0" smtClean="0">
                <a:latin typeface="Candara" panose="020E0502030303020204" pitchFamily="34" charset="0"/>
              </a:rPr>
              <a:t>Micro:bit </a:t>
            </a:r>
            <a:r>
              <a:rPr lang="hr-HR" dirty="0" smtClean="0">
                <a:latin typeface="Candara" panose="020E0502030303020204" pitchFamily="34" charset="0"/>
              </a:rPr>
              <a:t>je zalijevao biljku kada je vlažnost tla bila ispod 50% (tako smo ga s profesorom informatike programirali).</a:t>
            </a:r>
          </a:p>
          <a:p>
            <a:pPr>
              <a:buAutoNum type="arabicPeriod"/>
            </a:pPr>
            <a:r>
              <a:rPr lang="hr-HR" dirty="0" smtClean="0">
                <a:latin typeface="Candara" panose="020E0502030303020204" pitchFamily="34" charset="0"/>
              </a:rPr>
              <a:t>Učenici su zaključili kako je važno odrediti točnu količinu vode tijekom zalijevanja kako bi se biljka pravilno razvijala.</a:t>
            </a:r>
          </a:p>
          <a:p>
            <a:pPr>
              <a:buAutoNum type="arabicPeriod"/>
            </a:pPr>
            <a:r>
              <a:rPr lang="hr-HR" dirty="0" smtClean="0">
                <a:latin typeface="Candara" panose="020E0502030303020204" pitchFamily="34" charset="0"/>
              </a:rPr>
              <a:t>Osim vode za razvoj biljke potrebna je i svjetlost i dovoljno velika posuda s puno zemlje.</a:t>
            </a:r>
          </a:p>
          <a:p>
            <a:pPr>
              <a:buAutoNum type="arabicPeriod"/>
            </a:pPr>
            <a:r>
              <a:rPr lang="hr-HR" dirty="0" smtClean="0">
                <a:latin typeface="Candara" panose="020E0502030303020204" pitchFamily="34" charset="0"/>
              </a:rPr>
              <a:t>Sustav za navodnjavanje uz pomoć micro-bita je vrlo učinkovit i zaključili smo da je vrlo važan i potreban  u poljoprivredi</a:t>
            </a:r>
            <a:r>
              <a:rPr lang="hr-HR" dirty="0" smtClean="0">
                <a:latin typeface="Candara" panose="020E0502030303020204" pitchFamily="34" charset="0"/>
              </a:rPr>
              <a:t>.</a:t>
            </a:r>
            <a:endParaRPr lang="hr-HR" dirty="0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352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/>
          <p:cNvSpPr>
            <a:spLocks noGrp="1"/>
          </p:cNvSpPr>
          <p:nvPr>
            <p:ph sz="half" idx="1"/>
          </p:nvPr>
        </p:nvSpPr>
        <p:spPr>
          <a:xfrm>
            <a:off x="899592" y="621463"/>
            <a:ext cx="7992888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r-HR" dirty="0" smtClean="0">
              <a:solidFill>
                <a:srgbClr val="FFFF0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hr-HR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U projektu su sudjelovali:</a:t>
            </a:r>
          </a:p>
          <a:p>
            <a:pPr>
              <a:buFontTx/>
              <a:buChar char="-"/>
            </a:pPr>
            <a:r>
              <a:rPr lang="hr-HR" dirty="0" smtClean="0">
                <a:latin typeface="Candara" panose="020E0502030303020204" pitchFamily="34" charset="0"/>
              </a:rPr>
              <a:t>učenici 2. </a:t>
            </a:r>
            <a:r>
              <a:rPr lang="hr-HR" smtClean="0">
                <a:latin typeface="Candara" panose="020E0502030303020204" pitchFamily="34" charset="0"/>
              </a:rPr>
              <a:t>c, d </a:t>
            </a:r>
            <a:r>
              <a:rPr lang="hr-HR" dirty="0" smtClean="0">
                <a:latin typeface="Candara" panose="020E0502030303020204" pitchFamily="34" charset="0"/>
              </a:rPr>
              <a:t>i g razreda</a:t>
            </a:r>
          </a:p>
          <a:p>
            <a:pPr>
              <a:buFontTx/>
              <a:buChar char="-"/>
            </a:pPr>
            <a:r>
              <a:rPr lang="hr-HR" dirty="0" smtClean="0">
                <a:latin typeface="Candara" panose="020E0502030303020204" pitchFamily="34" charset="0"/>
              </a:rPr>
              <a:t>učenici 3. c razreda</a:t>
            </a:r>
          </a:p>
          <a:p>
            <a:pPr marL="0" indent="0">
              <a:buNone/>
            </a:pPr>
            <a:endParaRPr lang="hr-HR" dirty="0" smtClean="0">
              <a:latin typeface="Candara" panose="020E0502030303020204" pitchFamily="34" charset="0"/>
            </a:endParaRPr>
          </a:p>
          <a:p>
            <a:pPr>
              <a:buFontTx/>
              <a:buChar char="-"/>
            </a:pPr>
            <a:endParaRPr lang="hr-HR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hr-HR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Voditelji projekta: </a:t>
            </a:r>
          </a:p>
          <a:p>
            <a:pPr>
              <a:buFontTx/>
              <a:buChar char="-"/>
            </a:pPr>
            <a:r>
              <a:rPr lang="hr-HR" dirty="0" smtClean="0">
                <a:latin typeface="Candara" panose="020E0502030303020204" pitchFamily="34" charset="0"/>
              </a:rPr>
              <a:t>Ana Jukica</a:t>
            </a:r>
          </a:p>
          <a:p>
            <a:pPr>
              <a:buFontTx/>
              <a:buChar char="-"/>
            </a:pPr>
            <a:r>
              <a:rPr lang="hr-HR" dirty="0" smtClean="0">
                <a:latin typeface="Candara" panose="020E0502030303020204" pitchFamily="34" charset="0"/>
              </a:rPr>
              <a:t>Ivana Mohorko</a:t>
            </a:r>
          </a:p>
          <a:p>
            <a:pPr>
              <a:buFontTx/>
              <a:buChar char="-"/>
            </a:pPr>
            <a:r>
              <a:rPr lang="hr-HR" dirty="0" smtClean="0">
                <a:latin typeface="Candara" panose="020E0502030303020204" pitchFamily="34" charset="0"/>
              </a:rPr>
              <a:t>Ana Sugj</a:t>
            </a:r>
          </a:p>
          <a:p>
            <a:pPr>
              <a:buFontTx/>
              <a:buChar char="-"/>
            </a:pPr>
            <a:r>
              <a:rPr lang="hr-HR" dirty="0" smtClean="0">
                <a:latin typeface="Candara" panose="020E0502030303020204" pitchFamily="34" charset="0"/>
              </a:rPr>
              <a:t>Nikolina Vezmar Baraka</a:t>
            </a:r>
          </a:p>
        </p:txBody>
      </p:sp>
    </p:spTree>
    <p:extLst>
      <p:ext uri="{BB962C8B-B14F-4D97-AF65-F5344CB8AC3E}">
        <p14:creationId xmlns:p14="http://schemas.microsoft.com/office/powerpoint/2010/main" xmlns="" val="844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4828" y="332656"/>
            <a:ext cx="3297953" cy="1113254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Cilj projekta:</a:t>
            </a:r>
            <a:endParaRPr lang="hr-HR" sz="3200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2"/>
          </p:nvPr>
        </p:nvSpPr>
        <p:spPr>
          <a:xfrm>
            <a:off x="251520" y="1589926"/>
            <a:ext cx="2664296" cy="3672408"/>
          </a:xfrm>
        </p:spPr>
        <p:txBody>
          <a:bodyPr>
            <a:normAutofit/>
          </a:bodyPr>
          <a:lstStyle/>
          <a:p>
            <a:r>
              <a:rPr lang="hr-HR" sz="2000" dirty="0" smtClean="0">
                <a:latin typeface="Candara" panose="020E0502030303020204" pitchFamily="34" charset="0"/>
              </a:rPr>
              <a:t>Cilj projekta je ispitati učinkovitost sustava navodnjavanja uz pomoć </a:t>
            </a:r>
            <a:r>
              <a:rPr lang="hr-HR" sz="2000" dirty="0" smtClean="0">
                <a:latin typeface="Candara" panose="020E0502030303020204" pitchFamily="34" charset="0"/>
              </a:rPr>
              <a:t>micro:bit-a </a:t>
            </a:r>
            <a:r>
              <a:rPr lang="hr-HR" sz="2000" dirty="0" smtClean="0">
                <a:latin typeface="Candara" panose="020E0502030303020204" pitchFamily="34" charset="0"/>
              </a:rPr>
              <a:t>, istražiti utjecaj količine vode na razvoj biljaka te razvijati kod učenika sposobnost promatranja i mjerenja</a:t>
            </a:r>
            <a:r>
              <a:rPr lang="hr-HR" sz="2000" dirty="0"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2348880"/>
            <a:ext cx="6108171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582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7624" y="836712"/>
            <a:ext cx="4642677" cy="1272547"/>
          </a:xfrm>
        </p:spPr>
        <p:txBody>
          <a:bodyPr/>
          <a:lstStyle/>
          <a:p>
            <a:r>
              <a:rPr lang="hr-HR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Trajanje projekta:</a:t>
            </a:r>
            <a:endParaRPr lang="hr-HR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224136" y="2924944"/>
            <a:ext cx="8244408" cy="860400"/>
          </a:xfrm>
        </p:spPr>
        <p:txBody>
          <a:bodyPr>
            <a:noAutofit/>
          </a:bodyPr>
          <a:lstStyle/>
          <a:p>
            <a:pPr algn="l"/>
            <a:r>
              <a:rPr lang="hr-HR" sz="2800" dirty="0" smtClean="0">
                <a:latin typeface="Candara" panose="020E0502030303020204" pitchFamily="34" charset="0"/>
              </a:rPr>
              <a:t>Početak: 12. veljače 2018.</a:t>
            </a:r>
          </a:p>
          <a:p>
            <a:pPr algn="l"/>
            <a:r>
              <a:rPr lang="hr-HR" sz="2800" dirty="0" smtClean="0">
                <a:latin typeface="Candara" panose="020E0502030303020204" pitchFamily="34" charset="0"/>
              </a:rPr>
              <a:t>Završetak: 16. travnja 2018.</a:t>
            </a:r>
            <a:endParaRPr lang="hr-HR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752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71600" y="980728"/>
            <a:ext cx="7117180" cy="1470025"/>
          </a:xfrm>
        </p:spPr>
        <p:txBody>
          <a:bodyPr/>
          <a:lstStyle/>
          <a:p>
            <a:pPr algn="ctr"/>
            <a:r>
              <a:rPr lang="hr-HR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Tijek projekta:</a:t>
            </a:r>
            <a:endParaRPr lang="hr-HR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979712" y="2780928"/>
            <a:ext cx="6264696" cy="3240360"/>
          </a:xfrm>
        </p:spPr>
        <p:txBody>
          <a:bodyPr>
            <a:noAutofit/>
          </a:bodyPr>
          <a:lstStyle/>
          <a:p>
            <a:pPr marL="457200" indent="-457200" algn="l">
              <a:buFont typeface="+mj-lt"/>
              <a:buAutoNum type="alphaLcParenR"/>
            </a:pPr>
            <a:r>
              <a:rPr lang="hr-HR" sz="2400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Sijanje sjemena rajčice i mahune</a:t>
            </a:r>
          </a:p>
          <a:p>
            <a:pPr marL="457200" indent="-457200" algn="l">
              <a:buFont typeface="+mj-lt"/>
              <a:buAutoNum type="alphaLcParenR"/>
            </a:pPr>
            <a:r>
              <a:rPr lang="hr-HR" sz="2400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Klijanje sjemenki </a:t>
            </a:r>
          </a:p>
          <a:p>
            <a:pPr marL="457200" indent="-457200" algn="l">
              <a:buFont typeface="+mj-lt"/>
              <a:buAutoNum type="alphaLcParenR"/>
            </a:pPr>
            <a:r>
              <a:rPr lang="hr-HR" sz="2400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Rast sadnica </a:t>
            </a:r>
          </a:p>
          <a:p>
            <a:pPr marL="457200" indent="-457200" algn="l">
              <a:buFont typeface="+mj-lt"/>
              <a:buAutoNum type="alphaLcParenR"/>
            </a:pPr>
            <a:r>
              <a:rPr lang="hr-HR" sz="2400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Presađivanje sadnica</a:t>
            </a:r>
            <a:endParaRPr lang="hr-HR" sz="2400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457200" indent="-457200" algn="l">
              <a:buFont typeface="+mj-lt"/>
              <a:buAutoNum type="alphaLcParenR"/>
            </a:pPr>
            <a:r>
              <a:rPr lang="hr-HR" sz="2400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Promatranje, zalijevanje i  mjerenje</a:t>
            </a:r>
          </a:p>
        </p:txBody>
      </p:sp>
    </p:spTree>
    <p:extLst>
      <p:ext uri="{BB962C8B-B14F-4D97-AF65-F5344CB8AC3E}">
        <p14:creationId xmlns:p14="http://schemas.microsoft.com/office/powerpoint/2010/main" xmlns="" val="288720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6544" y="548680"/>
            <a:ext cx="7125113" cy="924475"/>
          </a:xfrm>
        </p:spPr>
        <p:txBody>
          <a:bodyPr/>
          <a:lstStyle/>
          <a:p>
            <a:r>
              <a:rPr lang="hr-HR" dirty="0" smtClean="0">
                <a:latin typeface="Candara" panose="020E0502030303020204" pitchFamily="34" charset="0"/>
              </a:rPr>
              <a:t>a) </a:t>
            </a:r>
            <a:r>
              <a:rPr lang="hr-HR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Sijanje sjemena</a:t>
            </a:r>
            <a:endParaRPr lang="hr-HR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Rezervirano mjesto sadržaja 10"/>
          <p:cNvSpPr>
            <a:spLocks noGrp="1"/>
          </p:cNvSpPr>
          <p:nvPr>
            <p:ph idx="1"/>
          </p:nvPr>
        </p:nvSpPr>
        <p:spPr>
          <a:xfrm>
            <a:off x="316544" y="1700808"/>
            <a:ext cx="6996643" cy="35283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200" dirty="0" smtClean="0">
                <a:latin typeface="Candara" panose="020E0502030303020204" pitchFamily="34" charset="0"/>
              </a:rPr>
              <a:t>- sijali su učenici drugih i trećih razreda</a:t>
            </a:r>
          </a:p>
          <a:p>
            <a:pPr marL="0" indent="0">
              <a:buNone/>
            </a:pPr>
            <a:endParaRPr lang="hr-HR" sz="2200" dirty="0" smtClean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hr-HR" sz="2200" dirty="0" smtClean="0">
                <a:latin typeface="Candara" panose="020E0502030303020204" pitchFamily="34" charset="0"/>
              </a:rPr>
              <a:t>Sjemenke cherry rajčica smo posijali u kartonske čašice, dobro ih zalili vodom i pokrili najlonskom vrećicom.</a:t>
            </a:r>
          </a:p>
          <a:p>
            <a:pPr marL="0" indent="0">
              <a:buNone/>
            </a:pPr>
            <a:r>
              <a:rPr lang="hr-HR" sz="2200" dirty="0" smtClean="0">
                <a:latin typeface="Candara" panose="020E0502030303020204" pitchFamily="34" charset="0"/>
              </a:rPr>
              <a:t>Sjemenke mahune smo sijali odmah u posude sa zemljom. Jednu posudu smo ostavili na svjetlu, a drugu smo pokrili najlonskom vrećicom. U objema posudama sjeme je proklijalo.</a:t>
            </a:r>
          </a:p>
          <a:p>
            <a:pPr marL="0" indent="0">
              <a:buNone/>
            </a:pPr>
            <a:r>
              <a:rPr lang="hr-HR" sz="2200" dirty="0" smtClean="0">
                <a:latin typeface="Candara" panose="020E0502030303020204" pitchFamily="34" charset="0"/>
              </a:rPr>
              <a:t>Time smo i dokazali da sjemenu pri rastu i razvoju ne treba svjetlost već samo plodno i vlažno tlo.</a:t>
            </a:r>
            <a:endParaRPr lang="hr-HR" sz="2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98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88662"/>
            <a:ext cx="3296965" cy="5861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076271" y="-717507"/>
            <a:ext cx="2757204" cy="49016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4026" y="3497323"/>
            <a:ext cx="4863586" cy="273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895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accent2"/>
                </a:solidFill>
                <a:latin typeface="Candara" panose="020E0502030303020204" pitchFamily="34" charset="0"/>
              </a:rPr>
              <a:t>b) Klijanje</a:t>
            </a:r>
            <a:endParaRPr lang="hr-HR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1187624" y="1628800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Nakon nekoliko dana sjemenke su proklijale.</a:t>
            </a:r>
            <a:endParaRPr lang="hr-HR" sz="2400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2420888"/>
            <a:ext cx="2333858" cy="4149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3455" y="2956527"/>
            <a:ext cx="5008220" cy="281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78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836712"/>
            <a:ext cx="6480720" cy="4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536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717</TotalTime>
  <Words>590</Words>
  <Application>Microsoft Office PowerPoint</Application>
  <PresentationFormat>On-screen Show (4:3)</PresentationFormat>
  <Paragraphs>68</Paragraphs>
  <Slides>29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Facet</vt:lpstr>
      <vt:lpstr>Slide 1</vt:lpstr>
      <vt:lpstr>Opis projekta:</vt:lpstr>
      <vt:lpstr>Cilj projekta:</vt:lpstr>
      <vt:lpstr>Trajanje projekta:</vt:lpstr>
      <vt:lpstr>Tijek projekta:</vt:lpstr>
      <vt:lpstr>a) Sijanje sjemena</vt:lpstr>
      <vt:lpstr>Slide 7</vt:lpstr>
      <vt:lpstr>b) Klijanje</vt:lpstr>
      <vt:lpstr>Slide 9</vt:lpstr>
      <vt:lpstr>c) Rast sadnica</vt:lpstr>
      <vt:lpstr>Slide 11</vt:lpstr>
      <vt:lpstr>d) Presađivanje sadnica</vt:lpstr>
      <vt:lpstr>Slide 13</vt:lpstr>
      <vt:lpstr>e) Promatranje, zalijevanje i mjerenje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Zaključak: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ŽELIM          STABLO</dc:title>
  <dc:creator>Nikolina Vezmar Baraka</dc:creator>
  <cp:lastModifiedBy>Ana Sugj</cp:lastModifiedBy>
  <cp:revision>69</cp:revision>
  <dcterms:created xsi:type="dcterms:W3CDTF">2018-03-21T09:05:21Z</dcterms:created>
  <dcterms:modified xsi:type="dcterms:W3CDTF">2018-04-28T10:12:33Z</dcterms:modified>
</cp:coreProperties>
</file>