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1" r:id="rId10"/>
    <p:sldId id="267" r:id="rId11"/>
    <p:sldId id="268" r:id="rId12"/>
    <p:sldId id="269" r:id="rId13"/>
    <p:sldId id="270" r:id="rId14"/>
    <p:sldId id="272" r:id="rId15"/>
    <p:sldId id="273" r:id="rId16"/>
    <p:sldId id="264" r:id="rId17"/>
    <p:sldId id="265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459E3-1306-4AB4-A8FF-A4720DDFD567}" type="datetimeFigureOut">
              <a:rPr lang="hr-HR" smtClean="0"/>
              <a:t>30.4.2018.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99172-2ACA-4C86-8547-0186AF79F5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724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5EAA26D-843C-4FF6-BDA7-22406CF36F10}" type="datetime1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864D36-167E-4C93-A453-2F8371393EF0}" type="slidenum">
              <a:rPr lang="hr-HR" smtClean="0"/>
              <a:t>‹#›</a:t>
            </a:fld>
            <a:endParaRPr lang="hr-HR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3513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7440-87F3-4F37-AF40-29A619761ACF}" type="datetime1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603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C5AA-E9A4-4477-AE46-C0668304B91C}" type="datetime1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74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289F-8671-4645-80A6-0AF854C8443C}" type="datetime1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164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6DBE0C-3EA4-4359-8C66-F0F31865EE10}" type="datetime1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864D36-167E-4C93-A453-2F8371393EF0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69622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0230-B4BE-4429-85D2-3B04E07A2E5E}" type="datetime1">
              <a:rPr lang="hr-HR" smtClean="0"/>
              <a:t>30.4.2018.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0265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09D-5FF7-43FE-AA41-2B8BA523C6BD}" type="datetime1">
              <a:rPr lang="hr-HR" smtClean="0"/>
              <a:t>30.4.2018.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5937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C93F-3518-45E3-9795-031E74987EC6}" type="datetime1">
              <a:rPr lang="hr-HR" smtClean="0"/>
              <a:t>30.4.2018.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53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199-2D57-4665-8405-B65038288A62}" type="datetime1">
              <a:rPr lang="hr-HR" smtClean="0"/>
              <a:t>30.4.2018.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53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496485-9FE4-488F-9DE5-2FF7DA297A72}" type="datetime1">
              <a:rPr lang="hr-HR" smtClean="0"/>
              <a:t>30.4.2018.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864D36-167E-4C93-A453-2F8371393EF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7483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DE926B-4D7D-454A-969A-5EDB9B674AAD}" type="datetime1">
              <a:rPr lang="hr-HR" smtClean="0"/>
              <a:t>30.4.2018.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ŽELIM STABLO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864D36-167E-4C93-A453-2F8371393EF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976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D8D4D4A-4B5B-41B3-9CBC-94D771C84932}" type="datetime1">
              <a:rPr lang="hr-HR" smtClean="0"/>
              <a:t>30.4.2018.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C864D36-167E-4C93-A453-2F8371393EF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146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Želim stablo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</a:t>
            </a:r>
            <a:r>
              <a:rPr lang="hr-HR" dirty="0" err="1"/>
              <a:t>V</a:t>
            </a:r>
            <a:r>
              <a:rPr lang="hr-HR" dirty="0" err="1" smtClean="0"/>
              <a:t>idovec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5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24. veljače 2018.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b="11383"/>
          <a:stretch>
            <a:fillRect/>
          </a:stretch>
        </p:blipFill>
        <p:spPr/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Na slici vidimo da je grah proklijao, ima klicu i korjenčić.</a:t>
            </a:r>
          </a:p>
          <a:p>
            <a:r>
              <a:rPr lang="hr-HR" sz="2800" dirty="0" smtClean="0"/>
              <a:t>Od sadnje do ove faze bilo mu je potrebno 5 dana.</a:t>
            </a:r>
            <a:endParaRPr lang="hr-HR" sz="2800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ŽELIM STABLO</a:t>
            </a:r>
            <a:endParaRPr lang="en-U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3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25. veljače 2018.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b="11383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Za samo jedan dan grah je poprilično narastao.</a:t>
            </a:r>
            <a:endParaRPr lang="hr-HR" sz="280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ŽELIM STABLO</a:t>
            </a:r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4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27. veljače 2018.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b="11383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U samo nekoliko dana od male sjemenke i mamo već dvije prave biljčice.</a:t>
            </a:r>
            <a:endParaRPr lang="hr-HR" sz="280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ŽELIM STABLO</a:t>
            </a:r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89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ožujka 2018.</a:t>
            </a:r>
            <a:endParaRPr lang="hr-HR" dirty="0"/>
          </a:p>
        </p:txBody>
      </p:sp>
      <p:pic>
        <p:nvPicPr>
          <p:cNvPr id="10" name="Rezervirano mjesto slike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b="11383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Za desetak dana imamo već prilično veliku biljku.</a:t>
            </a:r>
            <a:endParaRPr lang="hr-HR" sz="2800" dirty="0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ŽELIM STABLO</a:t>
            </a:r>
            <a:endParaRPr lang="en-US" dirty="0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86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11. ožujka 2018.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b="11383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U manje od mjesec dana naša biljka izgleda ovako.</a:t>
            </a:r>
            <a:endParaRPr lang="hr-HR" sz="280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ŽELIM STABLO</a:t>
            </a:r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57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24. ožujka 2018.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b="11383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Točno nakon mjesec dana naš grah je procvjetao.</a:t>
            </a:r>
          </a:p>
          <a:p>
            <a:r>
              <a:rPr lang="hr-HR" sz="2800" dirty="0" smtClean="0"/>
              <a:t>Nažalost nismo uspjeli dočekati mahunu. Ne znamo koji je razlog tome.</a:t>
            </a:r>
            <a:endParaRPr lang="hr-HR" sz="280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ŽELIM STABLO</a:t>
            </a:r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0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PODEŠAVANJE PARAMETARA U PROGRAMU ADEKVATNO RASTU BILJKE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800" dirty="0"/>
              <a:t>Te parametre je trebalo mijenjati tokom rasta </a:t>
            </a:r>
            <a:r>
              <a:rPr lang="hr-HR" sz="2800" dirty="0" smtClean="0"/>
              <a:t>biljke </a:t>
            </a:r>
            <a:r>
              <a:rPr lang="hr-HR" sz="2800" dirty="0"/>
              <a:t>budući da </a:t>
            </a:r>
            <a:r>
              <a:rPr lang="hr-HR" sz="2800" dirty="0" smtClean="0"/>
              <a:t>se </a:t>
            </a:r>
            <a:r>
              <a:rPr lang="hr-HR" sz="2800" dirty="0"/>
              <a:t>potreba za vlagom </a:t>
            </a:r>
            <a:r>
              <a:rPr lang="hr-HR" sz="2800" dirty="0" smtClean="0"/>
              <a:t>mijenjala </a:t>
            </a:r>
            <a:r>
              <a:rPr lang="hr-HR" sz="2800" dirty="0"/>
              <a:t>rastom biljke.</a:t>
            </a:r>
          </a:p>
          <a:p>
            <a:pPr marL="0" indent="0">
              <a:buNone/>
            </a:pPr>
            <a:r>
              <a:rPr lang="hr-HR" sz="2800" dirty="0"/>
              <a:t>Više puta smo ove parametre „</a:t>
            </a:r>
            <a:r>
              <a:rPr lang="hr-HR" sz="2800" dirty="0" err="1"/>
              <a:t>naštimavali</a:t>
            </a:r>
            <a:r>
              <a:rPr lang="hr-HR" sz="2800" dirty="0"/>
              <a:t>” jer nismo imali iskustva s ovakvim načinom navodnjavanja.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4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S obzirom na manjak iskustva s ovakvim načinom navodnjavanja, zaključili smo da je za potrebe školskih projekata (poput sadnje graha) i dalje jednostavnije koristiti standardnu metodu ručnog zalijevanja. Sad imamo više iskustava i sljedeći put će nam biti lakše i brže navodnjavati pomoću </a:t>
            </a:r>
            <a:r>
              <a:rPr lang="hr-HR" sz="2000" dirty="0" err="1" smtClean="0"/>
              <a:t>mikrobita</a:t>
            </a:r>
            <a:r>
              <a:rPr lang="hr-HR" sz="2000" dirty="0"/>
              <a:t> </a:t>
            </a:r>
            <a:r>
              <a:rPr lang="hr-HR" sz="2000" dirty="0" smtClean="0"/>
              <a:t>jer nećemo imati više toliko nedoumica. </a:t>
            </a:r>
          </a:p>
          <a:p>
            <a:pPr marL="0" indent="0">
              <a:buNone/>
            </a:pPr>
            <a:r>
              <a:rPr lang="hr-HR" sz="2000" b="1" dirty="0" smtClean="0"/>
              <a:t>Učenici su bili veoma motivirani budući da se nalazimo u poljoprivrednom kraju poznatom po uzgoju zelja i ostalog povrća te su odmah imali mnogo ideja kako bi pomoću </a:t>
            </a:r>
            <a:r>
              <a:rPr lang="hr-HR" sz="2000" b="1" dirty="0" err="1" smtClean="0"/>
              <a:t>mikrobita</a:t>
            </a:r>
            <a:r>
              <a:rPr lang="hr-HR" sz="2000" b="1" dirty="0" smtClean="0"/>
              <a:t> mogli svojim roditeljima olakšati svakodnevne poslove u polju.</a:t>
            </a:r>
          </a:p>
          <a:p>
            <a:pPr marL="0" indent="0">
              <a:buNone/>
            </a:pPr>
            <a:r>
              <a:rPr lang="hr-HR" sz="2000" b="1" dirty="0" smtClean="0"/>
              <a:t>Ovo je ujedno </a:t>
            </a:r>
            <a:r>
              <a:rPr lang="hr-HR" sz="2000" b="1" smtClean="0"/>
              <a:t>i </a:t>
            </a:r>
            <a:r>
              <a:rPr lang="hr-HR" sz="2000" b="1" smtClean="0"/>
              <a:t>najvrjedniji </a:t>
            </a:r>
            <a:r>
              <a:rPr lang="hr-HR" sz="2000" b="1" dirty="0" smtClean="0"/>
              <a:t>ishod ovog projekta.</a:t>
            </a:r>
            <a:endParaRPr lang="hr-HR" sz="2000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8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Pokazati primjenu programiranja u procesu navodnjavanja te pratiti rast graha od sadnje do veličine odrasle biljke.</a:t>
            </a:r>
          </a:p>
          <a:p>
            <a:pPr marL="0" indent="0">
              <a:buNone/>
            </a:pPr>
            <a:r>
              <a:rPr lang="hr-HR" dirty="0" smtClean="0"/>
              <a:t>REDOSLIJED AKTIVNOSTI:</a:t>
            </a:r>
          </a:p>
          <a:p>
            <a:r>
              <a:rPr lang="hr-HR" dirty="0" smtClean="0"/>
              <a:t>motiviranje učenika za sudjelovanje u projektu</a:t>
            </a:r>
          </a:p>
          <a:p>
            <a:r>
              <a:rPr lang="hr-HR" dirty="0" smtClean="0"/>
              <a:t>Postavljanje hipoteze</a:t>
            </a:r>
          </a:p>
          <a:p>
            <a:r>
              <a:rPr lang="hr-HR" dirty="0"/>
              <a:t>p</a:t>
            </a:r>
            <a:r>
              <a:rPr lang="hr-HR" dirty="0" smtClean="0"/>
              <a:t>rogramiranje </a:t>
            </a:r>
            <a:r>
              <a:rPr lang="hr-HR" dirty="0" err="1" smtClean="0"/>
              <a:t>mikrobita</a:t>
            </a:r>
            <a:endParaRPr lang="hr-HR" dirty="0" smtClean="0"/>
          </a:p>
          <a:p>
            <a:r>
              <a:rPr lang="hr-HR" dirty="0" smtClean="0"/>
              <a:t>sadnja sjemenki graha u zemlju </a:t>
            </a:r>
          </a:p>
          <a:p>
            <a:r>
              <a:rPr lang="hr-HR" dirty="0" smtClean="0"/>
              <a:t>postavljanje opreme za zalijevanje</a:t>
            </a:r>
          </a:p>
          <a:p>
            <a:r>
              <a:rPr lang="hr-HR" dirty="0" smtClean="0"/>
              <a:t>podešavanje parametara unutar programa adekvatno rastu biljke</a:t>
            </a:r>
          </a:p>
          <a:p>
            <a:r>
              <a:rPr lang="hr-HR" dirty="0" smtClean="0"/>
              <a:t>donošenje zaključaka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73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SUDIONICI PROJEKTA</a:t>
            </a:r>
            <a:endParaRPr lang="hr-HR" dirty="0"/>
          </a:p>
        </p:txBody>
      </p:sp>
      <p:pic>
        <p:nvPicPr>
          <p:cNvPr id="3" name="Rezervirano mjesto slike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r="13585"/>
          <a:stretch>
            <a:fillRect/>
          </a:stretch>
        </p:blipFill>
        <p:spPr/>
      </p:pic>
      <p:sp>
        <p:nvSpPr>
          <p:cNvPr id="6" name="Rezervirano mjesto sadržaj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učiteljica Informatike Ivanka </a:t>
            </a:r>
            <a:r>
              <a:rPr lang="hr-HR" sz="2400" dirty="0" err="1" smtClean="0"/>
              <a:t>Lajtman-Lešnjak</a:t>
            </a:r>
            <a:endParaRPr lang="hr-HR" sz="2400" dirty="0" smtClean="0"/>
          </a:p>
          <a:p>
            <a:r>
              <a:rPr lang="hr-HR" sz="2400" dirty="0" smtClean="0"/>
              <a:t>učitelj Fizike i Tehničke kulture Zlatko Cesar</a:t>
            </a:r>
          </a:p>
          <a:p>
            <a:r>
              <a:rPr lang="hr-HR" sz="2400" dirty="0" smtClean="0"/>
              <a:t>Učenici razredne nastave – polaznici projekta </a:t>
            </a:r>
            <a:r>
              <a:rPr lang="hr-HR" sz="2400" i="1" dirty="0" smtClean="0"/>
              <a:t>Ranog učenja informatike</a:t>
            </a:r>
            <a:endParaRPr lang="hr-HR" sz="2400" i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ŽELIM STABLO</a:t>
            </a:r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76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MOTIVIRANJE UČENIKA ZA AKTIVNOST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b="11383"/>
          <a:stretch>
            <a:fillRect/>
          </a:stretch>
        </p:blipFill>
        <p:spPr/>
      </p:pic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Ovo je bio najmanji problem budući da je naša škola smještena u ruralnom području koje se tradicionalno bavi poljoprivredom pa su učenici od malih nogu upoznati s raznim načinima navodnjavanja, od sasvim primitivnih do naprednih.</a:t>
            </a:r>
          </a:p>
          <a:p>
            <a:pPr marL="0" indent="0">
              <a:buNone/>
            </a:pPr>
            <a:r>
              <a:rPr lang="hr-HR" dirty="0" smtClean="0"/>
              <a:t>U projekt su bili uključeni učenici nižih razreda koji su uključeni u projekt ranog učenja informatike.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ŽELIM STABLO</a:t>
            </a:r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53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POSTAVLJANJE HIPOTEZE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/>
              <a:t>Imat ćemo manje posla ako koristimo </a:t>
            </a:r>
            <a:r>
              <a:rPr lang="hr-HR" sz="2800" dirty="0" err="1" smtClean="0"/>
              <a:t>mikrobit</a:t>
            </a:r>
            <a:r>
              <a:rPr lang="hr-HR" sz="2800" dirty="0" smtClean="0"/>
              <a:t> u zalijevanju nego ako biljku zalijevamo ručno.</a:t>
            </a:r>
            <a:endParaRPr lang="hr-HR" sz="28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5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SADNJA SJEMENKI GRAHA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U zemlju smo posadili sjemenke prethodno namočenog graha.</a:t>
            </a:r>
          </a:p>
          <a:p>
            <a:pPr marL="0" indent="0">
              <a:buNone/>
            </a:pPr>
            <a:r>
              <a:rPr lang="hr-HR" sz="2400" dirty="0" smtClean="0"/>
              <a:t>Poslije smo shvatili da smo možda odabrali pogrešnu vrstu zemlje koja se još dugo nije osušila pa nam zalijevanje nije dugo bilo potrebno. Sljedeći puta ćemo koristiti običnu šumsku zemlju, a ne zemlju iz dućana – vrsta koja čuva vlagu.</a:t>
            </a:r>
          </a:p>
          <a:p>
            <a:pPr marL="0" indent="0">
              <a:buNone/>
            </a:pPr>
            <a:r>
              <a:rPr lang="hr-HR" sz="2400" dirty="0" smtClean="0"/>
              <a:t>Također, od 5 posađenih sjemenki nikle su samo dvije. Vjerojatno je u pitanju kvaliteta sjemenki.</a:t>
            </a:r>
          </a:p>
          <a:p>
            <a:pPr marL="0" indent="0">
              <a:buNone/>
            </a:pPr>
            <a:r>
              <a:rPr lang="hr-HR" sz="2400" dirty="0" smtClean="0"/>
              <a:t>Teglu smo smjestili na prozorsku dasku.</a:t>
            </a:r>
            <a:endParaRPr lang="hr-HR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74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POSTAVLJANJE OPREME ZA ZALIJEVANJE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Opremu za zalijevanje složili smo prema uputama i isprobali bez većih problema.</a:t>
            </a:r>
          </a:p>
          <a:p>
            <a:pPr marL="0" indent="0">
              <a:buNone/>
            </a:pPr>
            <a:r>
              <a:rPr lang="hr-HR" sz="2400" dirty="0" smtClean="0"/>
              <a:t>No nakon desetak dana shvatili smo da su čavli koji se zataknu u zemlju korodirali pa nismo bili sigurni utječe li to na informacije o vlazi. Čavle smo zamijenili grafitima pa je i senzor postao stabilniji.</a:t>
            </a:r>
          </a:p>
          <a:p>
            <a:pPr marL="0" indent="0">
              <a:buNone/>
            </a:pPr>
            <a:r>
              <a:rPr lang="hr-HR" sz="2400" dirty="0" smtClean="0"/>
              <a:t>Grafiti također provode struju a ne oksidiraju</a:t>
            </a:r>
            <a:r>
              <a:rPr lang="hr-HR" sz="2400" dirty="0" smtClean="0"/>
              <a:t>.</a:t>
            </a:r>
          </a:p>
          <a:p>
            <a:pPr marL="0" indent="0">
              <a:buNone/>
            </a:pPr>
            <a:r>
              <a:rPr lang="hr-HR" sz="2400" dirty="0" smtClean="0"/>
              <a:t>Fotografije pogledajte na sljedećem slajdu.</a:t>
            </a:r>
            <a:endParaRPr lang="hr-HR" sz="24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9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75" y="801368"/>
            <a:ext cx="3895862" cy="5194483"/>
          </a:xfrm>
        </p:spPr>
      </p:pic>
      <p:pic>
        <p:nvPicPr>
          <p:cNvPr id="14" name="Rezervirano mjesto sadržaja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97" y="2068999"/>
            <a:ext cx="5235803" cy="3926852"/>
          </a:xfrm>
        </p:spPr>
      </p:pic>
      <p:sp>
        <p:nvSpPr>
          <p:cNvPr id="15" name="Rezervirano mjesto podnožj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68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3" y="1867989"/>
            <a:ext cx="6531428" cy="489857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PROGRAMIRANJE MIKROBITA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1563189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 err="1" smtClean="0"/>
              <a:t>Mikrobit</a:t>
            </a:r>
            <a:r>
              <a:rPr lang="hr-HR" sz="2800" dirty="0" smtClean="0"/>
              <a:t> je </a:t>
            </a:r>
            <a:r>
              <a:rPr lang="hr-HR" sz="2800" dirty="0" err="1" smtClean="0"/>
              <a:t>isprogramiran</a:t>
            </a:r>
            <a:r>
              <a:rPr lang="hr-HR" sz="2800" dirty="0" smtClean="0"/>
              <a:t> tako da zalijeva zemlju svaki put kad vlažnost padne ispod određenog parametra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 smtClean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ŽELIM STABLO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4D36-167E-4C93-A453-2F8371393EF0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46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TM10001105[[fn=Obrezivanje]]</Template>
  <TotalTime>69</TotalTime>
  <Words>630</Words>
  <Application>Microsoft Office PowerPoint</Application>
  <PresentationFormat>Široki zaslon</PresentationFormat>
  <Paragraphs>86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Calibri</vt:lpstr>
      <vt:lpstr>Franklin Gothic Book</vt:lpstr>
      <vt:lpstr>Crop</vt:lpstr>
      <vt:lpstr>Želim stablo</vt:lpstr>
      <vt:lpstr>CILJ PROJEKTA</vt:lpstr>
      <vt:lpstr>SUDIONICI PROJEKTA</vt:lpstr>
      <vt:lpstr>MOTIVIRANJE UČENIKA ZA AKTIVNOST</vt:lpstr>
      <vt:lpstr>POSTAVLJANJE HIPOTEZE</vt:lpstr>
      <vt:lpstr>SADNJA SJEMENKI GRAHA</vt:lpstr>
      <vt:lpstr>POSTAVLJANJE OPREME ZA ZALIJEVANJE</vt:lpstr>
      <vt:lpstr>PowerPoint prezentacija</vt:lpstr>
      <vt:lpstr>PROGRAMIRANJE MIKROBITA</vt:lpstr>
      <vt:lpstr>24. veljače 2018.</vt:lpstr>
      <vt:lpstr>25. veljače 2018.</vt:lpstr>
      <vt:lpstr>27. veljače 2018.</vt:lpstr>
      <vt:lpstr>5. ožujka 2018.</vt:lpstr>
      <vt:lpstr>11. ožujka 2018.</vt:lpstr>
      <vt:lpstr>24. ožujka 2018.</vt:lpstr>
      <vt:lpstr>PODEŠAVANJE PARAMETARA U PROGRAMU ADEKVATNO RASTU BILJKE</vt:lpstr>
      <vt:lpstr>ZAKLJUČAK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</dc:title>
  <dc:creator>Windows korisnik</dc:creator>
  <cp:lastModifiedBy>Windows korisnik</cp:lastModifiedBy>
  <cp:revision>14</cp:revision>
  <dcterms:created xsi:type="dcterms:W3CDTF">2018-04-30T18:44:04Z</dcterms:created>
  <dcterms:modified xsi:type="dcterms:W3CDTF">2018-04-30T20:05:52Z</dcterms:modified>
</cp:coreProperties>
</file>