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1" r:id="rId7"/>
    <p:sldId id="260" r:id="rId8"/>
    <p:sldId id="265" r:id="rId9"/>
    <p:sldId id="267" r:id="rId10"/>
    <p:sldId id="264" r:id="rId11"/>
    <p:sldId id="259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>
        <p:scale>
          <a:sx n="100" d="100"/>
          <a:sy n="100" d="100"/>
        </p:scale>
        <p:origin x="924" y="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Vlažnost</a:t>
            </a:r>
            <a:r>
              <a:rPr lang="en-US" dirty="0"/>
              <a:t> </a:t>
            </a:r>
            <a:r>
              <a:rPr lang="en-US" dirty="0" err="1"/>
              <a:t>tla</a:t>
            </a:r>
            <a:r>
              <a:rPr lang="hr-HR" dirty="0"/>
              <a:t> mjerenje </a:t>
            </a:r>
            <a:r>
              <a:rPr lang="hr-HR" dirty="0" err="1"/>
              <a:t>micro:bitom</a:t>
            </a:r>
            <a:endParaRPr lang="en-US" dirty="0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List1!$B$1</c:f>
              <c:strCache>
                <c:ptCount val="1"/>
                <c:pt idx="0">
                  <c:v>Vlažnost tla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List1!$A$2:$A$18</c:f>
              <c:strCache>
                <c:ptCount val="17"/>
                <c:pt idx="0">
                  <c:v>7.3.</c:v>
                </c:pt>
                <c:pt idx="1">
                  <c:v>9.3.</c:v>
                </c:pt>
                <c:pt idx="2">
                  <c:v>12.3.</c:v>
                </c:pt>
                <c:pt idx="3">
                  <c:v>14.3.</c:v>
                </c:pt>
                <c:pt idx="4">
                  <c:v>16.3.</c:v>
                </c:pt>
                <c:pt idx="5">
                  <c:v>19.3.</c:v>
                </c:pt>
                <c:pt idx="6">
                  <c:v>21.3.</c:v>
                </c:pt>
                <c:pt idx="7">
                  <c:v>23.3.</c:v>
                </c:pt>
                <c:pt idx="8">
                  <c:v>26.3.</c:v>
                </c:pt>
                <c:pt idx="9">
                  <c:v>27.3.</c:v>
                </c:pt>
                <c:pt idx="10">
                  <c:v>9.4.</c:v>
                </c:pt>
                <c:pt idx="11">
                  <c:v>11.4.</c:v>
                </c:pt>
                <c:pt idx="12">
                  <c:v>13.4.</c:v>
                </c:pt>
                <c:pt idx="13">
                  <c:v>16.4.</c:v>
                </c:pt>
                <c:pt idx="14">
                  <c:v>18.4.</c:v>
                </c:pt>
                <c:pt idx="15">
                  <c:v>23.4.</c:v>
                </c:pt>
                <c:pt idx="16">
                  <c:v>25.4.</c:v>
                </c:pt>
              </c:strCache>
            </c:strRef>
          </c:cat>
          <c:val>
            <c:numRef>
              <c:f>List1!$B$2:$B$18</c:f>
              <c:numCache>
                <c:formatCode>0%</c:formatCode>
                <c:ptCount val="17"/>
                <c:pt idx="0">
                  <c:v>0.77</c:v>
                </c:pt>
                <c:pt idx="1">
                  <c:v>0.70000000000000007</c:v>
                </c:pt>
                <c:pt idx="2">
                  <c:v>0.59000000000000008</c:v>
                </c:pt>
                <c:pt idx="3">
                  <c:v>0.4</c:v>
                </c:pt>
                <c:pt idx="4">
                  <c:v>0.30000000000000004</c:v>
                </c:pt>
                <c:pt idx="5">
                  <c:v>0.69000000000000017</c:v>
                </c:pt>
                <c:pt idx="6">
                  <c:v>0.7400000000000001</c:v>
                </c:pt>
                <c:pt idx="7">
                  <c:v>0.89000000000000012</c:v>
                </c:pt>
                <c:pt idx="8">
                  <c:v>1</c:v>
                </c:pt>
                <c:pt idx="9">
                  <c:v>1</c:v>
                </c:pt>
                <c:pt idx="10">
                  <c:v>0.77</c:v>
                </c:pt>
                <c:pt idx="11">
                  <c:v>0.69000000000000017</c:v>
                </c:pt>
                <c:pt idx="12">
                  <c:v>0.59000000000000008</c:v>
                </c:pt>
                <c:pt idx="13">
                  <c:v>0.79</c:v>
                </c:pt>
                <c:pt idx="14">
                  <c:v>0.60000000000000009</c:v>
                </c:pt>
                <c:pt idx="15">
                  <c:v>0.44000000000000006</c:v>
                </c:pt>
                <c:pt idx="16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68-407F-9A34-D10050F662EE}"/>
            </c:ext>
          </c:extLst>
        </c:ser>
        <c:dLbls/>
        <c:marker val="1"/>
        <c:axId val="61152256"/>
        <c:axId val="36578048"/>
      </c:lineChart>
      <c:catAx>
        <c:axId val="611522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CS"/>
          </a:p>
        </c:txPr>
        <c:crossAx val="36578048"/>
        <c:crosses val="autoZero"/>
        <c:auto val="1"/>
        <c:lblAlgn val="ctr"/>
        <c:lblOffset val="100"/>
      </c:catAx>
      <c:valAx>
        <c:axId val="365780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CS"/>
          </a:p>
        </c:txPr>
        <c:crossAx val="61152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C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C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4676-60D0-4916-8609-162338FA182E}" type="datetimeFigureOut">
              <a:rPr lang="hr-HR" smtClean="0"/>
              <a:pPr/>
              <a:t>30.4.2018.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B257-F361-455B-9576-FA772C86EAB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37731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4676-60D0-4916-8609-162338FA182E}" type="datetimeFigureOut">
              <a:rPr lang="hr-HR" smtClean="0"/>
              <a:pPr/>
              <a:t>30.4.2018.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B257-F361-455B-9576-FA772C86EAB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48046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4676-60D0-4916-8609-162338FA182E}" type="datetimeFigureOut">
              <a:rPr lang="hr-HR" smtClean="0"/>
              <a:pPr/>
              <a:t>30.4.2018.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B257-F361-455B-9576-FA772C86EAB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3014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4676-60D0-4916-8609-162338FA182E}" type="datetimeFigureOut">
              <a:rPr lang="hr-HR" smtClean="0"/>
              <a:pPr/>
              <a:t>30.4.2018.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B257-F361-455B-9576-FA772C86EAB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92761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4676-60D0-4916-8609-162338FA182E}" type="datetimeFigureOut">
              <a:rPr lang="hr-HR" smtClean="0"/>
              <a:pPr/>
              <a:t>30.4.2018.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B257-F361-455B-9576-FA772C86EAB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88172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4676-60D0-4916-8609-162338FA182E}" type="datetimeFigureOut">
              <a:rPr lang="hr-HR" smtClean="0"/>
              <a:pPr/>
              <a:t>30.4.2018.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B257-F361-455B-9576-FA772C86EAB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94376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4676-60D0-4916-8609-162338FA182E}" type="datetimeFigureOut">
              <a:rPr lang="hr-HR" smtClean="0"/>
              <a:pPr/>
              <a:t>30.4.2018.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B257-F361-455B-9576-FA772C86EAB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54058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4676-60D0-4916-8609-162338FA182E}" type="datetimeFigureOut">
              <a:rPr lang="hr-HR" smtClean="0"/>
              <a:pPr/>
              <a:t>30.4.2018.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B257-F361-455B-9576-FA772C86EAB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66443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4676-60D0-4916-8609-162338FA182E}" type="datetimeFigureOut">
              <a:rPr lang="hr-HR" smtClean="0"/>
              <a:pPr/>
              <a:t>30.4.2018.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B257-F361-455B-9576-FA772C86EAB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69045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4676-60D0-4916-8609-162338FA182E}" type="datetimeFigureOut">
              <a:rPr lang="hr-HR" smtClean="0"/>
              <a:pPr/>
              <a:t>30.4.2018.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B257-F361-455B-9576-FA772C86EAB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7102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4676-60D0-4916-8609-162338FA182E}" type="datetimeFigureOut">
              <a:rPr lang="hr-HR" smtClean="0"/>
              <a:pPr/>
              <a:t>30.4.2018.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B257-F361-455B-9576-FA772C86EAB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46380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4676-60D0-4916-8609-162338FA182E}" type="datetimeFigureOut">
              <a:rPr lang="hr-HR" smtClean="0"/>
              <a:pPr/>
              <a:t>30.4.2018.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B257-F361-455B-9576-FA772C86EAB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33650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4676-60D0-4916-8609-162338FA182E}" type="datetimeFigureOut">
              <a:rPr lang="hr-HR" smtClean="0"/>
              <a:pPr/>
              <a:t>30.4.2018.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B257-F361-455B-9576-FA772C86EAB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89526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4676-60D0-4916-8609-162338FA182E}" type="datetimeFigureOut">
              <a:rPr lang="hr-HR" smtClean="0"/>
              <a:pPr/>
              <a:t>30.4.2018.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B257-F361-455B-9576-FA772C86EAB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366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4676-60D0-4916-8609-162338FA182E}" type="datetimeFigureOut">
              <a:rPr lang="hr-HR" smtClean="0"/>
              <a:pPr/>
              <a:t>30.4.2018.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B257-F361-455B-9576-FA772C86EAB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76665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4676-60D0-4916-8609-162338FA182E}" type="datetimeFigureOut">
              <a:rPr lang="hr-HR" smtClean="0"/>
              <a:pPr/>
              <a:t>30.4.2018.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EB257-F361-455B-9576-FA772C86EAB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9185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74676-60D0-4916-8609-162338FA182E}" type="datetimeFigureOut">
              <a:rPr lang="hr-HR" smtClean="0"/>
              <a:pPr/>
              <a:t>30.4.2018.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69EB257-F361-455B-9576-FA772C86EAB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5301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95184D5-6D1A-474F-9B7E-F1429447C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80899"/>
            <a:ext cx="9144000" cy="2387600"/>
          </a:xfrm>
        </p:spPr>
        <p:txBody>
          <a:bodyPr/>
          <a:lstStyle/>
          <a:p>
            <a:r>
              <a:rPr lang="hr-HR" b="1" dirty="0"/>
              <a:t>PROJEKT – ŽIVOT BILJKE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05DFC04-8595-4554-9A5B-1E6DE1797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6736" y="4422920"/>
            <a:ext cx="9144000" cy="1655762"/>
          </a:xfrm>
        </p:spPr>
        <p:txBody>
          <a:bodyPr/>
          <a:lstStyle/>
          <a:p>
            <a:r>
              <a:rPr lang="hr-HR" dirty="0"/>
              <a:t>Osnovna škola Josipa </a:t>
            </a:r>
            <a:r>
              <a:rPr lang="hr-HR" dirty="0" err="1"/>
              <a:t>Lovretića</a:t>
            </a:r>
            <a:r>
              <a:rPr lang="hr-HR" dirty="0"/>
              <a:t>, Otok</a:t>
            </a:r>
          </a:p>
        </p:txBody>
      </p:sp>
    </p:spTree>
    <p:extLst>
      <p:ext uri="{BB962C8B-B14F-4D97-AF65-F5344CB8AC3E}">
        <p14:creationId xmlns:p14="http://schemas.microsoft.com/office/powerpoint/2010/main" xmlns="" val="4064302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FF992A2E-9855-46F3-A165-F4A27CAD6F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1323" y="536400"/>
            <a:ext cx="7709354" cy="5785200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8D0AE80A-EDA0-434C-ADF2-CCC8442A7C4F}"/>
              </a:ext>
            </a:extLst>
          </p:cNvPr>
          <p:cNvSpPr txBox="1"/>
          <p:nvPr/>
        </p:nvSpPr>
        <p:spPr>
          <a:xfrm>
            <a:off x="4656859" y="6321600"/>
            <a:ext cx="2878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Špinat zalijevan </a:t>
            </a:r>
            <a:r>
              <a:rPr lang="hr-HR" dirty="0" err="1"/>
              <a:t>micro:bitom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475219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607A027-4C29-4696-A313-A87EAAF50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8496663-294D-4ED3-8AAC-C317F6D1E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hr-HR" dirty="0"/>
              <a:t>peti dan smo primijetili da je proklijao špinat u posudama</a:t>
            </a:r>
          </a:p>
          <a:p>
            <a:pPr lvl="0"/>
            <a:r>
              <a:rPr lang="hr-HR" dirty="0"/>
              <a:t>nakon tjedan dana primijetili smo da su se u dvije posude biljke podjednako dobro rasle, ali je brže rasla biljka koju su zalijevali učenici</a:t>
            </a:r>
          </a:p>
          <a:p>
            <a:pPr lvl="0"/>
            <a:r>
              <a:rPr lang="hr-HR" dirty="0"/>
              <a:t>s </a:t>
            </a:r>
            <a:r>
              <a:rPr lang="hr-HR" dirty="0" err="1"/>
              <a:t>micro</a:t>
            </a:r>
            <a:r>
              <a:rPr lang="hr-HR" dirty="0"/>
              <a:t>: bitom smo imali poteškoća oko programiranja vlažnosti tla i samog zalijevanja. </a:t>
            </a:r>
          </a:p>
          <a:p>
            <a:pPr lvl="0"/>
            <a:r>
              <a:rPr lang="hr-HR" dirty="0"/>
              <a:t>U programu smo izmijenili vlažnost tla da zalijeva ako je vlažnost manja od 70%</a:t>
            </a:r>
          </a:p>
          <a:p>
            <a:pPr lvl="0"/>
            <a:r>
              <a:rPr lang="hr-HR" dirty="0"/>
              <a:t>Tada je </a:t>
            </a:r>
            <a:r>
              <a:rPr lang="hr-HR" dirty="0" err="1"/>
              <a:t>micro:bit</a:t>
            </a:r>
            <a:r>
              <a:rPr lang="hr-HR" dirty="0"/>
              <a:t> cijelo vrijeme zalijevao biljku te smo nakon dva dana  vratili početnu vrijednost od 50% dok je pred sam kraj potpuno stao 25.4.2018. vjerojatno zbog nakupljenog kamenca (pribor za zalijevanje nije čišćen)</a:t>
            </a:r>
          </a:p>
          <a:p>
            <a:pPr lvl="0"/>
            <a:r>
              <a:rPr lang="hr-HR" dirty="0"/>
              <a:t>16.3.2018</a:t>
            </a:r>
            <a:r>
              <a:rPr lang="hr-HR" dirty="0" smtClean="0"/>
              <a:t>. smo </a:t>
            </a:r>
            <a:r>
              <a:rPr lang="hr-HR" dirty="0"/>
              <a:t>zamijenili micro:bit </a:t>
            </a:r>
          </a:p>
          <a:p>
            <a:pPr lvl="0"/>
            <a:r>
              <a:rPr lang="hr-HR" dirty="0"/>
              <a:t>nakon proljetnih praznika primijetili smo da je biljka zalijevana </a:t>
            </a:r>
            <a:r>
              <a:rPr lang="hr-HR" dirty="0" err="1"/>
              <a:t>micro</a:t>
            </a:r>
            <a:r>
              <a:rPr lang="hr-HR" dirty="0"/>
              <a:t>: bitom vidno napredovala, dok je biljka koju su inače zalijevali učenici zaostajala u rastu, a dio listova se počeo sušiti</a:t>
            </a:r>
          </a:p>
          <a:p>
            <a:pPr lvl="0"/>
            <a:r>
              <a:rPr lang="hr-HR" dirty="0"/>
              <a:t>biljka koju nismo zalijevali( nestankom vlage u tlu) osušila se u potpunosti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667306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33CA1A3-6C6F-487E-A4F9-92BEA6C5A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809" y="2622116"/>
            <a:ext cx="10515600" cy="1509857"/>
          </a:xfrm>
        </p:spPr>
        <p:txBody>
          <a:bodyPr/>
          <a:lstStyle/>
          <a:p>
            <a:r>
              <a:rPr lang="hr-HR" b="1" dirty="0"/>
              <a:t>KROZ OVAJ PROJEKT NAUČILI SMO PUNO TOGA NA ISKUSTVEN NAČIN I S ODUŠEVLJENJEM UČENIKA I UČITELJICA RADUJEMO SE NOVIM PROJEKTIMA I ISTAŽIVAČKOM RADU.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136704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097D691-D778-43FB-BDC9-01DB45243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2445"/>
            <a:ext cx="10515600" cy="5314518"/>
          </a:xfrm>
        </p:spPr>
        <p:txBody>
          <a:bodyPr>
            <a:normAutofit/>
          </a:bodyPr>
          <a:lstStyle/>
          <a:p>
            <a:r>
              <a:rPr lang="hr-HR" b="1" dirty="0"/>
              <a:t>SUDIONICI – u</a:t>
            </a:r>
            <a:r>
              <a:rPr lang="hr-HR" dirty="0"/>
              <a:t>čenici  4. a, b i c razreda</a:t>
            </a:r>
          </a:p>
          <a:p>
            <a:r>
              <a:rPr lang="hr-HR" b="1" dirty="0"/>
              <a:t>UČITELJICE –</a:t>
            </a:r>
            <a:r>
              <a:rPr lang="hr-HR" dirty="0"/>
              <a:t> Anica Novoselac, Jasna Klarić, </a:t>
            </a:r>
            <a:r>
              <a:rPr lang="hr-HR" dirty="0" smtClean="0"/>
              <a:t>Ana Štajmaher</a:t>
            </a:r>
            <a:endParaRPr lang="hr-HR" dirty="0"/>
          </a:p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r>
              <a:rPr lang="hr-HR" b="1" dirty="0"/>
              <a:t>Cilj</a:t>
            </a:r>
            <a:endParaRPr lang="hr-HR" dirty="0"/>
          </a:p>
          <a:p>
            <a:pPr lvl="0"/>
            <a:r>
              <a:rPr lang="hr-HR" dirty="0"/>
              <a:t>opisati rast i razvoj biljke</a:t>
            </a:r>
          </a:p>
          <a:p>
            <a:pPr lvl="0"/>
            <a:r>
              <a:rPr lang="hr-HR" dirty="0"/>
              <a:t>povezati obilježja podneblja zavičaja s potrebom zalijevanja biljaka </a:t>
            </a:r>
          </a:p>
          <a:p>
            <a:pPr lvl="0"/>
            <a:r>
              <a:rPr lang="hr-HR" dirty="0"/>
              <a:t>potrebu zalijevanja povezati s gospodarstvom zavičajne regije</a:t>
            </a:r>
          </a:p>
          <a:p>
            <a:pPr lvl="0"/>
            <a:r>
              <a:rPr lang="hr-HR" dirty="0"/>
              <a:t>povezati zalijevanje biljke sa značenjem vode za život čovjeka</a:t>
            </a:r>
          </a:p>
          <a:p>
            <a:pPr lvl="0"/>
            <a:r>
              <a:rPr lang="hr-HR" dirty="0"/>
              <a:t>razvijati kod učenika sposobnost promatranja, razvijati pozitivan odnos prema radu, razvijati logičko mišljenje i zaključivanje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76320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6C601CB-9061-4307-84A3-B4EE36036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Aktivnosti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ACD1CE2-F0C0-44E9-B0A2-A74867C30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r-HR" dirty="0"/>
              <a:t>pripremili posude i sjemenke špinata</a:t>
            </a:r>
          </a:p>
          <a:p>
            <a:pPr lvl="0"/>
            <a:r>
              <a:rPr lang="hr-HR" dirty="0"/>
              <a:t>zasadili u tri posude sjemenke špinata</a:t>
            </a:r>
          </a:p>
          <a:p>
            <a:pPr lvl="0"/>
            <a:r>
              <a:rPr lang="hr-HR" dirty="0"/>
              <a:t>postavili biljke na mjesto gdje ima dovoljno svjetlosti</a:t>
            </a:r>
          </a:p>
          <a:p>
            <a:pPr lvl="0"/>
            <a:r>
              <a:rPr lang="hr-HR" dirty="0"/>
              <a:t>učiteljica informatike nam je spojila set za zalijevanje i </a:t>
            </a:r>
            <a:r>
              <a:rPr lang="hr-HR" dirty="0" err="1"/>
              <a:t>micro:bit</a:t>
            </a:r>
            <a:r>
              <a:rPr lang="hr-HR" dirty="0"/>
              <a:t> s posudom</a:t>
            </a:r>
          </a:p>
          <a:p>
            <a:pPr lvl="0"/>
            <a:r>
              <a:rPr lang="hr-HR" dirty="0"/>
              <a:t>učenici pratili rast biljke, zalijevaju, broje listove, visinu biljke, okrenutost listova prema svjetlosti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488140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7F4991A-F3AF-409F-817C-848D07B7D9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5567" y="536861"/>
            <a:ext cx="7720866" cy="578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9920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63B2E5FB-7499-45EA-B762-2D8417AB43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2209" y="536400"/>
            <a:ext cx="4447581" cy="5785200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F8FD73F8-710B-495B-AAEE-9DDF981A804C}"/>
              </a:ext>
            </a:extLst>
          </p:cNvPr>
          <p:cNvSpPr txBox="1"/>
          <p:nvPr/>
        </p:nvSpPr>
        <p:spPr>
          <a:xfrm>
            <a:off x="4847357" y="6321600"/>
            <a:ext cx="249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7.3.2018. sijanje špinata</a:t>
            </a:r>
          </a:p>
        </p:txBody>
      </p:sp>
    </p:spTree>
    <p:extLst>
      <p:ext uri="{BB962C8B-B14F-4D97-AF65-F5344CB8AC3E}">
        <p14:creationId xmlns:p14="http://schemas.microsoft.com/office/powerpoint/2010/main" xmlns="" val="1015229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FCC71236-9415-4E3D-8CAE-4B067FBA90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9061" y="536400"/>
            <a:ext cx="4893877" cy="57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8084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FCF73D3-E031-48CD-94F2-88D0D6332F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377" b="18818"/>
          <a:stretch/>
        </p:blipFill>
        <p:spPr>
          <a:xfrm>
            <a:off x="2330611" y="443174"/>
            <a:ext cx="7295646" cy="57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9037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E9F97A59-9AA1-4DE7-A1E5-977F190DC2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9561" y="536400"/>
            <a:ext cx="8612878" cy="578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47900" y="4429125"/>
            <a:ext cx="230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Nezalijevana posuda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7972425" y="4438650"/>
            <a:ext cx="2023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Posuda zalijevana</a:t>
            </a:r>
            <a:br>
              <a:rPr lang="hr-HR" dirty="0" smtClean="0"/>
            </a:br>
            <a:r>
              <a:rPr lang="hr-HR" dirty="0" smtClean="0"/>
              <a:t> Micro:Bitom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5048250" y="4429125"/>
            <a:ext cx="1936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Posuda koju su </a:t>
            </a:r>
            <a:br>
              <a:rPr lang="hr-HR" dirty="0" smtClean="0"/>
            </a:br>
            <a:r>
              <a:rPr lang="hr-HR" dirty="0" smtClean="0"/>
              <a:t>učenici zalijevali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27734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kon 4">
            <a:extLst>
              <a:ext uri="{FF2B5EF4-FFF2-40B4-BE49-F238E27FC236}">
                <a16:creationId xmlns:a16="http://schemas.microsoft.com/office/drawing/2014/main" xmlns="" id="{E8B50E10-06C1-4ACD-8E6A-9FF3BD393B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67989839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97223798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123</TotalTime>
  <Words>325</Words>
  <Application>Microsoft Office PowerPoint</Application>
  <PresentationFormat>Custom</PresentationFormat>
  <Paragraphs>33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Faseta</vt:lpstr>
      <vt:lpstr>PROJEKT – ŽIVOT BILJKE </vt:lpstr>
      <vt:lpstr>Slide 2</vt:lpstr>
      <vt:lpstr>Aktivnosti</vt:lpstr>
      <vt:lpstr>Slide 4</vt:lpstr>
      <vt:lpstr>Slide 5</vt:lpstr>
      <vt:lpstr>Slide 6</vt:lpstr>
      <vt:lpstr>Slide 7</vt:lpstr>
      <vt:lpstr>Slide 8</vt:lpstr>
      <vt:lpstr>Slide 9</vt:lpstr>
      <vt:lpstr>Slide 10</vt:lpstr>
      <vt:lpstr>Zaključak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– ŽIVOT BILJKE</dc:title>
  <dc:creator>Ana ŠTAJMAHER</dc:creator>
  <cp:lastModifiedBy>proff</cp:lastModifiedBy>
  <cp:revision>12</cp:revision>
  <dcterms:created xsi:type="dcterms:W3CDTF">2018-04-28T06:37:37Z</dcterms:created>
  <dcterms:modified xsi:type="dcterms:W3CDTF">2018-04-30T09:03:40Z</dcterms:modified>
</cp:coreProperties>
</file>