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hyrtSF+Vy9svJx4jtiQyvCy1bP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 descr="Image result for confused kids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686" y="1826857"/>
            <a:ext cx="2076143" cy="24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 descr="Image result for black kid shrugging clipart"/>
          <p:cNvPicPr preferRelativeResize="0"/>
          <p:nvPr/>
        </p:nvPicPr>
        <p:blipFill rotWithShape="1">
          <a:blip r:embed="rId4">
            <a:alphaModFix/>
          </a:blip>
          <a:srcRect l="7918" t="1" b="-2249"/>
          <a:stretch/>
        </p:blipFill>
        <p:spPr>
          <a:xfrm rot="2871565">
            <a:off x="7455512" y="1622464"/>
            <a:ext cx="1403325" cy="1558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 descr="Image result for unsure kids clipart"/>
          <p:cNvPicPr preferRelativeResize="0"/>
          <p:nvPr/>
        </p:nvPicPr>
        <p:blipFill rotWithShape="1">
          <a:blip r:embed="rId5">
            <a:alphaModFix/>
          </a:blip>
          <a:srcRect l="-1" r="1484" b="8090"/>
          <a:stretch/>
        </p:blipFill>
        <p:spPr>
          <a:xfrm>
            <a:off x="6100627" y="120365"/>
            <a:ext cx="1666322" cy="167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 descr="Image result for confused kids clipart"/>
          <p:cNvPicPr preferRelativeResize="0"/>
          <p:nvPr/>
        </p:nvPicPr>
        <p:blipFill rotWithShape="1">
          <a:blip r:embed="rId6">
            <a:alphaModFix/>
          </a:blip>
          <a:srcRect t="6412" r="27841" b="8886"/>
          <a:stretch/>
        </p:blipFill>
        <p:spPr>
          <a:xfrm>
            <a:off x="2954305" y="351123"/>
            <a:ext cx="1140152" cy="140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 descr="Image result for confused kids clipart"/>
          <p:cNvPicPr preferRelativeResize="0"/>
          <p:nvPr/>
        </p:nvPicPr>
        <p:blipFill rotWithShape="1">
          <a:blip r:embed="rId7">
            <a:alphaModFix/>
          </a:blip>
          <a:srcRect l="16397" t="14647" r="26682"/>
          <a:stretch/>
        </p:blipFill>
        <p:spPr>
          <a:xfrm>
            <a:off x="1377051" y="436841"/>
            <a:ext cx="1008543" cy="133086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1601616" y="1743988"/>
            <a:ext cx="6165333" cy="180753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1534145" y="2594238"/>
            <a:ext cx="6232804" cy="8952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dirty="0" err="1"/>
              <a:t>Zašto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hr-HR" dirty="0"/>
              <a:t>ći</a:t>
            </a:r>
            <a:r>
              <a:rPr lang="en-US" dirty="0"/>
              <a:t> u </a:t>
            </a:r>
            <a:r>
              <a:rPr lang="en-US" dirty="0" err="1"/>
              <a:t>školu</a:t>
            </a:r>
            <a:r>
              <a:rPr lang="en-US" dirty="0"/>
              <a:t>?</a:t>
            </a:r>
            <a:endParaRPr sz="4000" dirty="0"/>
          </a:p>
        </p:txBody>
      </p:sp>
      <p:pic>
        <p:nvPicPr>
          <p:cNvPr id="61" name="Google Shape;61;p1" descr="Image result for confused kids clipart"/>
          <p:cNvPicPr preferRelativeResize="0"/>
          <p:nvPr/>
        </p:nvPicPr>
        <p:blipFill rotWithShape="1">
          <a:blip r:embed="rId8">
            <a:alphaModFix/>
          </a:blip>
          <a:srcRect t="33907" r="37782"/>
          <a:stretch/>
        </p:blipFill>
        <p:spPr>
          <a:xfrm>
            <a:off x="5987989" y="3147486"/>
            <a:ext cx="1891598" cy="197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 descr="Image result for confused kids clipart"/>
          <p:cNvPicPr preferRelativeResize="0"/>
          <p:nvPr/>
        </p:nvPicPr>
        <p:blipFill rotWithShape="1">
          <a:blip r:embed="rId9">
            <a:alphaModFix/>
          </a:blip>
          <a:srcRect l="14300" t="28941" r="41172" b="4909"/>
          <a:stretch/>
        </p:blipFill>
        <p:spPr>
          <a:xfrm>
            <a:off x="4981239" y="413235"/>
            <a:ext cx="1095500" cy="14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 txBox="1"/>
          <p:nvPr/>
        </p:nvSpPr>
        <p:spPr>
          <a:xfrm>
            <a:off x="2770802" y="3977198"/>
            <a:ext cx="360239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by Abbi Kruse &amp; The Playing Field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Artwork by Reach Dane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Madison, WI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>
            <a:spLocks noGrp="1"/>
          </p:cNvSpPr>
          <p:nvPr>
            <p:ph type="title"/>
          </p:nvPr>
        </p:nvSpPr>
        <p:spPr>
          <a:xfrm>
            <a:off x="119194" y="136482"/>
            <a:ext cx="821869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budemo</a:t>
            </a:r>
            <a:r>
              <a:rPr lang="en-US" dirty="0"/>
              <a:t> </a:t>
            </a:r>
            <a:r>
              <a:rPr lang="en-US" dirty="0" err="1"/>
              <a:t>zdravi</a:t>
            </a:r>
            <a:r>
              <a:rPr lang="en-US" dirty="0"/>
              <a:t>,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hr-HR" dirty="0"/>
              <a:t>se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vrati</a:t>
            </a:r>
            <a:r>
              <a:rPr lang="hr-HR" dirty="0"/>
              <a:t>ti</a:t>
            </a:r>
            <a:r>
              <a:rPr lang="en-US" dirty="0"/>
              <a:t> u </a:t>
            </a:r>
            <a:r>
              <a:rPr lang="en-US" dirty="0" err="1"/>
              <a:t>školu</a:t>
            </a:r>
            <a:r>
              <a:rPr lang="en-US" dirty="0"/>
              <a:t>.</a:t>
            </a:r>
            <a:endParaRPr sz="3200" dirty="0"/>
          </a:p>
        </p:txBody>
      </p:sp>
      <p:pic>
        <p:nvPicPr>
          <p:cNvPr id="128" name="Google Shape;128;p10"/>
          <p:cNvPicPr preferRelativeResize="0"/>
          <p:nvPr/>
        </p:nvPicPr>
        <p:blipFill rotWithShape="1">
          <a:blip r:embed="rId3">
            <a:alphaModFix/>
          </a:blip>
          <a:srcRect t="8652" b="8652"/>
          <a:stretch/>
        </p:blipFill>
        <p:spPr>
          <a:xfrm>
            <a:off x="1852127" y="1130825"/>
            <a:ext cx="6369075" cy="3719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1315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Moj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učitelj</a:t>
            </a:r>
            <a:r>
              <a:rPr lang="hr-HR" dirty="0"/>
              <a:t>ica</a:t>
            </a:r>
            <a:r>
              <a:rPr lang="en-US" dirty="0"/>
              <a:t> me </a:t>
            </a:r>
            <a:r>
              <a:rPr lang="en-US" dirty="0" err="1"/>
              <a:t>voli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mene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l="24918" t="2501" r="31136" b="4720"/>
          <a:stretch/>
        </p:blipFill>
        <p:spPr>
          <a:xfrm flipH="1">
            <a:off x="1588469" y="2065674"/>
            <a:ext cx="1985965" cy="3049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1"/>
          <p:cNvSpPr/>
          <p:nvPr/>
        </p:nvSpPr>
        <p:spPr>
          <a:xfrm>
            <a:off x="5153818" y="112541"/>
            <a:ext cx="3910249" cy="2594939"/>
          </a:xfrm>
          <a:prstGeom prst="cloud">
            <a:avLst/>
          </a:prstGeom>
          <a:solidFill>
            <a:srgbClr val="BAF8FF"/>
          </a:solidFill>
          <a:ln w="25400" cap="flat" cmpd="sng">
            <a:solidFill>
              <a:srgbClr val="0071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4944" y="1667582"/>
            <a:ext cx="908182" cy="57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4914" y="2074785"/>
            <a:ext cx="465270" cy="293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141270" y="2298807"/>
            <a:ext cx="254144" cy="16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1"/>
          <p:cNvPicPr preferRelativeResize="0"/>
          <p:nvPr/>
        </p:nvPicPr>
        <p:blipFill rotWithShape="1">
          <a:blip r:embed="rId5">
            <a:alphaModFix/>
          </a:blip>
          <a:srcRect l="7884" t="7232" r="8173" b="11874"/>
          <a:stretch/>
        </p:blipFill>
        <p:spPr>
          <a:xfrm>
            <a:off x="6183762" y="407861"/>
            <a:ext cx="1888676" cy="196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151680" y="190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Ja idem u </a:t>
            </a:r>
            <a:r>
              <a:rPr lang="en-US" dirty="0" err="1"/>
              <a:t>školu</a:t>
            </a:r>
            <a:r>
              <a:rPr lang="en-US" dirty="0"/>
              <a:t> </a:t>
            </a:r>
            <a:r>
              <a:rPr lang="hr-HR" dirty="0"/>
              <a:t>skoro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dan.</a:t>
            </a:r>
            <a:endParaRPr sz="4000" dirty="0"/>
          </a:p>
        </p:txBody>
      </p:sp>
      <p:sp>
        <p:nvSpPr>
          <p:cNvPr id="69" name="Google Shape;69;p2"/>
          <p:cNvSpPr/>
          <p:nvPr/>
        </p:nvSpPr>
        <p:spPr>
          <a:xfrm>
            <a:off x="0" y="4921456"/>
            <a:ext cx="9144000" cy="450729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0340" y="893064"/>
            <a:ext cx="3383280" cy="405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 descr="Image result for school bus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2582" y="3283744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 descr="Image result for car clip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99160" y="4100360"/>
            <a:ext cx="2171700" cy="12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05375" y="26427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dirty="0"/>
              <a:t>V</a:t>
            </a:r>
            <a:r>
              <a:rPr lang="en-US" dirty="0" err="1"/>
              <a:t>olim</a:t>
            </a:r>
            <a:r>
              <a:rPr lang="en-US" dirty="0"/>
              <a:t> se </a:t>
            </a:r>
            <a:r>
              <a:rPr lang="en-US" dirty="0" err="1"/>
              <a:t>igra</a:t>
            </a:r>
            <a:r>
              <a:rPr lang="hr-HR" dirty="0"/>
              <a:t>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hr-HR" dirty="0"/>
              <a:t>sv</a:t>
            </a:r>
            <a:r>
              <a:rPr lang="en-US" dirty="0" err="1"/>
              <a:t>ojim</a:t>
            </a:r>
            <a:r>
              <a:rPr lang="en-US" dirty="0"/>
              <a:t> </a:t>
            </a:r>
            <a:r>
              <a:rPr lang="hr-HR" dirty="0"/>
              <a:t>prijateljima</a:t>
            </a:r>
            <a:r>
              <a:rPr lang="en-US" dirty="0"/>
              <a:t>.</a:t>
            </a:r>
            <a:endParaRPr sz="4000" dirty="0"/>
          </a:p>
        </p:txBody>
      </p:sp>
      <p:pic>
        <p:nvPicPr>
          <p:cNvPr id="78" name="Google Shape;78;p3" descr="Image result for kids playing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910" y="1138293"/>
            <a:ext cx="7669529" cy="319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" descr="Image result for kids and teacher hugging clipart"/>
          <p:cNvPicPr preferRelativeResize="0"/>
          <p:nvPr/>
        </p:nvPicPr>
        <p:blipFill rotWithShape="1">
          <a:blip r:embed="rId3">
            <a:alphaModFix/>
          </a:blip>
          <a:srcRect b="5298"/>
          <a:stretch/>
        </p:blipFill>
        <p:spPr>
          <a:xfrm>
            <a:off x="70505" y="279223"/>
            <a:ext cx="2802470" cy="313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 descr="Image result for kids and teacher hugging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750" y="1685925"/>
            <a:ext cx="4286250" cy="3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3071566" y="1129634"/>
            <a:ext cx="3000868" cy="143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Moj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učitelj</a:t>
            </a:r>
            <a:r>
              <a:rPr lang="hr-HR" dirty="0"/>
              <a:t>ica</a:t>
            </a:r>
            <a:r>
              <a:rPr lang="en-US" dirty="0"/>
              <a:t> me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voli</a:t>
            </a:r>
            <a:r>
              <a:rPr lang="en-US" dirty="0"/>
              <a:t>.</a:t>
            </a: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75240" cy="269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/>
              <a:t>S</a:t>
            </a:r>
            <a:r>
              <a:rPr lang="en-US" dirty="0"/>
              <a:t>ad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hr-HR" dirty="0"/>
              <a:t>ći</a:t>
            </a:r>
            <a:r>
              <a:rPr lang="en-US" dirty="0"/>
              <a:t> u </a:t>
            </a:r>
            <a:r>
              <a:rPr lang="en-US" dirty="0" err="1"/>
              <a:t>školu</a:t>
            </a:r>
            <a:r>
              <a:rPr lang="en-US" dirty="0"/>
              <a:t>.</a:t>
            </a:r>
            <a:endParaRPr sz="4000" dirty="0"/>
          </a:p>
        </p:txBody>
      </p:sp>
      <p:sp>
        <p:nvSpPr>
          <p:cNvPr id="91" name="Google Shape;91;p5"/>
          <p:cNvSpPr/>
          <p:nvPr/>
        </p:nvSpPr>
        <p:spPr>
          <a:xfrm>
            <a:off x="4816549" y="669851"/>
            <a:ext cx="3636335" cy="3795823"/>
          </a:xfrm>
          <a:prstGeom prst="rect">
            <a:avLst/>
          </a:prstGeom>
          <a:noFill/>
          <a:ln w="76200" cap="flat" cmpd="sng">
            <a:solidFill>
              <a:srgbClr val="9F5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5" descr="Image result for kid looking out window 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8588" y="445025"/>
            <a:ext cx="6264634" cy="46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 descr="Image result for sun clipart 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2742" y="816362"/>
            <a:ext cx="958960" cy="930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84109" y="245544"/>
            <a:ext cx="3115682" cy="311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U </a:t>
            </a:r>
            <a:r>
              <a:rPr lang="en-US" dirty="0" err="1"/>
              <a:t>školi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d</a:t>
            </a:r>
            <a:r>
              <a:rPr lang="hr-HR" dirty="0"/>
              <a:t>j</a:t>
            </a:r>
            <a:r>
              <a:rPr lang="en-US" dirty="0" err="1"/>
              <a:t>ece</a:t>
            </a:r>
            <a:r>
              <a:rPr lang="en-US" dirty="0"/>
              <a:t>.</a:t>
            </a:r>
            <a:endParaRPr sz="3600" dirty="0"/>
          </a:p>
        </p:txBody>
      </p:sp>
      <p:pic>
        <p:nvPicPr>
          <p:cNvPr id="99" name="Google Shape;99;p6" descr="Image result for classroom circle time clipart"/>
          <p:cNvPicPr preferRelativeResize="0"/>
          <p:nvPr/>
        </p:nvPicPr>
        <p:blipFill rotWithShape="1">
          <a:blip r:embed="rId3">
            <a:alphaModFix/>
          </a:blip>
          <a:srcRect l="3501" t="17962"/>
          <a:stretch/>
        </p:blipFill>
        <p:spPr>
          <a:xfrm>
            <a:off x="2447925" y="907414"/>
            <a:ext cx="6828414" cy="4540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Kad</a:t>
            </a:r>
            <a:r>
              <a:rPr lang="en-US" dirty="0"/>
              <a:t> </a:t>
            </a:r>
            <a:r>
              <a:rPr lang="hr-HR" dirty="0"/>
              <a:t>je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d</a:t>
            </a:r>
            <a:r>
              <a:rPr lang="hr-HR" dirty="0"/>
              <a:t>j</a:t>
            </a:r>
            <a:r>
              <a:rPr lang="en-US" dirty="0" err="1"/>
              <a:t>ece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hr-HR" dirty="0"/>
              <a:t>,</a:t>
            </a:r>
            <a:r>
              <a:rPr lang="en-US" dirty="0"/>
              <a:t> </a:t>
            </a:r>
            <a:r>
              <a:rPr lang="hr-HR" dirty="0"/>
              <a:t>neka od njih kašlju i kišu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l="7828" t="53750" r="48472"/>
          <a:stretch/>
        </p:blipFill>
        <p:spPr>
          <a:xfrm>
            <a:off x="397425" y="2034356"/>
            <a:ext cx="2517171" cy="266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/>
          <p:cNvPicPr preferRelativeResize="0"/>
          <p:nvPr/>
        </p:nvPicPr>
        <p:blipFill rotWithShape="1">
          <a:blip r:embed="rId4">
            <a:alphaModFix/>
          </a:blip>
          <a:srcRect l="10141" t="1463" r="-2946" b="50893"/>
          <a:stretch/>
        </p:blipFill>
        <p:spPr>
          <a:xfrm>
            <a:off x="2914596" y="2138549"/>
            <a:ext cx="3150063" cy="228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7"/>
          <p:cNvPicPr preferRelativeResize="0"/>
          <p:nvPr/>
        </p:nvPicPr>
        <p:blipFill rotWithShape="1">
          <a:blip r:embed="rId5">
            <a:alphaModFix/>
          </a:blip>
          <a:srcRect l="24742" t="6505" r="28188" b="12544"/>
          <a:stretch/>
        </p:blipFill>
        <p:spPr>
          <a:xfrm>
            <a:off x="6983530" y="2088543"/>
            <a:ext cx="1848770" cy="241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7"/>
          <p:cNvPicPr preferRelativeResize="0"/>
          <p:nvPr/>
        </p:nvPicPr>
        <p:blipFill rotWithShape="1">
          <a:blip r:embed="rId6">
            <a:alphaModFix/>
          </a:blip>
          <a:srcRect l="46691" t="3773" r="2696" b="3772"/>
          <a:stretch/>
        </p:blipFill>
        <p:spPr>
          <a:xfrm>
            <a:off x="5741886" y="2193587"/>
            <a:ext cx="1557774" cy="2245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204544" y="687913"/>
            <a:ext cx="40531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Kada</a:t>
            </a:r>
            <a:r>
              <a:rPr lang="en-US" dirty="0"/>
              <a:t> </a:t>
            </a:r>
            <a:r>
              <a:rPr lang="hr-HR" dirty="0"/>
              <a:t>neka djeca kašlju i kišu</a:t>
            </a:r>
            <a:r>
              <a:rPr lang="en-US" dirty="0"/>
              <a:t>,</a:t>
            </a:r>
            <a:r>
              <a:rPr lang="hr-HR" dirty="0"/>
              <a:t> i ostali se mogu razboljeti</a:t>
            </a:r>
            <a:r>
              <a:rPr lang="en-US" dirty="0"/>
              <a:t>.</a:t>
            </a:r>
            <a:endParaRPr sz="3600" dirty="0"/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9306" y="456703"/>
            <a:ext cx="4631775" cy="437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"/>
          <p:cNvPicPr preferRelativeResize="0"/>
          <p:nvPr/>
        </p:nvPicPr>
        <p:blipFill rotWithShape="1">
          <a:blip r:embed="rId4">
            <a:alphaModFix/>
          </a:blip>
          <a:srcRect l="16396" t="3625" r="17093" b="3433"/>
          <a:stretch/>
        </p:blipFill>
        <p:spPr>
          <a:xfrm>
            <a:off x="2589074" y="2796544"/>
            <a:ext cx="1540014" cy="1963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Ja </a:t>
            </a:r>
            <a:r>
              <a:rPr lang="en-US" dirty="0" err="1"/>
              <a:t>ostajem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kuće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hr-HR" dirty="0"/>
              <a:t>god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moji</a:t>
            </a:r>
            <a:r>
              <a:rPr lang="en-US" dirty="0"/>
              <a:t> </a:t>
            </a:r>
            <a:r>
              <a:rPr lang="hr-HR" dirty="0"/>
              <a:t>prijatelji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učitelji</a:t>
            </a:r>
            <a:r>
              <a:rPr lang="en-US" dirty="0"/>
              <a:t> </a:t>
            </a:r>
            <a:r>
              <a:rPr lang="hr-HR" dirty="0"/>
              <a:t>ne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zdravi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3">
            <a:alphaModFix/>
          </a:blip>
          <a:srcRect b="7946"/>
          <a:stretch/>
        </p:blipFill>
        <p:spPr>
          <a:xfrm>
            <a:off x="260577" y="1833831"/>
            <a:ext cx="4089967" cy="286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9"/>
          <p:cNvPicPr preferRelativeResize="0"/>
          <p:nvPr/>
        </p:nvPicPr>
        <p:blipFill rotWithShape="1">
          <a:blip r:embed="rId4">
            <a:alphaModFix/>
          </a:blip>
          <a:srcRect l="3541" t="14166" r="6853" b="8073"/>
          <a:stretch/>
        </p:blipFill>
        <p:spPr>
          <a:xfrm>
            <a:off x="4572000" y="1833831"/>
            <a:ext cx="4430977" cy="286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135</Words>
  <Application>Microsoft Office PowerPoint</Application>
  <PresentationFormat>On-screen Show (16:9)</PresentationFormat>
  <Paragraphs>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Zašto ne mogu ići u školu?</vt:lpstr>
      <vt:lpstr>Ja idem u školu skoro svaki dan.</vt:lpstr>
      <vt:lpstr>Volim se igrati sa svojim prijateljima.</vt:lpstr>
      <vt:lpstr>Moja učiteljica me jako voli.</vt:lpstr>
      <vt:lpstr>Sad ne mogu ići u školu.</vt:lpstr>
      <vt:lpstr>U školi ima puno druge djece.</vt:lpstr>
      <vt:lpstr>Kad je puno djece zajedno, neka od njih kašlju i kišu.</vt:lpstr>
      <vt:lpstr>Kada neka djeca kašlju i kišu, i ostali se mogu razboljeti.</vt:lpstr>
      <vt:lpstr>Ja ostajem kod kuće dok god svi moji prijatelji i učitelji ne budu zdravi.</vt:lpstr>
      <vt:lpstr>Kada svi budemo zdravi, tada se možemo svi vratiti u školu.</vt:lpstr>
      <vt:lpstr>Moja učiteljica me voli i misli na mene.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Zašto ne mogu ići u školu?</dc:title>
  <dc:creator>Tessa Foy</dc:creator>
  <cp:lastModifiedBy>Ivana Galić Laslavić</cp:lastModifiedBy>
  <cp:revision>3</cp:revision>
  <dcterms:modified xsi:type="dcterms:W3CDTF">2020-03-31T12:57:30Z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0x010100E1806746A1B2ED48900465F9474C03C1</vt:lpwstr>
  </property>
</Properties>
</file>