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66FF"/>
    <a:srgbClr val="00FF00"/>
    <a:srgbClr val="99FF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849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330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356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0848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403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1979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1063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577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681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293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591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rgbClr val="0070C0"/>
            </a:gs>
            <a:gs pos="83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9F811-DC09-4794-8EB3-ACE478B7DFD6}" type="datetimeFigureOut">
              <a:rPr lang="hr-HR" smtClean="0"/>
              <a:t>5.10.2017.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44E53-4394-4987-9783-51E8AF8084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038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038600" y="2641599"/>
            <a:ext cx="6350000" cy="1236663"/>
          </a:xfrm>
          <a:solidFill>
            <a:srgbClr val="CC66FF"/>
          </a:solidFill>
          <a:ln w="57150">
            <a:solidFill>
              <a:srgbClr val="7030A0"/>
            </a:solidFill>
          </a:ln>
        </p:spPr>
        <p:txBody>
          <a:bodyPr/>
          <a:lstStyle/>
          <a:p>
            <a:r>
              <a:rPr lang="hr-HR" dirty="0">
                <a:solidFill>
                  <a:schemeClr val="bg1"/>
                </a:solidFill>
                <a:latin typeface="Bernard MT Condensed" panose="02050806060905020404" pitchFamily="18" charset="0"/>
              </a:rPr>
              <a:t>Dan za zdrave zube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 rot="20602906">
            <a:off x="5967232" y="4455028"/>
            <a:ext cx="3022092" cy="500062"/>
          </a:xfrm>
          <a:solidFill>
            <a:srgbClr val="FFCCFF"/>
          </a:solidFill>
          <a:ln w="38100">
            <a:solidFill>
              <a:srgbClr val="FFFF00"/>
            </a:solidFill>
          </a:ln>
        </p:spPr>
        <p:txBody>
          <a:bodyPr/>
          <a:lstStyle/>
          <a:p>
            <a:r>
              <a:rPr lang="hr-HR" dirty="0">
                <a:solidFill>
                  <a:srgbClr val="7030A0"/>
                </a:solidFill>
                <a:latin typeface="Bernard MT Condensed" panose="02050806060905020404" pitchFamily="18" charset="0"/>
              </a:rPr>
              <a:t>25. rujna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E9E67BE-E5BC-4CDB-8E29-F09F5557FB88}"/>
              </a:ext>
            </a:extLst>
          </p:cNvPr>
          <p:cNvSpPr txBox="1"/>
          <p:nvPr/>
        </p:nvSpPr>
        <p:spPr>
          <a:xfrm>
            <a:off x="7213600" y="6276512"/>
            <a:ext cx="5122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Adrijana Leko, OŠ dr. Franjo Tuđman, Šarengrad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7BC2E0-BD6C-4C2C-8069-CE23E8C7D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878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17900" y="390525"/>
            <a:ext cx="3683000" cy="752475"/>
          </a:xfrm>
          <a:solidFill>
            <a:srgbClr val="00FF00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r>
              <a:rPr lang="hr-HR" b="1" dirty="0"/>
              <a:t>Ispadanje zubi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679700" y="1358900"/>
            <a:ext cx="9220200" cy="5080000"/>
          </a:xfrm>
          <a:solidFill>
            <a:srgbClr val="FFCCFF"/>
          </a:solidFill>
          <a:ln w="38100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Prije 6.rođendana mliječni zubi postaju klimavi.</a:t>
            </a:r>
          </a:p>
          <a:p>
            <a:pPr marL="0" indent="0">
              <a:buNone/>
            </a:pPr>
            <a:r>
              <a:rPr lang="hr-HR" dirty="0"/>
              <a:t>Tada je najbolje pričekati da zubić sam ispadne ili posjetiti stomatologa.</a:t>
            </a:r>
          </a:p>
          <a:p>
            <a:pPr marL="0" indent="0">
              <a:buNone/>
            </a:pPr>
            <a:r>
              <a:rPr lang="hr-HR" dirty="0"/>
              <a:t>Svaki mliječni zub zamijenit će jedan trajni.</a:t>
            </a:r>
          </a:p>
          <a:p>
            <a:pPr marL="0" indent="0">
              <a:buNone/>
            </a:pPr>
            <a:r>
              <a:rPr lang="hr-HR" dirty="0"/>
              <a:t>Trajni zubi su veći od mliječnih. Do 12.rođendana naraste nam 28 trajnih zuba.</a:t>
            </a:r>
          </a:p>
          <a:p>
            <a:pPr marL="0" indent="0">
              <a:buNone/>
            </a:pPr>
            <a:r>
              <a:rPr lang="hr-HR" dirty="0"/>
              <a:t>Do 21.rođendana narastu nam još 4 zuba. To su umnjaci. Zovu se tako jer izrastu u dobi kada smo već sasvim odrasli.</a:t>
            </a:r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hr-HR" b="1" dirty="0"/>
              <a:t>Zadatak: </a:t>
            </a:r>
          </a:p>
          <a:p>
            <a:pPr marL="0" indent="0">
              <a:buNone/>
            </a:pPr>
            <a:r>
              <a:rPr lang="hr-HR" b="1" dirty="0"/>
              <a:t>Izračunaj koliko ukupno odrasla osoba ima zuba!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79199C-1D95-4085-AD24-2F7D4B09F4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9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199" y="355029"/>
            <a:ext cx="3721100" cy="890051"/>
          </a:xfrm>
          <a:solidFill>
            <a:srgbClr val="FFCCFF"/>
          </a:solidFill>
          <a:ln w="57150">
            <a:solidFill>
              <a:srgbClr val="FF0066"/>
            </a:solidFill>
          </a:ln>
        </p:spPr>
        <p:txBody>
          <a:bodyPr/>
          <a:lstStyle/>
          <a:p>
            <a:r>
              <a:rPr lang="hr-HR" b="1" dirty="0"/>
              <a:t>Čuvajmo zube!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41708" y="1494322"/>
            <a:ext cx="9512300" cy="1104430"/>
          </a:xfrm>
          <a:solidFill>
            <a:srgbClr val="99FF99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Trajni zubi, iako nam izrastu u djetinjstvu, služe nam cijeli život.</a:t>
            </a:r>
          </a:p>
          <a:p>
            <a:pPr marL="0" indent="0">
              <a:buNone/>
            </a:pPr>
            <a:r>
              <a:rPr lang="hr-HR" dirty="0"/>
              <a:t>Zato ih moramo čuvati i redovito se brinuti o njima.</a:t>
            </a:r>
          </a:p>
        </p:txBody>
      </p:sp>
      <p:sp>
        <p:nvSpPr>
          <p:cNvPr id="4" name="Rezervirano mjesto sadržaja 2"/>
          <p:cNvSpPr txBox="1">
            <a:spLocks/>
          </p:cNvSpPr>
          <p:nvPr/>
        </p:nvSpPr>
        <p:spPr>
          <a:xfrm rot="585939">
            <a:off x="2404725" y="3688541"/>
            <a:ext cx="4255217" cy="1555688"/>
          </a:xfrm>
          <a:prstGeom prst="rect">
            <a:avLst/>
          </a:prstGeom>
          <a:solidFill>
            <a:srgbClr val="FF0000"/>
          </a:solidFill>
          <a:ln w="57150">
            <a:solidFill>
              <a:srgbClr val="FFFF0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>
                <a:solidFill>
                  <a:schemeClr val="bg1"/>
                </a:solidFill>
              </a:rPr>
              <a:t>Zube redovito peri: najbolje poslije svakog obroka, a svakako uvijek ujutro i navečer prije spavanja.</a:t>
            </a:r>
          </a:p>
        </p:txBody>
      </p:sp>
      <p:sp>
        <p:nvSpPr>
          <p:cNvPr id="5" name="Rezervirano mjesto sadržaja 2"/>
          <p:cNvSpPr txBox="1">
            <a:spLocks/>
          </p:cNvSpPr>
          <p:nvPr/>
        </p:nvSpPr>
        <p:spPr>
          <a:xfrm>
            <a:off x="2857500" y="5714302"/>
            <a:ext cx="6413500" cy="860638"/>
          </a:xfrm>
          <a:prstGeom prst="rect">
            <a:avLst/>
          </a:prstGeom>
          <a:solidFill>
            <a:srgbClr val="CC66FF"/>
          </a:solidFill>
          <a:ln w="57150">
            <a:solidFill>
              <a:srgbClr val="00FF00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Jedi zdravu hranu: slatkiša što manje.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Kad jedeš slatkiše svakako nakon jela operi zube.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6" name="Rezervirano mjesto sadržaja 2"/>
          <p:cNvSpPr txBox="1">
            <a:spLocks/>
          </p:cNvSpPr>
          <p:nvPr/>
        </p:nvSpPr>
        <p:spPr>
          <a:xfrm rot="20708106">
            <a:off x="7065850" y="3101583"/>
            <a:ext cx="3104882" cy="949951"/>
          </a:xfrm>
          <a:prstGeom prst="rect">
            <a:avLst/>
          </a:prstGeom>
          <a:solidFill>
            <a:srgbClr val="7030A0"/>
          </a:solidFill>
          <a:ln w="57150">
            <a:solidFill>
              <a:srgbClr val="00FF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>
                <a:solidFill>
                  <a:schemeClr val="bg1"/>
                </a:solidFill>
              </a:rPr>
              <a:t>Redovito posjećuj stomatologa.</a:t>
            </a:r>
          </a:p>
        </p:txBody>
      </p:sp>
      <p:sp>
        <p:nvSpPr>
          <p:cNvPr id="7" name="Rezervirano mjesto sadržaja 2"/>
          <p:cNvSpPr txBox="1">
            <a:spLocks/>
          </p:cNvSpPr>
          <p:nvPr/>
        </p:nvSpPr>
        <p:spPr>
          <a:xfrm>
            <a:off x="7857811" y="4425110"/>
            <a:ext cx="4016241" cy="1043315"/>
          </a:xfrm>
          <a:prstGeom prst="rect">
            <a:avLst/>
          </a:prstGeom>
          <a:solidFill>
            <a:srgbClr val="0070C0"/>
          </a:solidFill>
          <a:ln w="57150"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>
                <a:solidFill>
                  <a:schemeClr val="bg1"/>
                </a:solidFill>
              </a:rPr>
              <a:t>Zapamti: nema lijepog osmijeha bez zdravih zubi.</a:t>
            </a:r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0E5E683-8F57-4B2E-A7EF-1F72DBF036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8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916318" y="975478"/>
            <a:ext cx="4261834" cy="935641"/>
          </a:xfrm>
          <a:solidFill>
            <a:srgbClr val="00B050"/>
          </a:solidFill>
          <a:ln w="38100">
            <a:solidFill>
              <a:srgbClr val="FFFF00"/>
            </a:solidFill>
          </a:ln>
        </p:spPr>
        <p:txBody>
          <a:bodyPr/>
          <a:lstStyle/>
          <a:p>
            <a:r>
              <a:rPr lang="hr-HR" b="1" dirty="0">
                <a:solidFill>
                  <a:schemeClr val="bg1"/>
                </a:solidFill>
              </a:rPr>
              <a:t>Čemu služe zubi?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129289" y="2364906"/>
            <a:ext cx="5807298" cy="1800000"/>
          </a:xfrm>
          <a:solidFill>
            <a:srgbClr val="7030A0"/>
          </a:solidFill>
          <a:ln w="57150">
            <a:solidFill>
              <a:srgbClr val="00B05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Zubi su jako važni za pravilan govor.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Zubima grizemo hranu i žvačemo je.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Lijepi i zdravi zubi ukras su našeg lica.</a:t>
            </a: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1028" name="Picture 4" descr="Povezana slik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061" y="4293693"/>
            <a:ext cx="3441226" cy="229594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CB9ED9-747E-4382-973C-A824C03A64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49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18527" y="609824"/>
            <a:ext cx="2664854" cy="793974"/>
          </a:xfrm>
          <a:solidFill>
            <a:srgbClr val="00B050"/>
          </a:solidFill>
          <a:ln w="38100">
            <a:solidFill>
              <a:srgbClr val="FFFF00"/>
            </a:solidFill>
          </a:ln>
        </p:spPr>
        <p:txBody>
          <a:bodyPr/>
          <a:lstStyle/>
          <a:p>
            <a:r>
              <a:rPr lang="hr-HR" b="1" dirty="0">
                <a:solidFill>
                  <a:schemeClr val="bg1"/>
                </a:solidFill>
              </a:rPr>
              <a:t>Rast zubi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969654" y="2186234"/>
            <a:ext cx="8227454" cy="3390318"/>
          </a:xfrm>
          <a:solidFill>
            <a:schemeClr val="accent4">
              <a:lumMod val="75000"/>
            </a:schemeClr>
          </a:solidFill>
          <a:ln w="38100">
            <a:solidFill>
              <a:srgbClr val="FF0066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Kad se rodimo nemamo zube jer nam nisu potrebni. 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Kao male bebe pijemo majčino mlijeko i tako se hranimo. Tako se hrane i mnogi sisavci (mačke, psi, lavovi, tigrovi…) koji se isto kao i mi rode bez zuba.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Kada malo narastemo jedemo kašice. 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Počinjemo jesti čvrstu hranu koju treba žvakati. 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Tada nam počinju rasti prvi zubi.</a:t>
            </a: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FE9530-D7FA-4614-83CB-1102C40FF6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73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21200364">
            <a:off x="3568521" y="584067"/>
            <a:ext cx="2188335" cy="884125"/>
          </a:xfrm>
          <a:solidFill>
            <a:srgbClr val="7030A0"/>
          </a:solidFill>
          <a:ln w="38100">
            <a:solidFill>
              <a:srgbClr val="FF0066"/>
            </a:solidFill>
          </a:ln>
        </p:spPr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Prvi zubi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978240" y="1774110"/>
            <a:ext cx="7052256" cy="3660775"/>
          </a:xfrm>
          <a:solidFill>
            <a:schemeClr val="accent6">
              <a:lumMod val="75000"/>
            </a:schemeClr>
          </a:solidFill>
          <a:ln w="38100">
            <a:solidFill>
              <a:srgbClr val="CC66FF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Djetetu prvi zub naraste u dobi od 6 mjeseci, nekima malo ranije, a nekima malo kasnije.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Tada su bebe nemirne jer rast zuba boli. 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Zub raste iz čeljusti, desni jako svrbe i luče više sline pa zbog svega toga bebe jako plaču.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Pitanje:</a:t>
            </a:r>
          </a:p>
          <a:p>
            <a:pPr marL="0" indent="0">
              <a:buNone/>
            </a:pPr>
            <a:r>
              <a:rPr lang="hr-HR" b="1" dirty="0"/>
              <a:t>Znaš li što pomaže bebama u toj situaciji?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4BCF06-690A-49E1-9FE2-EFE642C3ED4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076" b="9256"/>
          <a:stretch/>
        </p:blipFill>
        <p:spPr>
          <a:xfrm>
            <a:off x="9206144" y="4304428"/>
            <a:ext cx="2985856" cy="26201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1F93B31-9569-4383-B4B5-1C6F56115F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084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10955" y="558308"/>
            <a:ext cx="3965620" cy="909883"/>
          </a:xfrm>
          <a:solidFill>
            <a:srgbClr val="CC66FF"/>
          </a:solidFill>
          <a:ln w="38100">
            <a:solidFill>
              <a:srgbClr val="7030A0"/>
            </a:solidFill>
          </a:ln>
        </p:spPr>
        <p:txBody>
          <a:bodyPr/>
          <a:lstStyle/>
          <a:p>
            <a:r>
              <a:rPr lang="hr-HR" b="1" dirty="0">
                <a:solidFill>
                  <a:schemeClr val="bg1"/>
                </a:solidFill>
              </a:rPr>
              <a:t>Kako rastu zubi?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63969" y="1954414"/>
            <a:ext cx="9142927" cy="4351338"/>
          </a:xfrm>
          <a:solidFill>
            <a:schemeClr val="accent2">
              <a:lumMod val="75000"/>
            </a:schemeClr>
          </a:solidFill>
          <a:ln w="38100">
            <a:solidFill>
              <a:srgbClr val="92D050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Zubi se skrivaju u desnima, pod zubnim mesom.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U pravilu niču jedan po jedan, no nekada se istovremeno u ustima pojavi i više zubi.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Prvo narastu donji sjekutići, a zatim gornji. 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Nakon njih rastu očnjaci, pretkutnjaci, kutnjaci…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Do trećeg rođendana narastu svi mliječni zubi.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Zadatak:</a:t>
            </a:r>
          </a:p>
          <a:p>
            <a:pPr marL="0" indent="0">
              <a:buNone/>
            </a:pPr>
            <a:r>
              <a:rPr lang="hr-HR" b="1" dirty="0"/>
              <a:t>Jezikom prebrojite zube u svojim ustima. Koliko ih imate?</a:t>
            </a:r>
          </a:p>
          <a:p>
            <a:pPr marL="0" indent="0" algn="ctr">
              <a:buNone/>
            </a:pPr>
            <a:r>
              <a:rPr lang="hr-HR" b="1" dirty="0">
                <a:solidFill>
                  <a:srgbClr val="FFFF00"/>
                </a:solidFill>
              </a:rPr>
              <a:t>Dijete u ustima ima 20 mliječnih zubi.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EB65D3-7239-45A5-808A-3222AB5173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29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761704" y="545429"/>
            <a:ext cx="3192887" cy="819731"/>
          </a:xfrm>
          <a:solidFill>
            <a:srgbClr val="92D050"/>
          </a:solidFill>
          <a:ln w="38100">
            <a:solidFill>
              <a:srgbClr val="FF0066"/>
            </a:solidFill>
          </a:ln>
        </p:spPr>
        <p:txBody>
          <a:bodyPr/>
          <a:lstStyle/>
          <a:p>
            <a:r>
              <a:rPr lang="hr-HR" b="1" dirty="0"/>
              <a:t>Mliječni zubi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349042" y="1889662"/>
            <a:ext cx="7966657" cy="3776684"/>
          </a:xfrm>
          <a:solidFill>
            <a:srgbClr val="FFFF00"/>
          </a:solidFill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Sisavci u najranijoj dobi piju mlijeko. Zato se prvi zubi zovu mliječni zubi.</a:t>
            </a:r>
          </a:p>
          <a:p>
            <a:pPr marL="0" indent="0">
              <a:buNone/>
            </a:pPr>
            <a:r>
              <a:rPr lang="hr-HR" dirty="0"/>
              <a:t>Mliječni zubi se oko 5 – 6 rođendana počinju klimati i ispadati.</a:t>
            </a:r>
          </a:p>
          <a:p>
            <a:pPr marL="0" indent="0">
              <a:buNone/>
            </a:pPr>
            <a:r>
              <a:rPr lang="hr-HR" dirty="0"/>
              <a:t>Na njihovom mjestu raste trajni zub kojeg ćemo imati cijeloga života.</a:t>
            </a:r>
          </a:p>
          <a:p>
            <a:pPr marL="0" indent="0">
              <a:buNone/>
            </a:pPr>
            <a:r>
              <a:rPr lang="hr-HR" dirty="0"/>
              <a:t>Jedan mliječni zub čuva mjesto jednom trajnom zubu.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4B65E32-E9F3-42BE-B365-DBF0F2CB25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76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85952" y="725734"/>
            <a:ext cx="3360313" cy="793974"/>
          </a:xfrm>
          <a:solidFill>
            <a:srgbClr val="FFFF00"/>
          </a:solidFill>
          <a:ln w="38100">
            <a:solidFill>
              <a:srgbClr val="C00000"/>
            </a:solidFill>
          </a:ln>
        </p:spPr>
        <p:txBody>
          <a:bodyPr/>
          <a:lstStyle/>
          <a:p>
            <a:r>
              <a:rPr lang="hr-HR" b="1" dirty="0"/>
              <a:t>Boli li te zub?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717442" y="1954414"/>
            <a:ext cx="9099997" cy="4351338"/>
          </a:xfrm>
          <a:solidFill>
            <a:srgbClr val="7030A0"/>
          </a:solidFill>
          <a:ln w="38100">
            <a:solidFill>
              <a:srgbClr val="FFFF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Zub ima dio koji vidimo i dio kojeg ne vidimo jer se nalazi ispod zubnog mesa.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Svaki zub prekriva </a:t>
            </a:r>
            <a:r>
              <a:rPr lang="hr-HR" dirty="0">
                <a:solidFill>
                  <a:srgbClr val="FFFF00"/>
                </a:solidFill>
              </a:rPr>
              <a:t>zubna caklina</a:t>
            </a:r>
            <a:r>
              <a:rPr lang="hr-HR" dirty="0">
                <a:solidFill>
                  <a:schemeClr val="bg1"/>
                </a:solidFill>
              </a:rPr>
              <a:t>. Zubna caklina je najtvrđi dio našeg tijela. Ona je sjajna i bijela i štiti zub.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Ispod zubne cakline nalazi se </a:t>
            </a:r>
            <a:r>
              <a:rPr lang="hr-HR" dirty="0">
                <a:solidFill>
                  <a:srgbClr val="FFFF00"/>
                </a:solidFill>
              </a:rPr>
              <a:t>zubna kost ili </a:t>
            </a:r>
            <a:r>
              <a:rPr lang="hr-HR" dirty="0" err="1">
                <a:solidFill>
                  <a:srgbClr val="FFFF00"/>
                </a:solidFill>
              </a:rPr>
              <a:t>zubovina</a:t>
            </a:r>
            <a:r>
              <a:rPr lang="hr-HR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U sredini zuba je </a:t>
            </a:r>
            <a:r>
              <a:rPr lang="hr-HR" dirty="0">
                <a:solidFill>
                  <a:srgbClr val="FFFF00"/>
                </a:solidFill>
              </a:rPr>
              <a:t>zubna pulpa</a:t>
            </a:r>
            <a:r>
              <a:rPr lang="hr-HR" dirty="0">
                <a:solidFill>
                  <a:schemeClr val="bg1"/>
                </a:solidFill>
              </a:rPr>
              <a:t>. To je prostor u kojem se nalaze živci i krvne žilice.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Kada nas boli zub to je znak da je zubna caklina probijena, boli nas mekani dio zuba.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1B3972-C70D-401C-A2F1-9C06D667C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2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93217" y="648461"/>
            <a:ext cx="2910625" cy="793974"/>
          </a:xfrm>
          <a:solidFill>
            <a:srgbClr val="FFFF00"/>
          </a:solidFill>
          <a:ln w="38100">
            <a:solidFill>
              <a:srgbClr val="FF0066"/>
            </a:solidFill>
          </a:ln>
        </p:spPr>
        <p:txBody>
          <a:bodyPr/>
          <a:lstStyle/>
          <a:p>
            <a:r>
              <a:rPr lang="hr-HR" b="1" dirty="0"/>
              <a:t>Bolest zuba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14033" y="1864262"/>
            <a:ext cx="8590209" cy="3982746"/>
          </a:xfrm>
          <a:solidFill>
            <a:schemeClr val="accent6">
              <a:lumMod val="50000"/>
            </a:schemeClr>
          </a:solidFill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Ostaci hrane na zubima stvaraju naslage koje se zovu </a:t>
            </a:r>
            <a:r>
              <a:rPr lang="hr-HR" u="sng" dirty="0" err="1">
                <a:solidFill>
                  <a:srgbClr val="FF0000"/>
                </a:solidFill>
              </a:rPr>
              <a:t>plak</a:t>
            </a:r>
            <a:r>
              <a:rPr lang="hr-HR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U njemu se nalaze bakterije koje te ostatke pretvaraju u kiselinu. Kiselina nagriza zubnu caklinu. 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To je </a:t>
            </a:r>
            <a:r>
              <a:rPr lang="hr-HR" u="sng" dirty="0">
                <a:solidFill>
                  <a:srgbClr val="FF0000"/>
                </a:solidFill>
              </a:rPr>
              <a:t>karijes, </a:t>
            </a:r>
            <a:r>
              <a:rPr lang="hr-HR" dirty="0">
                <a:solidFill>
                  <a:schemeClr val="bg1"/>
                </a:solidFill>
              </a:rPr>
              <a:t>ružne crne točkice i rupice na zubima.</a:t>
            </a: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Karijes zahvaća mekanu unutrašnjost zuba. </a:t>
            </a: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chemeClr val="bg1"/>
                </a:solidFill>
              </a:rPr>
              <a:t>Bolestan zub boli.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FC6B1A-160A-4E0B-BDEE-A58D138595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63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97003" y="622702"/>
            <a:ext cx="2562896" cy="819731"/>
          </a:xfrm>
          <a:solidFill>
            <a:srgbClr val="00B0F0"/>
          </a:solidFill>
          <a:ln w="38100">
            <a:solidFill>
              <a:srgbClr val="FFFF00"/>
            </a:solidFill>
          </a:ln>
        </p:spPr>
        <p:txBody>
          <a:bodyPr/>
          <a:lstStyle/>
          <a:p>
            <a:r>
              <a:rPr lang="hr-HR" b="1" dirty="0"/>
              <a:t>Liječenje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608866" y="1812925"/>
            <a:ext cx="9379934" cy="4351338"/>
          </a:xfrm>
          <a:solidFill>
            <a:srgbClr val="00FF00"/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Zube liječi </a:t>
            </a:r>
            <a:r>
              <a:rPr lang="hr-HR" u="sng" dirty="0">
                <a:solidFill>
                  <a:srgbClr val="C00000"/>
                </a:solidFill>
              </a:rPr>
              <a:t>zubni liječnik ili stomatolog.</a:t>
            </a:r>
          </a:p>
          <a:p>
            <a:pPr marL="0" indent="0">
              <a:buNone/>
            </a:pPr>
            <a:r>
              <a:rPr lang="hr-HR" dirty="0"/>
              <a:t>On ima posebne instrumente kojima temeljito pregledava naše zube i savjetuje nas kako da ih održimo zdravima.</a:t>
            </a:r>
          </a:p>
          <a:p>
            <a:pPr marL="0" indent="0">
              <a:buNone/>
            </a:pPr>
            <a:r>
              <a:rPr lang="hr-HR" dirty="0"/>
              <a:t>Stomatolog ima </a:t>
            </a:r>
            <a:r>
              <a:rPr lang="hr-HR" u="sng" dirty="0">
                <a:solidFill>
                  <a:srgbClr val="C00000"/>
                </a:solidFill>
              </a:rPr>
              <a:t>zrcalo </a:t>
            </a:r>
            <a:r>
              <a:rPr lang="hr-HR" dirty="0"/>
              <a:t>kojim može vidjeti zub sa svih strana.</a:t>
            </a:r>
          </a:p>
          <a:p>
            <a:pPr marL="0" indent="0">
              <a:buNone/>
            </a:pPr>
            <a:r>
              <a:rPr lang="hr-HR" dirty="0"/>
              <a:t>Čvrstoću zubne cakline ispituje </a:t>
            </a:r>
            <a:r>
              <a:rPr lang="hr-HR" u="sng" dirty="0">
                <a:solidFill>
                  <a:srgbClr val="C00000"/>
                </a:solidFill>
              </a:rPr>
              <a:t>sondom.</a:t>
            </a:r>
          </a:p>
          <a:p>
            <a:pPr marL="0" indent="0">
              <a:buNone/>
            </a:pPr>
            <a:r>
              <a:rPr lang="hr-HR" dirty="0"/>
              <a:t>Slinu u našim ustima suši zrakom pod pritiskom.</a:t>
            </a:r>
          </a:p>
          <a:p>
            <a:pPr marL="0" indent="0">
              <a:buNone/>
            </a:pPr>
            <a:r>
              <a:rPr lang="hr-HR" dirty="0"/>
              <a:t>Ako je potrebno, stomatolog izliječi bolestan zub: ukloni bolesne dijelove zubne cakline i </a:t>
            </a:r>
            <a:r>
              <a:rPr lang="hr-HR" dirty="0" err="1"/>
              <a:t>zubovine</a:t>
            </a:r>
            <a:r>
              <a:rPr lang="hr-HR" dirty="0"/>
              <a:t> i posebnim materijalom zatvori rupicu na zubu. Tako spriječi širenje karijesa na druge zube.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334297" y="2334297"/>
            <a:ext cx="6858002" cy="21894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2200A31-EBAB-4647-831D-7C74474682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159" y="0"/>
            <a:ext cx="1269841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13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695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Bernard MT Condensed</vt:lpstr>
      <vt:lpstr>Calibri</vt:lpstr>
      <vt:lpstr>Calibri Light</vt:lpstr>
      <vt:lpstr>Tema sustava Office</vt:lpstr>
      <vt:lpstr>Dan za zdrave zube</vt:lpstr>
      <vt:lpstr>Čemu služe zubi?</vt:lpstr>
      <vt:lpstr>Rast zubi</vt:lpstr>
      <vt:lpstr>Prvi zubi</vt:lpstr>
      <vt:lpstr>Kako rastu zubi?</vt:lpstr>
      <vt:lpstr>Mliječni zubi</vt:lpstr>
      <vt:lpstr>Boli li te zub?</vt:lpstr>
      <vt:lpstr>Bolest zuba</vt:lpstr>
      <vt:lpstr>Liječenje </vt:lpstr>
      <vt:lpstr>Ispadanje zubi</vt:lpstr>
      <vt:lpstr>Čuvajmo zube!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 za zdrave zube</dc:title>
  <dc:creator>Adrijana</dc:creator>
  <cp:lastModifiedBy>Maja Jelić-Kolar</cp:lastModifiedBy>
  <cp:revision>16</cp:revision>
  <dcterms:created xsi:type="dcterms:W3CDTF">2017-09-24T18:43:33Z</dcterms:created>
  <dcterms:modified xsi:type="dcterms:W3CDTF">2017-10-05T08:39:22Z</dcterms:modified>
</cp:coreProperties>
</file>