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0" r:id="rId8"/>
    <p:sldId id="267" r:id="rId9"/>
    <p:sldId id="268" r:id="rId10"/>
    <p:sldId id="269" r:id="rId11"/>
    <p:sldId id="261" r:id="rId12"/>
    <p:sldId id="270" r:id="rId13"/>
    <p:sldId id="262" r:id="rId14"/>
    <p:sldId id="263" r:id="rId15"/>
    <p:sldId id="264" r:id="rId16"/>
    <p:sldId id="271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914DC-B2D3-48AA-8E47-0EC9C25B38BE}" type="datetimeFigureOut">
              <a:rPr lang="hr-HR" smtClean="0"/>
              <a:t>9.2.2020.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B255C-711C-40F7-BE74-C3125A3FD7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914DC-B2D3-48AA-8E47-0EC9C25B38BE}" type="datetimeFigureOut">
              <a:rPr lang="hr-HR" smtClean="0"/>
              <a:t>9.2.2020.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B255C-711C-40F7-BE74-C3125A3FD7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914DC-B2D3-48AA-8E47-0EC9C25B38BE}" type="datetimeFigureOut">
              <a:rPr lang="hr-HR" smtClean="0"/>
              <a:t>9.2.2020.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B255C-711C-40F7-BE74-C3125A3FD7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914DC-B2D3-48AA-8E47-0EC9C25B38BE}" type="datetimeFigureOut">
              <a:rPr lang="hr-HR" smtClean="0"/>
              <a:t>9.2.2020.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B255C-711C-40F7-BE74-C3125A3FD7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914DC-B2D3-48AA-8E47-0EC9C25B38BE}" type="datetimeFigureOut">
              <a:rPr lang="hr-HR" smtClean="0"/>
              <a:t>9.2.2020.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B255C-711C-40F7-BE74-C3125A3FD7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914DC-B2D3-48AA-8E47-0EC9C25B38BE}" type="datetimeFigureOut">
              <a:rPr lang="hr-HR" smtClean="0"/>
              <a:t>9.2.2020.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B255C-711C-40F7-BE74-C3125A3FD7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914DC-B2D3-48AA-8E47-0EC9C25B38BE}" type="datetimeFigureOut">
              <a:rPr lang="hr-HR" smtClean="0"/>
              <a:t>9.2.2020.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B255C-711C-40F7-BE74-C3125A3FD7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914DC-B2D3-48AA-8E47-0EC9C25B38BE}" type="datetimeFigureOut">
              <a:rPr lang="hr-HR" smtClean="0"/>
              <a:t>9.2.2020.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B255C-711C-40F7-BE74-C3125A3FD7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914DC-B2D3-48AA-8E47-0EC9C25B38BE}" type="datetimeFigureOut">
              <a:rPr lang="hr-HR" smtClean="0"/>
              <a:t>9.2.2020.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B255C-711C-40F7-BE74-C3125A3FD7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914DC-B2D3-48AA-8E47-0EC9C25B38BE}" type="datetimeFigureOut">
              <a:rPr lang="hr-HR" smtClean="0"/>
              <a:t>9.2.2020.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B255C-711C-40F7-BE74-C3125A3FD7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914DC-B2D3-48AA-8E47-0EC9C25B38BE}" type="datetimeFigureOut">
              <a:rPr lang="hr-HR" smtClean="0"/>
              <a:t>9.2.2020.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B255C-711C-40F7-BE74-C3125A3FD7ED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4914DC-B2D3-48AA-8E47-0EC9C25B38BE}" type="datetimeFigureOut">
              <a:rPr lang="hr-HR" smtClean="0"/>
              <a:t>9.2.2020.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5FB255C-711C-40F7-BE74-C3125A3FD7E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GRIGOR VITEZ</a:t>
            </a:r>
            <a:endParaRPr lang="hr-HR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72962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kovni rezultat za grigor vit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747888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ikovni rezultat za grigor vit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49" y="620688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likovni rezultat za grigor vit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99719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Utjecaj na </a:t>
            </a:r>
            <a:r>
              <a:rPr lang="hr-HR" dirty="0" err="1" smtClean="0"/>
              <a:t>Grigorovo</a:t>
            </a:r>
            <a:r>
              <a:rPr lang="hr-HR" dirty="0" smtClean="0"/>
              <a:t> pjesništvo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„…</a:t>
            </a:r>
            <a:r>
              <a:rPr lang="hr-HR" i="1" dirty="0"/>
              <a:t>Najveći utjecaj na moje pisanje stihova za djecu ima u prvom redu moje djetinjstvo, priroda i doživljene slike mog zavičaja, a onda moj rad s djecom u razredu, moja kćerkica Olgica, narodne priče, pjesme i zagonetke</a:t>
            </a:r>
            <a:r>
              <a:rPr lang="hr-HR" dirty="0"/>
              <a:t>.“, reći će u svojim autobiografskim bilješkama </a:t>
            </a:r>
            <a:r>
              <a:rPr lang="hr-HR" dirty="0" err="1"/>
              <a:t>Grigor</a:t>
            </a:r>
            <a:r>
              <a:rPr lang="hr-HR" dirty="0"/>
              <a:t> Vitez.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6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Grigorova</a:t>
            </a:r>
            <a:r>
              <a:rPr lang="hr-HR" dirty="0" smtClean="0"/>
              <a:t> želja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i="1" dirty="0"/>
              <a:t>„…Ja sam pisao zato da vam pričinim radost, da lakše osjetite ono što je lijepo u životu, da se smijete onome što je smiješno (…) Želja mi je da poslije čitanja ovih stihova lakše svladate svoje zadatke, da vam teškoće budu lakše, da ciljeve koje ste sebi postavili dostignete s uspjehom i da budete vedri i neustrašivi pred onim što se zove budućnost…“</a:t>
            </a:r>
            <a:endParaRPr lang="hr-HR" dirty="0"/>
          </a:p>
          <a:p>
            <a:r>
              <a:rPr lang="hr-HR" dirty="0" smtClean="0"/>
              <a:t>Hrvatski </a:t>
            </a:r>
            <a:r>
              <a:rPr lang="hr-HR" dirty="0"/>
              <a:t>pjesnik </a:t>
            </a:r>
            <a:r>
              <a:rPr lang="hr-HR" dirty="0" err="1"/>
              <a:t>Grigor</a:t>
            </a:r>
            <a:r>
              <a:rPr lang="hr-HR" dirty="0"/>
              <a:t> Vitez preminuo je 23. studenoga 1966. godine u Zagrebu.</a:t>
            </a:r>
          </a:p>
        </p:txBody>
      </p:sp>
    </p:spTree>
    <p:extLst>
      <p:ext uri="{BB962C8B-B14F-4D97-AF65-F5344CB8AC3E}">
        <p14:creationId xmlns:p14="http://schemas.microsoft.com/office/powerpoint/2010/main" val="54413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Grigorove</a:t>
            </a:r>
            <a:r>
              <a:rPr lang="hr-HR" dirty="0" smtClean="0"/>
              <a:t> pjesme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r-HR" b="1" dirty="0" smtClean="0"/>
              <a:t>Kad bi drveće hodalo</a:t>
            </a:r>
          </a:p>
          <a:p>
            <a:r>
              <a:rPr lang="hr-HR" dirty="0" smtClean="0"/>
              <a:t>Kad </a:t>
            </a:r>
            <a:r>
              <a:rPr lang="hr-HR" dirty="0"/>
              <a:t>bi drveće hodalo,</a:t>
            </a:r>
            <a:br>
              <a:rPr lang="hr-HR" dirty="0"/>
            </a:br>
            <a:r>
              <a:rPr lang="hr-HR" dirty="0"/>
              <a:t>Šume bi se razilazile na sve strane.</a:t>
            </a:r>
            <a:br>
              <a:rPr lang="hr-HR" dirty="0"/>
            </a:br>
            <a:r>
              <a:rPr lang="hr-HR" dirty="0"/>
              <a:t>Drveće bi hodalo,</a:t>
            </a:r>
            <a:br>
              <a:rPr lang="hr-HR" dirty="0"/>
            </a:br>
            <a:r>
              <a:rPr lang="hr-HR" dirty="0"/>
              <a:t>A mahale njihove </a:t>
            </a:r>
            <a:r>
              <a:rPr lang="hr-HR" dirty="0" smtClean="0"/>
              <a:t>grane…</a:t>
            </a:r>
          </a:p>
          <a:p>
            <a:endParaRPr lang="hr-HR" dirty="0" smtClean="0"/>
          </a:p>
          <a:p>
            <a:r>
              <a:rPr lang="hr-HR" dirty="0" smtClean="0"/>
              <a:t>…</a:t>
            </a:r>
            <a:r>
              <a:rPr lang="hr-HR" dirty="0"/>
              <a:t>Kad bi drveće hodalo,</a:t>
            </a:r>
            <a:br>
              <a:rPr lang="hr-HR" dirty="0"/>
            </a:br>
            <a:r>
              <a:rPr lang="hr-HR" dirty="0"/>
              <a:t>Među pticama bi došlo do velike pometnje,</a:t>
            </a:r>
            <a:br>
              <a:rPr lang="hr-HR" dirty="0"/>
            </a:br>
            <a:r>
              <a:rPr lang="hr-HR" dirty="0"/>
              <a:t>Jer bi i gnijezda krenula u </a:t>
            </a:r>
            <a:r>
              <a:rPr lang="hr-HR" dirty="0" smtClean="0"/>
              <a:t>šetnje…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47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Grigorove</a:t>
            </a:r>
            <a:r>
              <a:rPr lang="hr-HR" dirty="0" smtClean="0"/>
              <a:t> pjesme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r-HR" b="1" dirty="0" smtClean="0"/>
              <a:t>Tiha, tiha pjesma</a:t>
            </a:r>
          </a:p>
          <a:p>
            <a:pPr algn="ctr"/>
            <a:endParaRPr lang="hr-HR" dirty="0" smtClean="0"/>
          </a:p>
          <a:p>
            <a:r>
              <a:rPr lang="hr-HR" sz="3000" dirty="0" smtClean="0"/>
              <a:t>Tiho </a:t>
            </a:r>
            <a:r>
              <a:rPr lang="hr-HR" sz="3000" dirty="0"/>
              <a:t>kos u grmu spava,</a:t>
            </a:r>
            <a:br>
              <a:rPr lang="hr-HR" sz="3000" dirty="0"/>
            </a:br>
            <a:r>
              <a:rPr lang="hr-HR" sz="3000" dirty="0"/>
              <a:t>A još tiše raste trava.</a:t>
            </a:r>
            <a:br>
              <a:rPr lang="hr-HR" sz="3000" dirty="0"/>
            </a:br>
            <a:r>
              <a:rPr lang="hr-HR" sz="3000" dirty="0"/>
              <a:t>Tiho tamni bor šumori,</a:t>
            </a:r>
            <a:br>
              <a:rPr lang="hr-HR" sz="3000" dirty="0"/>
            </a:br>
            <a:r>
              <a:rPr lang="hr-HR" sz="3000" dirty="0"/>
              <a:t>A još tiše trešnja </a:t>
            </a:r>
            <a:r>
              <a:rPr lang="hr-HR" sz="3000" dirty="0" smtClean="0"/>
              <a:t>zori…</a:t>
            </a:r>
            <a:endParaRPr lang="hr-HR" sz="3000" dirty="0"/>
          </a:p>
          <a:p>
            <a:endParaRPr lang="hr-HR" sz="3000" dirty="0" smtClean="0"/>
          </a:p>
          <a:p>
            <a:r>
              <a:rPr lang="hr-HR" sz="3000" dirty="0" smtClean="0"/>
              <a:t>…Svud </a:t>
            </a:r>
            <a:r>
              <a:rPr lang="hr-HR" sz="3000" dirty="0"/>
              <a:t>su snovi razasuti:</a:t>
            </a:r>
            <a:br>
              <a:rPr lang="hr-HR" sz="3000" dirty="0"/>
            </a:br>
            <a:r>
              <a:rPr lang="hr-HR" sz="3000" dirty="0"/>
              <a:t>Jaglac sanja san svoj žuti,</a:t>
            </a:r>
            <a:br>
              <a:rPr lang="hr-HR" sz="3000" dirty="0"/>
            </a:br>
            <a:r>
              <a:rPr lang="hr-HR" sz="3000" dirty="0"/>
              <a:t>Modro sanja šumarica,</a:t>
            </a:r>
            <a:br>
              <a:rPr lang="hr-HR" sz="3000" dirty="0"/>
            </a:br>
            <a:r>
              <a:rPr lang="hr-HR" sz="3000" dirty="0"/>
              <a:t>Ljubičasto </a:t>
            </a:r>
            <a:r>
              <a:rPr lang="hr-HR" sz="3000" dirty="0" smtClean="0"/>
              <a:t>ljubičica…</a:t>
            </a:r>
            <a:r>
              <a:rPr lang="hr-HR" sz="3000" dirty="0"/>
              <a:t/>
            </a:r>
            <a:br>
              <a:rPr lang="hr-HR" sz="3000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338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Grigorove</a:t>
            </a:r>
            <a:r>
              <a:rPr lang="hr-HR" dirty="0" smtClean="0"/>
              <a:t> pjesme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r-HR" b="1" dirty="0" smtClean="0"/>
              <a:t>Dohvati mi, tata, Mjesec</a:t>
            </a:r>
          </a:p>
          <a:p>
            <a:pPr algn="ctr"/>
            <a:endParaRPr lang="hr-HR" b="1" dirty="0" smtClean="0"/>
          </a:p>
          <a:p>
            <a:r>
              <a:rPr lang="hr-HR" sz="3500" dirty="0" smtClean="0"/>
              <a:t>Dohvati </a:t>
            </a:r>
            <a:r>
              <a:rPr lang="hr-HR" sz="3500" dirty="0"/>
              <a:t>mi, tata, Mjesec</a:t>
            </a:r>
            <a:br>
              <a:rPr lang="hr-HR" sz="3500" dirty="0"/>
            </a:br>
            <a:r>
              <a:rPr lang="hr-HR" sz="3500" dirty="0"/>
              <a:t>Da kraj mene malo sja!</a:t>
            </a:r>
            <a:br>
              <a:rPr lang="hr-HR" sz="3500" dirty="0"/>
            </a:br>
            <a:r>
              <a:rPr lang="hr-HR" sz="3500" dirty="0"/>
              <a:t>Dohvati mi, tata, Mjesec</a:t>
            </a:r>
            <a:br>
              <a:rPr lang="hr-HR" sz="3500" dirty="0"/>
            </a:br>
            <a:r>
              <a:rPr lang="hr-HR" sz="3500" dirty="0" smtClean="0"/>
              <a:t>Da </a:t>
            </a:r>
            <a:r>
              <a:rPr lang="hr-HR" sz="3500" dirty="0"/>
              <a:t>ga rukom taknem ja</a:t>
            </a:r>
            <a:r>
              <a:rPr lang="hr-HR" sz="3500" dirty="0" smtClean="0"/>
              <a:t>.</a:t>
            </a:r>
          </a:p>
          <a:p>
            <a:endParaRPr lang="hr-HR" sz="3500" dirty="0" smtClean="0"/>
          </a:p>
          <a:p>
            <a:r>
              <a:rPr lang="hr-HR" sz="3500" dirty="0"/>
              <a:t>Da zvjezdice kući znaju</a:t>
            </a:r>
            <a:br>
              <a:rPr lang="hr-HR" sz="3500" dirty="0"/>
            </a:br>
            <a:r>
              <a:rPr lang="hr-HR" sz="3500" dirty="0"/>
              <a:t>Kad se nebom naigraju.</a:t>
            </a:r>
            <a:br>
              <a:rPr lang="hr-HR" sz="3500" dirty="0"/>
            </a:br>
            <a:r>
              <a:rPr lang="hr-HR" sz="3500" dirty="0"/>
              <a:t>I na zemlju mora sjati</a:t>
            </a:r>
            <a:br>
              <a:rPr lang="hr-HR" sz="3500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48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Grigorove</a:t>
            </a:r>
            <a:r>
              <a:rPr lang="hr-HR" dirty="0" smtClean="0"/>
              <a:t> pjesme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r-HR" b="1" i="1" dirty="0" smtClean="0"/>
              <a:t>Kako živi </a:t>
            </a:r>
            <a:r>
              <a:rPr lang="hr-HR" b="1" i="1" dirty="0" err="1" smtClean="0"/>
              <a:t>Antuntun</a:t>
            </a:r>
            <a:endParaRPr lang="hr-HR" b="1" i="1" dirty="0" smtClean="0"/>
          </a:p>
          <a:p>
            <a:r>
              <a:rPr lang="hr-HR" dirty="0" smtClean="0"/>
              <a:t>U </a:t>
            </a:r>
            <a:r>
              <a:rPr lang="hr-HR" dirty="0"/>
              <a:t>desetom selu</a:t>
            </a:r>
            <a:br>
              <a:rPr lang="hr-HR" dirty="0"/>
            </a:br>
            <a:r>
              <a:rPr lang="hr-HR" dirty="0"/>
              <a:t>Živi </a:t>
            </a:r>
            <a:r>
              <a:rPr lang="hr-HR" dirty="0" err="1"/>
              <a:t>Antuntun</a:t>
            </a:r>
            <a:r>
              <a:rPr lang="hr-HR" dirty="0"/>
              <a:t>.</a:t>
            </a:r>
            <a:br>
              <a:rPr lang="hr-HR" dirty="0"/>
            </a:br>
            <a:r>
              <a:rPr lang="hr-HR" dirty="0"/>
              <a:t>U njega je malko</a:t>
            </a:r>
            <a:br>
              <a:rPr lang="hr-HR" dirty="0"/>
            </a:br>
            <a:r>
              <a:rPr lang="hr-HR" dirty="0"/>
              <a:t>Neobičan um.</a:t>
            </a:r>
          </a:p>
          <a:p>
            <a:r>
              <a:rPr lang="hr-HR" dirty="0"/>
              <a:t>On posao svaki</a:t>
            </a:r>
            <a:br>
              <a:rPr lang="hr-HR" dirty="0"/>
            </a:br>
            <a:r>
              <a:rPr lang="hr-HR" dirty="0"/>
              <a:t>Na svoj način radi:</a:t>
            </a:r>
            <a:br>
              <a:rPr lang="hr-HR" dirty="0"/>
            </a:br>
            <a:r>
              <a:rPr lang="hr-HR" dirty="0"/>
              <a:t>Jaja za </a:t>
            </a:r>
            <a:r>
              <a:rPr lang="hr-HR" dirty="0" err="1"/>
              <a:t>leženje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On u vrtu sadi.</a:t>
            </a:r>
          </a:p>
          <a:p>
            <a:r>
              <a:rPr lang="hr-HR" dirty="0"/>
              <a:t>Kad se jako smrači,</a:t>
            </a:r>
            <a:br>
              <a:rPr lang="hr-HR" dirty="0"/>
            </a:br>
            <a:r>
              <a:rPr lang="hr-HR" dirty="0"/>
              <a:t>On mrak grabi loncem.</a:t>
            </a:r>
            <a:br>
              <a:rPr lang="hr-HR" dirty="0"/>
            </a:br>
            <a:r>
              <a:rPr lang="hr-HR" dirty="0"/>
              <a:t>Razlupano jaje</a:t>
            </a:r>
            <a:br>
              <a:rPr lang="hr-HR" dirty="0"/>
            </a:br>
            <a:r>
              <a:rPr lang="hr-HR" dirty="0"/>
              <a:t>On zašiva koncem.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64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Nagrada „</a:t>
            </a:r>
            <a:r>
              <a:rPr lang="hr-HR" dirty="0" err="1" smtClean="0"/>
              <a:t>Grigor</a:t>
            </a:r>
            <a:r>
              <a:rPr lang="hr-HR" dirty="0" smtClean="0"/>
              <a:t> Vitez”</a:t>
            </a:r>
            <a:endParaRPr lang="hr-HR" dirty="0"/>
          </a:p>
        </p:txBody>
      </p:sp>
      <p:pic>
        <p:nvPicPr>
          <p:cNvPr id="4" name="Rezervirano mjesto sadržaja 3" descr="Slikovni rezultat za grigor vitez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9" y="533400"/>
            <a:ext cx="7620000" cy="418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45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grigor vite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6225"/>
          <a:stretch/>
        </p:blipFill>
        <p:spPr bwMode="auto">
          <a:xfrm>
            <a:off x="775854" y="900544"/>
            <a:ext cx="3648677" cy="5300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grigor vite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r="14449"/>
          <a:stretch/>
        </p:blipFill>
        <p:spPr bwMode="auto">
          <a:xfrm>
            <a:off x="4788024" y="980728"/>
            <a:ext cx="3672000" cy="366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Grigorovo</a:t>
            </a:r>
            <a:r>
              <a:rPr lang="hr-HR" dirty="0" smtClean="0"/>
              <a:t> rođenje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/>
          </a:bodyPr>
          <a:lstStyle/>
          <a:p>
            <a:r>
              <a:rPr lang="hr-HR" dirty="0" smtClean="0"/>
              <a:t>KAD? 15</a:t>
            </a:r>
            <a:r>
              <a:rPr lang="hr-HR" dirty="0"/>
              <a:t>. veljače 1911. </a:t>
            </a:r>
            <a:endParaRPr lang="hr-HR" dirty="0" smtClean="0"/>
          </a:p>
          <a:p>
            <a:r>
              <a:rPr lang="hr-HR" dirty="0" smtClean="0"/>
              <a:t>GDJE? U </a:t>
            </a:r>
            <a:r>
              <a:rPr lang="hr-HR" dirty="0"/>
              <a:t>velikoj, siromašnoj obitelji u malom selu </a:t>
            </a:r>
            <a:r>
              <a:rPr lang="hr-HR" dirty="0" err="1"/>
              <a:t>Kosovec</a:t>
            </a:r>
            <a:r>
              <a:rPr lang="hr-HR" dirty="0"/>
              <a:t> pokraj </a:t>
            </a:r>
            <a:r>
              <a:rPr lang="hr-HR" dirty="0" err="1" smtClean="0"/>
              <a:t>Okučana</a:t>
            </a:r>
            <a:endParaRPr lang="hr-HR" dirty="0"/>
          </a:p>
          <a:p>
            <a:r>
              <a:rPr lang="hr-HR" dirty="0" smtClean="0"/>
              <a:t>ZANIMLJIVOST:</a:t>
            </a:r>
          </a:p>
          <a:p>
            <a:r>
              <a:rPr lang="hr-HR" dirty="0" smtClean="0"/>
              <a:t>vlasnik </a:t>
            </a:r>
            <a:r>
              <a:rPr lang="hr-HR" dirty="0"/>
              <a:t>neobičnog </a:t>
            </a:r>
            <a:r>
              <a:rPr lang="hr-HR" dirty="0" smtClean="0"/>
              <a:t>prezimena: </a:t>
            </a:r>
            <a:r>
              <a:rPr lang="hr-HR" dirty="0"/>
              <a:t>njegovi preci s očeve </a:t>
            </a:r>
            <a:r>
              <a:rPr lang="hr-HR" dirty="0" smtClean="0"/>
              <a:t>strane prezivali </a:t>
            </a:r>
            <a:r>
              <a:rPr lang="hr-HR" dirty="0"/>
              <a:t>su se </a:t>
            </a:r>
            <a:r>
              <a:rPr lang="hr-HR" dirty="0" err="1"/>
              <a:t>Alavanje</a:t>
            </a:r>
            <a:r>
              <a:rPr lang="hr-HR" dirty="0"/>
              <a:t>; jedan od tih </a:t>
            </a:r>
            <a:r>
              <a:rPr lang="hr-HR" dirty="0" err="1"/>
              <a:t>Alavanja</a:t>
            </a:r>
            <a:r>
              <a:rPr lang="hr-HR" dirty="0"/>
              <a:t> stekao je od Marije Terezije počasni naslov vitez, koji je obitelj kasnije uzela za svoje prezime.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44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Grigorovo</a:t>
            </a:r>
            <a:r>
              <a:rPr lang="hr-HR" dirty="0" smtClean="0"/>
              <a:t> djetinjstvo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/>
          <a:lstStyle/>
          <a:p>
            <a:r>
              <a:rPr lang="hr-HR" dirty="0"/>
              <a:t>Rano je ostao bez oca i morao je pomagati svojoj obitelji. </a:t>
            </a:r>
            <a:endParaRPr lang="hr-HR" dirty="0" smtClean="0"/>
          </a:p>
          <a:p>
            <a:r>
              <a:rPr lang="hr-HR" dirty="0" smtClean="0"/>
              <a:t>Najviše </a:t>
            </a:r>
            <a:r>
              <a:rPr lang="hr-HR" dirty="0"/>
              <a:t>je volio čuvati vinograd jer je tamo mogao u miru učiti. </a:t>
            </a:r>
            <a:endParaRPr lang="hr-HR" dirty="0" smtClean="0"/>
          </a:p>
          <a:p>
            <a:r>
              <a:rPr lang="hr-HR" dirty="0" smtClean="0"/>
              <a:t>Često </a:t>
            </a:r>
            <a:r>
              <a:rPr lang="hr-HR" dirty="0"/>
              <a:t>je boravio u prirodi, šetao obroncima Psunja, ležao u šumi i uživao u pjevu ptica u gaju. </a:t>
            </a:r>
            <a:endParaRPr lang="hr-HR" dirty="0" smtClean="0"/>
          </a:p>
          <a:p>
            <a:r>
              <a:rPr lang="hr-HR" dirty="0" smtClean="0"/>
              <a:t>Osluškivao </a:t>
            </a:r>
            <a:r>
              <a:rPr lang="hr-HR" dirty="0"/>
              <a:t>je zvukove koje će djeci kasnije predstaviti u svojim pjesmama.</a:t>
            </a:r>
          </a:p>
        </p:txBody>
      </p:sp>
    </p:spTree>
    <p:extLst>
      <p:ext uri="{BB962C8B-B14F-4D97-AF65-F5344CB8AC3E}">
        <p14:creationId xmlns:p14="http://schemas.microsoft.com/office/powerpoint/2010/main" val="397368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Grigorovo</a:t>
            </a:r>
            <a:r>
              <a:rPr lang="hr-HR" dirty="0" smtClean="0"/>
              <a:t> zvanje i zanimanje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266800"/>
          </a:xfrm>
        </p:spPr>
        <p:txBody>
          <a:bodyPr>
            <a:normAutofit/>
          </a:bodyPr>
          <a:lstStyle/>
          <a:p>
            <a:r>
              <a:rPr lang="hr-HR" dirty="0"/>
              <a:t>U</a:t>
            </a:r>
            <a:r>
              <a:rPr lang="hr-HR" dirty="0" smtClean="0"/>
              <a:t>pisao </a:t>
            </a:r>
            <a:r>
              <a:rPr lang="hr-HR" dirty="0"/>
              <a:t>je Učiteljsku školu u Pakracu i stekao zvanje učitelja. </a:t>
            </a:r>
          </a:p>
          <a:p>
            <a:r>
              <a:rPr lang="hr-HR" dirty="0" smtClean="0"/>
              <a:t>Bio </a:t>
            </a:r>
            <a:r>
              <a:rPr lang="hr-HR" dirty="0"/>
              <a:t>je učitelj u Slavoniji, Podravini i </a:t>
            </a:r>
            <a:r>
              <a:rPr lang="hr-HR" dirty="0" smtClean="0"/>
              <a:t>Bosni</a:t>
            </a:r>
            <a:endParaRPr lang="hr-HR" dirty="0"/>
          </a:p>
          <a:p>
            <a:r>
              <a:rPr lang="hr-HR" dirty="0" smtClean="0"/>
              <a:t>Radio je </a:t>
            </a:r>
            <a:r>
              <a:rPr lang="hr-HR" dirty="0"/>
              <a:t>u Ministarstvu prosvjete </a:t>
            </a:r>
          </a:p>
          <a:p>
            <a:r>
              <a:rPr lang="hr-HR" dirty="0" smtClean="0"/>
              <a:t>Bio je tajnik </a:t>
            </a:r>
            <a:r>
              <a:rPr lang="hr-HR" dirty="0"/>
              <a:t>Društva hrvatskih </a:t>
            </a:r>
            <a:r>
              <a:rPr lang="hr-HR" dirty="0" smtClean="0"/>
              <a:t>književnika</a:t>
            </a:r>
            <a:endParaRPr lang="hr-HR" dirty="0"/>
          </a:p>
          <a:p>
            <a:r>
              <a:rPr lang="hr-HR" dirty="0" smtClean="0"/>
              <a:t>Radio </a:t>
            </a:r>
            <a:r>
              <a:rPr lang="hr-HR" dirty="0"/>
              <a:t>u izdavačkoj kući </a:t>
            </a:r>
            <a:r>
              <a:rPr lang="hr-HR" dirty="0" smtClean="0"/>
              <a:t>Mladost</a:t>
            </a:r>
          </a:p>
          <a:p>
            <a:r>
              <a:rPr lang="hr-HR" dirty="0" smtClean="0"/>
              <a:t>Pokrenuo Biblioteke </a:t>
            </a:r>
            <a:r>
              <a:rPr lang="hr-HR" dirty="0"/>
              <a:t>Vjeverica i </a:t>
            </a:r>
            <a:r>
              <a:rPr lang="hr-HR" dirty="0" smtClean="0"/>
              <a:t>Jelen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42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likovni rezultat za grigor vit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53200" cy="3695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Grigorova</a:t>
            </a:r>
            <a:r>
              <a:rPr lang="hr-HR" dirty="0" smtClean="0"/>
              <a:t> djela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U desetak godina </a:t>
            </a:r>
            <a:r>
              <a:rPr lang="hr-HR" dirty="0" smtClean="0"/>
              <a:t>objavio </a:t>
            </a:r>
            <a:r>
              <a:rPr lang="hr-HR" dirty="0"/>
              <a:t>sedam zbiraka poezije za djecu: </a:t>
            </a:r>
            <a:endParaRPr lang="hr-HR" dirty="0" smtClean="0"/>
          </a:p>
          <a:p>
            <a:r>
              <a:rPr lang="hr-HR" i="1" dirty="0" smtClean="0"/>
              <a:t>Prepelica</a:t>
            </a:r>
          </a:p>
          <a:p>
            <a:r>
              <a:rPr lang="hr-HR" i="1" dirty="0" smtClean="0"/>
              <a:t>Sto </a:t>
            </a:r>
            <a:r>
              <a:rPr lang="hr-HR" i="1" dirty="0"/>
              <a:t>vukova i druge pjesme za </a:t>
            </a:r>
            <a:r>
              <a:rPr lang="hr-HR" i="1" dirty="0" smtClean="0"/>
              <a:t>djecu</a:t>
            </a:r>
          </a:p>
          <a:p>
            <a:r>
              <a:rPr lang="hr-HR" i="1" dirty="0" smtClean="0"/>
              <a:t>Kad </a:t>
            </a:r>
            <a:r>
              <a:rPr lang="hr-HR" i="1" dirty="0"/>
              <a:t>bi drveće </a:t>
            </a:r>
            <a:r>
              <a:rPr lang="hr-HR" i="1" dirty="0" smtClean="0"/>
              <a:t>hodalo</a:t>
            </a:r>
          </a:p>
          <a:p>
            <a:r>
              <a:rPr lang="hr-HR" i="1" dirty="0" smtClean="0"/>
              <a:t>Jednog </a:t>
            </a:r>
            <a:r>
              <a:rPr lang="hr-HR" i="1" dirty="0"/>
              <a:t>jutra u </a:t>
            </a:r>
            <a:r>
              <a:rPr lang="hr-HR" i="1" dirty="0" smtClean="0"/>
              <a:t>gaju</a:t>
            </a:r>
          </a:p>
          <a:p>
            <a:r>
              <a:rPr lang="hr-HR" i="1" dirty="0" smtClean="0"/>
              <a:t>Iza </a:t>
            </a:r>
            <a:r>
              <a:rPr lang="hr-HR" i="1" dirty="0"/>
              <a:t>brda </a:t>
            </a:r>
            <a:r>
              <a:rPr lang="hr-HR" i="1" dirty="0" smtClean="0"/>
              <a:t>plava</a:t>
            </a:r>
          </a:p>
          <a:p>
            <a:r>
              <a:rPr lang="hr-HR" i="1" dirty="0" smtClean="0"/>
              <a:t>Hvatajte lopova</a:t>
            </a:r>
          </a:p>
          <a:p>
            <a:r>
              <a:rPr lang="hr-HR" i="1" dirty="0" smtClean="0"/>
              <a:t>Gdje </a:t>
            </a:r>
            <a:r>
              <a:rPr lang="hr-HR" i="1" dirty="0"/>
              <a:t>priče </a:t>
            </a:r>
            <a:r>
              <a:rPr lang="hr-HR" i="1" dirty="0" smtClean="0"/>
              <a:t>rastu</a:t>
            </a:r>
          </a:p>
          <a:p>
            <a:r>
              <a:rPr lang="hr-HR" i="1" dirty="0" smtClean="0"/>
              <a:t>Igra </a:t>
            </a:r>
            <a:r>
              <a:rPr lang="hr-HR" i="1" dirty="0"/>
              <a:t>se nastavlja</a:t>
            </a:r>
            <a:r>
              <a:rPr lang="hr-HR" dirty="0"/>
              <a:t> </a:t>
            </a:r>
            <a:r>
              <a:rPr lang="hr-HR" dirty="0" smtClean="0"/>
              <a:t>(nakon smrti-1967.)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42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grigor vit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2794"/>
            <a:ext cx="3673024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ikovni rezultat za grigor vit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96691"/>
            <a:ext cx="3384000" cy="4230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ovni rezultat za grigor vit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0" y="1386675"/>
            <a:ext cx="3996000" cy="38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grigor vit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751320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</TotalTime>
  <Words>403</Words>
  <Application>Microsoft Office PowerPoint</Application>
  <PresentationFormat>Prikaz na zaslonu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Aspekt</vt:lpstr>
      <vt:lpstr>GRIGOR VITEZ</vt:lpstr>
      <vt:lpstr>PowerPointova prezentacija</vt:lpstr>
      <vt:lpstr>Grigorovo rođenje</vt:lpstr>
      <vt:lpstr>Grigorovo djetinjstvo</vt:lpstr>
      <vt:lpstr>Grigorovo zvanje i zanimanje</vt:lpstr>
      <vt:lpstr>PowerPointova prezentacija</vt:lpstr>
      <vt:lpstr>Grigorova djela</vt:lpstr>
      <vt:lpstr>PowerPointova prezentacija</vt:lpstr>
      <vt:lpstr>PowerPointova prezentacija</vt:lpstr>
      <vt:lpstr>PowerPointova prezentacija</vt:lpstr>
      <vt:lpstr>Utjecaj na Grigorovo pjesništvo</vt:lpstr>
      <vt:lpstr>Grigorova želja</vt:lpstr>
      <vt:lpstr>Grigorove pjesme</vt:lpstr>
      <vt:lpstr>Grigorove pjesme</vt:lpstr>
      <vt:lpstr>Grigorove pjesme</vt:lpstr>
      <vt:lpstr>Grigorove pjesme</vt:lpstr>
      <vt:lpstr>Nagrada „Grigor Vitez”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GRIGOR VITEZ</dc:title>
  <dc:creator>Habuzin</dc:creator>
  <cp:lastModifiedBy>Habuzin</cp:lastModifiedBy>
  <cp:revision>10</cp:revision>
  <dcterms:created xsi:type="dcterms:W3CDTF">2020-02-08T19:33:29Z</dcterms:created>
  <dcterms:modified xsi:type="dcterms:W3CDTF">2020-02-09T10:49:27Z</dcterms:modified>
</cp:coreProperties>
</file>