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9" r:id="rId3"/>
    <p:sldId id="371" r:id="rId4"/>
    <p:sldId id="330" r:id="rId5"/>
    <p:sldId id="306" r:id="rId6"/>
    <p:sldId id="308" r:id="rId7"/>
    <p:sldId id="309" r:id="rId8"/>
    <p:sldId id="428" r:id="rId9"/>
    <p:sldId id="310" r:id="rId10"/>
    <p:sldId id="313" r:id="rId11"/>
    <p:sldId id="314" r:id="rId12"/>
    <p:sldId id="325" r:id="rId13"/>
    <p:sldId id="373" r:id="rId14"/>
    <p:sldId id="381" r:id="rId15"/>
    <p:sldId id="386" r:id="rId16"/>
    <p:sldId id="285" r:id="rId17"/>
    <p:sldId id="376" r:id="rId18"/>
    <p:sldId id="389" r:id="rId19"/>
    <p:sldId id="382" r:id="rId20"/>
    <p:sldId id="374" r:id="rId21"/>
    <p:sldId id="390" r:id="rId22"/>
    <p:sldId id="383" r:id="rId23"/>
    <p:sldId id="429" r:id="rId24"/>
    <p:sldId id="430" r:id="rId25"/>
    <p:sldId id="391" r:id="rId26"/>
    <p:sldId id="385" r:id="rId27"/>
    <p:sldId id="387" r:id="rId28"/>
    <p:sldId id="388" r:id="rId29"/>
    <p:sldId id="384" r:id="rId30"/>
    <p:sldId id="375" r:id="rId31"/>
    <p:sldId id="274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a Nikolić" initials="MN" lastIdx="1" clrIdx="0">
    <p:extLst>
      <p:ext uri="{19B8F6BF-5375-455C-9EA6-DF929625EA0E}">
        <p15:presenceInfo xmlns:p15="http://schemas.microsoft.com/office/powerpoint/2012/main" userId="S-1-5-21-2079898034-1907549214-2101327604-1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2" autoAdjust="0"/>
    <p:restoredTop sz="90762" autoAdjust="0"/>
  </p:normalViewPr>
  <p:slideViewPr>
    <p:cSldViewPr snapToGrid="0">
      <p:cViewPr varScale="1">
        <p:scale>
          <a:sx n="78" d="100"/>
          <a:sy n="78" d="100"/>
        </p:scale>
        <p:origin x="907" y="58"/>
      </p:cViewPr>
      <p:guideLst>
        <p:guide orient="horz" pos="16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C3A10-BC8C-427F-9B17-568232902C96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6673E-A931-4FDB-AE09-8F0D2B12C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85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6673E-A931-4FDB-AE09-8F0D2B12C54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82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6673E-A931-4FDB-AE09-8F0D2B12C54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29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98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9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38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40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1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3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16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1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758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2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61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FEA4-4C81-4DE8-855D-DEE4CFDDED25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CF82-0D6F-4FC8-AE96-BF8EDC83F0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6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r.izzi.digital/DOS/1241/124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profil-klett.hr/izz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R7EqCeR_0" TargetMode="External"/><Relationship Id="rId2" Type="http://schemas.openxmlformats.org/officeDocument/2006/relationships/hyperlink" Target="https://hr.izzi.digital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TyRV07J6C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rofil-klett.hr/metodicki-kuta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ShareFormPage.aspx?id=FvJamzTGgEurAgyaPQKQkVmplmGX_2tLkDnxKADYiH9UNUpFUUNEV1Y2Rk1ZVlI1NVFHWkNDV1RWSi4u&amp;sharetoken=YREFyo5tghOMv18MHtUw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ShareFormPage.aspx?id=FvJamzTGgEurAgyaPQKQkVmplmGX_2tLkDnxKADYiH9UQkhWN1c0N1QwSjVRSERFUExRTk8wWk41My4u&amp;sharetoken=3DEjOPYB5JoMpBxnkTm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ShareFormPage.aspx?id=FvJamzTGgEurAgyaPQKQkVmplmGX_2tLkDnxKADYiH9UQkQ0UzlOWklMQUxGUkJSWkRKUEJKSUhPVC4u&amp;sharetoken=u7RIlF8lQ2e8y1JMdZb2" TargetMode="External"/><Relationship Id="rId2" Type="http://schemas.openxmlformats.org/officeDocument/2006/relationships/hyperlink" Target="https://forms.office.com/Pages/ShareFormPage.aspx?id=FvJamzTGgEurAgyaPQKQkVmplmGX_2tLkDnxKADYiH9UMzBWUlpTMTNBRk01NTFVUVhQUFpFS1U0Ni4u&amp;sharetoken=5FgRVRsOkoEInw1sTOE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ShareFormPage.aspx?id=FvJamzTGgEurAgyaPQKQkVmplmGX_2tLkDnxKADYiH9UQ0w3Tjg2R1AzRlhUSVpIWjNGSjJBOFpDRy4u&amp;sharetoken=ixEyBBx35HvMQns5P4r8" TargetMode="External"/><Relationship Id="rId2" Type="http://schemas.openxmlformats.org/officeDocument/2006/relationships/hyperlink" Target="https://forms.office.com/Pages/ShareFormPage.aspx?id=FvJamzTGgEurAgyaPQKQkVmplmGX_2tLkDnxKADYiH9UM1dQM0lISUdRV0NWRUNBVk5HSjUzVFJFQi4u&amp;sharetoken=UdDdSzochh1JpVd9754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q1QzB4M8k" TargetMode="External"/><Relationship Id="rId2" Type="http://schemas.openxmlformats.org/officeDocument/2006/relationships/hyperlink" Target="https://www.youtube.com/watch?v=qJCA2dPPl9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G-P28C5Kc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tyd2bkdj20" TargetMode="External"/><Relationship Id="rId3" Type="http://schemas.openxmlformats.org/officeDocument/2006/relationships/hyperlink" Target="https://learningapps.org/watch?v=pry5yrn6k20" TargetMode="External"/><Relationship Id="rId7" Type="http://schemas.openxmlformats.org/officeDocument/2006/relationships/hyperlink" Target="https://learningapps.org/watch?v=pwwvgv44j20" TargetMode="External"/><Relationship Id="rId2" Type="http://schemas.openxmlformats.org/officeDocument/2006/relationships/hyperlink" Target="https://learningapps.org/watch?v=peupjrerk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5xo37b0520" TargetMode="External"/><Relationship Id="rId11" Type="http://schemas.openxmlformats.org/officeDocument/2006/relationships/hyperlink" Target="https://learningapps.org/watch?v=pf6itg79520" TargetMode="External"/><Relationship Id="rId5" Type="http://schemas.openxmlformats.org/officeDocument/2006/relationships/hyperlink" Target="https://learningapps.org/watch?v=pwatzj0tv20" TargetMode="External"/><Relationship Id="rId10" Type="http://schemas.openxmlformats.org/officeDocument/2006/relationships/hyperlink" Target="https://learningapps.org/watch?v=ppy7fmye320" TargetMode="External"/><Relationship Id="rId4" Type="http://schemas.openxmlformats.org/officeDocument/2006/relationships/hyperlink" Target="https://learningapps.org/watch?v=pmrs4ozrj20" TargetMode="External"/><Relationship Id="rId9" Type="http://schemas.openxmlformats.org/officeDocument/2006/relationships/hyperlink" Target="https://learningapps.org/watch?v=pispqp6q22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0614" y="0"/>
            <a:ext cx="9275975" cy="238291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Njemački jezik u maksimalnom izdanju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6456" y="2584434"/>
            <a:ext cx="9275975" cy="508472"/>
          </a:xfrm>
        </p:spPr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2. strani jezik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36" y="0"/>
            <a:ext cx="4150706" cy="11377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0" y="4004335"/>
            <a:ext cx="2029379" cy="25995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5294A9-51F8-411C-8180-34C9933D8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6" y="3086568"/>
            <a:ext cx="2481972" cy="350987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906574DC-9750-4679-8332-51CC3D030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43" y="3086568"/>
            <a:ext cx="2492480" cy="35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9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8" y="179145"/>
            <a:ext cx="10515600" cy="615477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rgbClr val="00B050"/>
                </a:solidFill>
              </a:rPr>
              <a:t>Jezično-</a:t>
            </a:r>
            <a:r>
              <a:rPr lang="hr-HR" sz="2800" b="1" dirty="0" err="1">
                <a:solidFill>
                  <a:srgbClr val="00B050"/>
                </a:solidFill>
              </a:rPr>
              <a:t>kumunikacijska</a:t>
            </a:r>
            <a:r>
              <a:rPr lang="hr-HR" sz="2800" b="1" dirty="0">
                <a:solidFill>
                  <a:srgbClr val="00B050"/>
                </a:solidFill>
              </a:rPr>
              <a:t> domena – maksimalna komunikacija, situacijsko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4751" y="406495"/>
            <a:ext cx="10515600" cy="537007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err="1"/>
              <a:t>Motivationsgeschichten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499490" y="5383167"/>
            <a:ext cx="181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 </a:t>
            </a:r>
            <a:r>
              <a:rPr lang="hr-HR" sz="2800" dirty="0" err="1"/>
              <a:t>Memo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005054" y="3811669"/>
            <a:ext cx="228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•  </a:t>
            </a:r>
            <a:r>
              <a:rPr lang="en-US" sz="2800" dirty="0" err="1"/>
              <a:t>Aussprache</a:t>
            </a:r>
            <a:r>
              <a:rPr lang="en-US" sz="2800" dirty="0"/>
              <a:t> 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337018" y="2917192"/>
            <a:ext cx="238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 Videos</a:t>
            </a:r>
            <a:endParaRPr lang="hr-HR" sz="28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9063FCC-09D9-4185-BD20-7875CBE78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5" y="1255679"/>
            <a:ext cx="3297775" cy="465070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0BD45A2B-5D71-4DD4-AF68-72451E81D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19" y="3531076"/>
            <a:ext cx="4663440" cy="214884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3888A69B-81AF-4198-87E5-2242EAF4B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461">
            <a:off x="5134095" y="1026149"/>
            <a:ext cx="4320540" cy="268986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08C58990-41EE-4255-8A4B-1B40C2673A6B}"/>
              </a:ext>
            </a:extLst>
          </p:cNvPr>
          <p:cNvSpPr txBox="1"/>
          <p:nvPr/>
        </p:nvSpPr>
        <p:spPr>
          <a:xfrm>
            <a:off x="9534837" y="2416980"/>
            <a:ext cx="266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So</a:t>
            </a:r>
            <a:r>
              <a:rPr lang="hr-HR" sz="2800" dirty="0"/>
              <a:t> </a:t>
            </a:r>
            <a:r>
              <a:rPr lang="hr-HR" sz="2800" dirty="0" err="1"/>
              <a:t>sagt</a:t>
            </a:r>
            <a:r>
              <a:rPr lang="hr-HR" sz="2800" dirty="0"/>
              <a:t> </a:t>
            </a:r>
            <a:r>
              <a:rPr lang="hr-HR" sz="2800" dirty="0" err="1"/>
              <a:t>man’s</a:t>
            </a:r>
            <a:endParaRPr lang="hr-HR" sz="2800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DB0D933-F535-4ACE-B3DB-9E079E6D172D}"/>
              </a:ext>
            </a:extLst>
          </p:cNvPr>
          <p:cNvSpPr txBox="1"/>
          <p:nvPr/>
        </p:nvSpPr>
        <p:spPr>
          <a:xfrm>
            <a:off x="9863912" y="5195479"/>
            <a:ext cx="266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Aussprache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04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6786" y="242894"/>
            <a:ext cx="659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hr-HR" sz="2800" b="1" dirty="0">
                <a:solidFill>
                  <a:srgbClr val="0070C0"/>
                </a:solidFill>
              </a:rPr>
              <a:t>2. domena: </a:t>
            </a:r>
            <a:r>
              <a:rPr lang="hr-HR" sz="2800" b="1" dirty="0" err="1">
                <a:solidFill>
                  <a:srgbClr val="0070C0"/>
                </a:solidFill>
              </a:rPr>
              <a:t>interkulturnost</a:t>
            </a:r>
            <a:endParaRPr lang="hr-HR" sz="2800" b="1" dirty="0">
              <a:solidFill>
                <a:srgbClr val="0070C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A307070-5ED5-4E09-8517-817FADD4C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5">
            <a:off x="8505253" y="614953"/>
            <a:ext cx="3540772" cy="51541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008F10-0F91-4B9A-B5B8-292469CB0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6" y="1129054"/>
            <a:ext cx="4097881" cy="57289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02FFB2C-E24C-4CAB-8EE5-DA5A05E6A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86" y="1116876"/>
            <a:ext cx="4097881" cy="5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3121" y="195433"/>
            <a:ext cx="659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hr-HR" sz="2800" b="1" dirty="0">
                <a:solidFill>
                  <a:srgbClr val="FF0000"/>
                </a:solidFill>
              </a:rPr>
              <a:t>3. domena: samostalnost u učenju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741F813-7272-4FB9-8A24-03480544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117"/>
            <a:ext cx="3994949" cy="5719883"/>
          </a:xfrm>
          <a:prstGeom prst="rect">
            <a:avLst/>
          </a:prstGeom>
        </p:spPr>
      </p:pic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CC6382A7-3446-49F9-945A-958EB0BDF01B}"/>
              </a:ext>
            </a:extLst>
          </p:cNvPr>
          <p:cNvSpPr/>
          <p:nvPr/>
        </p:nvSpPr>
        <p:spPr>
          <a:xfrm>
            <a:off x="4073607" y="1241681"/>
            <a:ext cx="3431458" cy="12054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SAMOPROCJENA</a:t>
            </a:r>
          </a:p>
          <a:p>
            <a:pPr algn="ctr"/>
            <a:r>
              <a:rPr lang="hr-HR" dirty="0"/>
              <a:t>VREDNOVANJE KAO UČENJE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A8DD278-AE93-4AD1-8881-8F8D0BB9D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57" y="1068320"/>
            <a:ext cx="4012031" cy="557882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8888779-E811-4BD3-A2F7-A6A72EE4F567}"/>
              </a:ext>
            </a:extLst>
          </p:cNvPr>
          <p:cNvSpPr txBox="1"/>
          <p:nvPr/>
        </p:nvSpPr>
        <p:spPr>
          <a:xfrm>
            <a:off x="113121" y="693646"/>
            <a:ext cx="412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udžbenik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42C7643-F983-4D07-8AA6-8D4C4B14AB8F}"/>
              </a:ext>
            </a:extLst>
          </p:cNvPr>
          <p:cNvSpPr txBox="1"/>
          <p:nvPr/>
        </p:nvSpPr>
        <p:spPr>
          <a:xfrm>
            <a:off x="8337806" y="718653"/>
            <a:ext cx="327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radna bilježnica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8803" y="6121131"/>
            <a:ext cx="1613197" cy="8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9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286467"/>
            <a:ext cx="10515600" cy="1325563"/>
          </a:xfrm>
        </p:spPr>
        <p:txBody>
          <a:bodyPr/>
          <a:lstStyle/>
          <a:p>
            <a:r>
              <a:rPr lang="hr-HR" altLang="en-US" sz="4000" dirty="0">
                <a:solidFill>
                  <a:srgbClr val="00B050"/>
                </a:solidFill>
              </a:rPr>
              <a:t>DOS NA IZZI- PLATFORM  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85019" y="1298729"/>
            <a:ext cx="11454581" cy="4526423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Multimedijalni sadržaji IZZI prate udžbenik – sve rubrike i zadatci iz udžbenika i u digitalnoj inačici – savršeno za ponavljanje i provjeru na daljinu       </a:t>
            </a:r>
            <a:r>
              <a:rPr lang="hr-HR" dirty="0">
                <a:hlinkClick r:id="rId2"/>
              </a:rPr>
              <a:t>https://hr.izzi.digital/DOS/1241/1242.html</a:t>
            </a:r>
            <a:endParaRPr lang="hr-HR" b="1" dirty="0"/>
          </a:p>
          <a:p>
            <a:pPr marL="0" indent="0" eaLnBrk="1" hangingPunct="1">
              <a:buNone/>
            </a:pPr>
            <a:endParaRPr lang="hr-HR" alt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069489-B4D3-4EDB-8E74-E88A0D827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0" y="2557719"/>
            <a:ext cx="7629832" cy="322988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CDBBDFE4-F145-4673-8C9E-18904C40D2CE}"/>
              </a:ext>
            </a:extLst>
          </p:cNvPr>
          <p:cNvSpPr/>
          <p:nvPr/>
        </p:nvSpPr>
        <p:spPr>
          <a:xfrm>
            <a:off x="585019" y="2537133"/>
            <a:ext cx="2856271" cy="430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200" dirty="0"/>
              <a:t>6</a:t>
            </a:r>
            <a:r>
              <a:rPr lang="hr-HR" sz="2200"/>
              <a:t> </a:t>
            </a:r>
            <a:r>
              <a:rPr lang="hr-HR" sz="2200" dirty="0"/>
              <a:t>lekcija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200" dirty="0"/>
              <a:t>65 jedinica – prema izvedbenom godišnjem kurikulumu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200" dirty="0"/>
              <a:t>Svaka jedinica završava prijedlogom za domaću zadaću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43 </a:t>
            </a:r>
            <a:r>
              <a:rPr lang="en-US" sz="2200" dirty="0" err="1"/>
              <a:t>videa</a:t>
            </a:r>
            <a:endParaRPr lang="hr-HR" sz="2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 115 </a:t>
            </a:r>
            <a:r>
              <a:rPr lang="en-US" sz="2200" dirty="0" err="1"/>
              <a:t>interaktivnih</a:t>
            </a:r>
            <a:r>
              <a:rPr lang="en-US" sz="2200" dirty="0"/>
              <a:t> </a:t>
            </a:r>
            <a:r>
              <a:rPr lang="en-US" sz="2200" dirty="0" err="1"/>
              <a:t>zadataka</a:t>
            </a:r>
            <a:endParaRPr lang="hr-HR" sz="2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83 audio </a:t>
            </a:r>
            <a:r>
              <a:rPr lang="en-US" sz="2200" dirty="0" err="1"/>
              <a:t>zapisa</a:t>
            </a:r>
            <a:endParaRPr lang="hr-HR" sz="2200" dirty="0"/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4FA7158-5F9B-4CBF-8DDE-03997BB6D4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39" y="5590138"/>
            <a:ext cx="4976720" cy="12678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8011F85-CBC5-4E30-BE55-FF2392F75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0" y="2565400"/>
            <a:ext cx="7629832" cy="32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68871-CF64-4E22-ADFF-5547E38B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Vrednovanje u nastavi na daljinu</a:t>
            </a:r>
            <a:br>
              <a:rPr lang="hr-HR" sz="4900" b="1" dirty="0"/>
            </a:br>
            <a:r>
              <a:rPr lang="hr-HR" dirty="0"/>
              <a:t>MZO sažetak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8734F3-731A-43A7-82C4-7DC12C95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tri sata tjedno – usmeno ispitivanje u posebnim slučajevima (za ocjenu odličan, za ispravak ocjene negativne ocjene)</a:t>
            </a:r>
          </a:p>
          <a:p>
            <a:pPr marL="0" indent="0">
              <a:buNone/>
            </a:pPr>
            <a:r>
              <a:rPr lang="hr-HR" dirty="0"/>
              <a:t>      (2-Minuten-Rede)</a:t>
            </a:r>
          </a:p>
          <a:p>
            <a:r>
              <a:rPr lang="hr-HR" dirty="0"/>
              <a:t>bitni sadržaji </a:t>
            </a:r>
          </a:p>
          <a:p>
            <a:pPr marL="0" indent="0">
              <a:buNone/>
            </a:pPr>
            <a:r>
              <a:rPr lang="hr-HR" dirty="0"/>
              <a:t>•ocjenjivanje aktivnosti i zalaganja </a:t>
            </a:r>
          </a:p>
          <a:p>
            <a:r>
              <a:rPr lang="hr-HR" dirty="0"/>
              <a:t>ocjena iz složenijeg zadatka </a:t>
            </a:r>
          </a:p>
          <a:p>
            <a:r>
              <a:rPr lang="hr-HR" dirty="0"/>
              <a:t>zaključivanje uključuje prethodne ocjene i rad te ocjene i rad tijekom nastave na daljinu</a:t>
            </a:r>
          </a:p>
        </p:txBody>
      </p:sp>
    </p:spTree>
    <p:extLst>
      <p:ext uri="{BB962C8B-B14F-4D97-AF65-F5344CB8AC3E}">
        <p14:creationId xmlns:p14="http://schemas.microsoft.com/office/powerpoint/2010/main" val="146197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8D01F7-06C2-4E52-801A-35130027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390B449-4ACB-49E2-82C4-5917199A5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81770"/>
            <a:ext cx="8962103" cy="6411105"/>
          </a:xfrm>
        </p:spPr>
      </p:pic>
    </p:spTree>
    <p:extLst>
      <p:ext uri="{BB962C8B-B14F-4D97-AF65-F5344CB8AC3E}">
        <p14:creationId xmlns:p14="http://schemas.microsoft.com/office/powerpoint/2010/main" val="335284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286467"/>
            <a:ext cx="10515600" cy="1325563"/>
          </a:xfrm>
        </p:spPr>
        <p:txBody>
          <a:bodyPr/>
          <a:lstStyle/>
          <a:p>
            <a:r>
              <a:rPr lang="hr-HR" altLang="en-US" sz="4000" dirty="0">
                <a:solidFill>
                  <a:srgbClr val="00B050"/>
                </a:solidFill>
              </a:rPr>
              <a:t>KAKO VREDNOVATI SA SERIJOM </a:t>
            </a:r>
            <a:r>
              <a:rPr lang="hr-HR" altLang="en-US" sz="4000" dirty="0" err="1">
                <a:solidFill>
                  <a:srgbClr val="00B050"/>
                </a:solidFill>
              </a:rPr>
              <a:t>MAXIMAL</a:t>
            </a:r>
            <a:r>
              <a:rPr lang="hr-HR" altLang="en-US" sz="40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65471" y="1317522"/>
            <a:ext cx="10313332" cy="5540477"/>
          </a:xfrm>
        </p:spPr>
        <p:txBody>
          <a:bodyPr/>
          <a:lstStyle/>
          <a:p>
            <a:r>
              <a:rPr lang="hr-HR" dirty="0"/>
              <a:t>Udžbenik </a:t>
            </a:r>
            <a:r>
              <a:rPr lang="hr-HR" b="1" dirty="0"/>
              <a:t>pridonosi</a:t>
            </a:r>
            <a:r>
              <a:rPr lang="hr-HR" dirty="0"/>
              <a:t> razvijanju učenikovih sposobnosti i vještina rješavanja problema, potiče </a:t>
            </a:r>
            <a:r>
              <a:rPr lang="hr-HR" b="1" dirty="0"/>
              <a:t>kreativnost i inovativnost </a:t>
            </a:r>
            <a:r>
              <a:rPr lang="hr-HR" dirty="0"/>
              <a:t>te razvoj </a:t>
            </a:r>
            <a:r>
              <a:rPr lang="hr-HR" b="1" dirty="0"/>
              <a:t>kritičkog mišljenja</a:t>
            </a:r>
            <a:r>
              <a:rPr lang="hr-HR" dirty="0"/>
              <a:t>.</a:t>
            </a:r>
          </a:p>
          <a:p>
            <a:r>
              <a:rPr lang="hr-HR" dirty="0"/>
              <a:t>Sadrži pregled odgojno-obrazovnih ishoda što uvelike </a:t>
            </a:r>
            <a:r>
              <a:rPr lang="hr-HR" b="1" dirty="0"/>
              <a:t>pomaže</a:t>
            </a:r>
            <a:r>
              <a:rPr lang="hr-HR" dirty="0"/>
              <a:t> </a:t>
            </a:r>
            <a:r>
              <a:rPr lang="hr-HR" b="1" dirty="0"/>
              <a:t>prilikom planiranja nastavnog procesa</a:t>
            </a:r>
            <a:r>
              <a:rPr lang="hr-HR" dirty="0"/>
              <a:t>.</a:t>
            </a:r>
          </a:p>
          <a:p>
            <a:r>
              <a:rPr lang="hr-HR" dirty="0"/>
              <a:t>Nakon svakog modula nalazi se </a:t>
            </a:r>
            <a:r>
              <a:rPr lang="hr-HR" b="1" dirty="0"/>
              <a:t>zadatci za formativno vrednovanje</a:t>
            </a:r>
            <a:r>
              <a:rPr lang="hr-HR" dirty="0"/>
              <a:t>, kao i oni za </a:t>
            </a:r>
            <a:r>
              <a:rPr lang="hr-HR" b="1" dirty="0"/>
              <a:t>učeničku samoprocjenu</a:t>
            </a:r>
            <a:r>
              <a:rPr lang="hr-HR" dirty="0"/>
              <a:t>.</a:t>
            </a:r>
          </a:p>
          <a:p>
            <a:r>
              <a:rPr lang="hr-HR" dirty="0"/>
              <a:t>Rubrika </a:t>
            </a:r>
            <a:r>
              <a:rPr lang="hr-HR" b="1" dirty="0">
                <a:solidFill>
                  <a:srgbClr val="00B050"/>
                </a:solidFill>
              </a:rPr>
              <a:t>gramatički </a:t>
            </a:r>
            <a:r>
              <a:rPr lang="hr-HR" b="1" dirty="0" err="1">
                <a:solidFill>
                  <a:srgbClr val="00B050"/>
                </a:solidFill>
              </a:rPr>
              <a:t>memo</a:t>
            </a:r>
            <a:r>
              <a:rPr lang="hr-HR" dirty="0"/>
              <a:t>: ‘gramatika u malim porcijama’ – </a:t>
            </a:r>
            <a:r>
              <a:rPr lang="hr-HR" b="1" dirty="0"/>
              <a:t>poput izlaznih kartica jer učenici sami nadopunjuju paradigme i provjeravaju ostvarenost ishoda.</a:t>
            </a:r>
          </a:p>
          <a:p>
            <a:r>
              <a:rPr lang="hr-HR" b="1" dirty="0"/>
              <a:t>Ispiti znanja u metodičkom kutku: </a:t>
            </a:r>
            <a:r>
              <a:rPr lang="hr-HR" dirty="0"/>
              <a:t>u Wordu za provjeru jezičnih vještina, a na izbor su i testovi za provjeru gramatike i vokabulara</a:t>
            </a:r>
            <a:endParaRPr lang="hr-HR" b="1" dirty="0"/>
          </a:p>
          <a:p>
            <a:endParaRPr lang="hr-HR" b="1" dirty="0"/>
          </a:p>
          <a:p>
            <a:endParaRPr lang="hr-HR" dirty="0"/>
          </a:p>
          <a:p>
            <a:pPr marL="0" indent="0" eaLnBrk="1" hangingPunct="1">
              <a:buNone/>
            </a:pPr>
            <a:endParaRPr lang="hr-HR" alt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286467"/>
            <a:ext cx="10515600" cy="1325563"/>
          </a:xfrm>
        </p:spPr>
        <p:txBody>
          <a:bodyPr/>
          <a:lstStyle/>
          <a:p>
            <a:r>
              <a:rPr lang="hr-HR" altLang="en-US" sz="4000" dirty="0">
                <a:solidFill>
                  <a:srgbClr val="00B050"/>
                </a:solidFill>
              </a:rPr>
              <a:t>Vrednovanje kao učenje / Vrednovanje za učenje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B1C2123-E2F9-4A54-947A-0E32F3DAE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1898497"/>
            <a:ext cx="6239746" cy="1530503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3125FD5-AB3D-4A3B-AC34-963C20265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9" y="4029758"/>
            <a:ext cx="5883131" cy="16385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55F06DB-C6F8-4A87-A9D8-A2D86BD1D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67">
            <a:off x="6510430" y="1898497"/>
            <a:ext cx="4843370" cy="170983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D07F2E2-5381-4606-9E3E-748B53162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0411"/>
            <a:ext cx="5755311" cy="310403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8803" y="6071969"/>
            <a:ext cx="1613197" cy="8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BDEE98-9099-453D-BB7A-8661BC76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IZZI</a:t>
            </a:r>
            <a:br>
              <a:rPr lang="hr-HR" sz="9600" dirty="0">
                <a:solidFill>
                  <a:srgbClr val="FFFFFF"/>
                </a:solidFill>
              </a:rPr>
            </a:br>
            <a:r>
              <a:rPr lang="hr-HR" sz="3600" dirty="0">
                <a:hlinkClick r:id="rId2"/>
              </a:rPr>
              <a:t>https://www.profil-klett.hr/izzi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1AEB227-42F9-4C9F-9D28-5D84F48D0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93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225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67B80-BC28-44F2-98AB-68901D2D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IZZI razred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59C2D4-9DD1-43DF-8A10-65E7247C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https://hr.izzi.digital/#/</a:t>
            </a:r>
            <a:r>
              <a:rPr lang="hr-HR" dirty="0"/>
              <a:t> Moji razredi na IZZI-platformi</a:t>
            </a:r>
          </a:p>
          <a:p>
            <a:endParaRPr lang="hr-HR" dirty="0">
              <a:hlinkClick r:id="rId3"/>
            </a:endParaRPr>
          </a:p>
          <a:p>
            <a:endParaRPr lang="hr-HR" dirty="0">
              <a:hlinkClick r:id="rId3"/>
            </a:endParaRPr>
          </a:p>
          <a:p>
            <a:pPr marL="0" indent="0">
              <a:buNone/>
            </a:pPr>
            <a:endParaRPr lang="hr-HR" dirty="0">
              <a:hlinkClick r:id="rId3"/>
            </a:endParaRPr>
          </a:p>
          <a:p>
            <a:r>
              <a:rPr lang="hr-HR" dirty="0">
                <a:hlinkClick r:id="rId3"/>
              </a:rPr>
              <a:t>https://www.youtube.com/watch?v=opR7EqCeR_0</a:t>
            </a:r>
            <a:r>
              <a:rPr lang="hr-HR" dirty="0"/>
              <a:t>     - upute za otvaranje razreda i praćenje uspješnosti učenika putem IZZI aplikacije</a:t>
            </a:r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https://www.youtube.com/watch?v=sTyRV07J6C0</a:t>
            </a:r>
            <a:r>
              <a:rPr lang="hr-HR" dirty="0"/>
              <a:t>  - upute za pridruživanje ( za učenike)</a:t>
            </a:r>
          </a:p>
        </p:txBody>
      </p:sp>
    </p:spTree>
    <p:extLst>
      <p:ext uri="{BB962C8B-B14F-4D97-AF65-F5344CB8AC3E}">
        <p14:creationId xmlns:p14="http://schemas.microsoft.com/office/powerpoint/2010/main" val="182363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869801" y="1"/>
            <a:ext cx="10515600" cy="815528"/>
          </a:xfrm>
        </p:spPr>
        <p:txBody>
          <a:bodyPr/>
          <a:lstStyle/>
          <a:p>
            <a:r>
              <a:rPr lang="hr-HR" altLang="en-US" sz="4000" dirty="0"/>
              <a:t>                          </a:t>
            </a:r>
            <a:r>
              <a:rPr lang="hr-HR" dirty="0">
                <a:solidFill>
                  <a:srgbClr val="00B050"/>
                </a:solidFill>
                <a:latin typeface="Calibri"/>
              </a:rPr>
              <a:t>Sadržaj:</a:t>
            </a:r>
            <a:r>
              <a:rPr lang="hr-HR" altLang="en-US" sz="4000" dirty="0"/>
              <a:t>      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279071" y="685800"/>
            <a:ext cx="9299732" cy="5595822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1. Karakteristike i koncept udžbeničke serije </a:t>
            </a:r>
            <a:r>
              <a:rPr lang="hr-HR" dirty="0" err="1"/>
              <a:t>Maximal</a:t>
            </a:r>
            <a:endParaRPr lang="hr-HR" dirty="0"/>
          </a:p>
          <a:p>
            <a:r>
              <a:rPr lang="hr-HR" dirty="0"/>
              <a:t>2. </a:t>
            </a:r>
            <a:r>
              <a:rPr lang="hr-HR" dirty="0" err="1"/>
              <a:t>Maximal</a:t>
            </a:r>
            <a:r>
              <a:rPr lang="hr-HR" dirty="0"/>
              <a:t> 3 i 4</a:t>
            </a:r>
          </a:p>
          <a:p>
            <a:pPr marL="0" indent="0">
              <a:buNone/>
            </a:pPr>
            <a:r>
              <a:rPr lang="hr-HR" dirty="0"/>
              <a:t>        - Dijelovi udžbeničke serije </a:t>
            </a:r>
            <a:r>
              <a:rPr lang="hr-HR" dirty="0" err="1"/>
              <a:t>Maximal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- Struktura udžbenika i radne bilježnice</a:t>
            </a:r>
          </a:p>
          <a:p>
            <a:pPr marL="0" indent="0">
              <a:buNone/>
            </a:pPr>
            <a:r>
              <a:rPr lang="hr-HR" dirty="0"/>
              <a:t>        - Digitalni sadržaji </a:t>
            </a:r>
          </a:p>
          <a:p>
            <a:r>
              <a:rPr lang="hr-HR" dirty="0"/>
              <a:t>3. Vrednovanje u nastavi na daljinu</a:t>
            </a:r>
          </a:p>
          <a:p>
            <a:pPr marL="0" indent="0">
              <a:buNone/>
            </a:pPr>
            <a:r>
              <a:rPr lang="hr-HR" altLang="en-US" dirty="0"/>
              <a:t>         - Vrednovanje MZOS – sažetak</a:t>
            </a:r>
          </a:p>
          <a:p>
            <a:pPr marL="0" indent="0">
              <a:buNone/>
            </a:pPr>
            <a:r>
              <a:rPr lang="hr-HR" altLang="en-US" dirty="0"/>
              <a:t>        Kako vrednovati sa serijom </a:t>
            </a:r>
            <a:r>
              <a:rPr lang="hr-HR" altLang="en-US" dirty="0" err="1"/>
              <a:t>Maximal</a:t>
            </a:r>
            <a:r>
              <a:rPr lang="hr-HR" altLang="en-US" dirty="0"/>
              <a:t>?</a:t>
            </a:r>
          </a:p>
          <a:p>
            <a:pPr marL="0" indent="0" eaLnBrk="1" hangingPunct="1">
              <a:buNone/>
            </a:pPr>
            <a:r>
              <a:rPr lang="hr-HR" altLang="en-US" dirty="0"/>
              <a:t>         -  Vrednovanje za učenje i vrednovanje kao učenje na IZZI- </a:t>
            </a:r>
          </a:p>
          <a:p>
            <a:pPr marL="0" indent="0" eaLnBrk="1" hangingPunct="1">
              <a:buNone/>
            </a:pPr>
            <a:r>
              <a:rPr lang="hr-HR" altLang="en-US" dirty="0"/>
              <a:t>             platformi; IZZI-razred</a:t>
            </a:r>
          </a:p>
          <a:p>
            <a:pPr marL="0" indent="0" eaLnBrk="1" hangingPunct="1">
              <a:buNone/>
            </a:pPr>
            <a:r>
              <a:rPr lang="hr-HR" altLang="en-US" dirty="0"/>
              <a:t>         - Vrednovanje naučenog: a) Primjeri ispita u Microsoft </a:t>
            </a:r>
          </a:p>
          <a:p>
            <a:pPr marL="0" indent="0" eaLnBrk="1" hangingPunct="1">
              <a:buNone/>
            </a:pPr>
            <a:r>
              <a:rPr lang="hr-HR" altLang="en-US" dirty="0"/>
              <a:t>                                                            </a:t>
            </a:r>
            <a:r>
              <a:rPr lang="hr-HR" altLang="en-US" dirty="0" err="1"/>
              <a:t>Forms</a:t>
            </a:r>
            <a:r>
              <a:rPr lang="hr-HR" altLang="en-US" dirty="0"/>
              <a:t>-u</a:t>
            </a:r>
          </a:p>
          <a:p>
            <a:pPr marL="0" indent="0" eaLnBrk="1" hangingPunct="1">
              <a:buNone/>
            </a:pPr>
            <a:r>
              <a:rPr lang="hr-HR" altLang="en-US" dirty="0"/>
              <a:t>                                                       b) Projektni zadatak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9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255405" y="99964"/>
            <a:ext cx="10323398" cy="1089384"/>
          </a:xfrm>
        </p:spPr>
        <p:txBody>
          <a:bodyPr/>
          <a:lstStyle/>
          <a:p>
            <a:r>
              <a:rPr lang="hr-HR" altLang="en-US" sz="4000" dirty="0">
                <a:solidFill>
                  <a:srgbClr val="FF0000"/>
                </a:solidFill>
              </a:rPr>
              <a:t>PRIRUČNICI </a:t>
            </a:r>
            <a:r>
              <a:rPr lang="hr-HR" altLang="en-US" sz="4000" dirty="0" err="1">
                <a:solidFill>
                  <a:srgbClr val="FF0000"/>
                </a:solidFill>
              </a:rPr>
              <a:t>MAXIMAL</a:t>
            </a:r>
            <a:r>
              <a:rPr lang="hr-HR" altLang="en-US" sz="4000" dirty="0">
                <a:solidFill>
                  <a:srgbClr val="FF0000"/>
                </a:solidFill>
              </a:rPr>
              <a:t> 3 i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3742" y="1352805"/>
            <a:ext cx="4885404" cy="786582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r>
              <a:rPr lang="hr-HR" b="1" dirty="0"/>
              <a:t>Ispiti znanja nakon svake lekcije</a:t>
            </a:r>
            <a:r>
              <a:rPr lang="hr-HR" dirty="0"/>
              <a:t>:</a:t>
            </a:r>
          </a:p>
          <a:p>
            <a:pPr marL="914400" lvl="2" indent="0">
              <a:buNone/>
            </a:pPr>
            <a:r>
              <a:rPr lang="hr-HR" dirty="0"/>
              <a:t> u Wordu za provjeru jezičnih vještina</a:t>
            </a:r>
          </a:p>
          <a:p>
            <a:pPr marL="914400" lvl="2" indent="0">
              <a:buNone/>
            </a:pPr>
            <a:endParaRPr lang="hr-HR" alt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9BF703-9DDF-452F-BCC0-7FFF900B6631}"/>
              </a:ext>
            </a:extLst>
          </p:cNvPr>
          <p:cNvSpPr txBox="1">
            <a:spLocks/>
          </p:cNvSpPr>
          <p:nvPr/>
        </p:nvSpPr>
        <p:spPr>
          <a:xfrm>
            <a:off x="6597445" y="1465108"/>
            <a:ext cx="4537588" cy="561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hr-HR" b="1" dirty="0"/>
              <a:t>Testovi za provjeru </a:t>
            </a:r>
          </a:p>
          <a:p>
            <a:pPr marL="914400" lvl="2" indent="0">
              <a:buNone/>
            </a:pPr>
            <a:r>
              <a:rPr lang="hr-HR" dirty="0"/>
              <a:t>gramatike i vokabulara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06A067-6F25-40B3-BE2C-534507A3A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2" y="2111517"/>
            <a:ext cx="3354785" cy="47464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381EE55-461D-4A6B-829D-ED59721E3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12">
            <a:off x="6971072" y="2196669"/>
            <a:ext cx="3354786" cy="45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B90812-D22A-4B35-BC4E-73C5210B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Vrednovanje naučenog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DA0B16-852E-4ECE-B9FE-A4D76CEE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hr-HR" sz="2000">
                <a:hlinkClick r:id="rId2"/>
              </a:rPr>
              <a:t>https://www.profil-klett.hr/metodicki-kutak</a:t>
            </a:r>
            <a:endParaRPr lang="hr-HR" sz="2000"/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59AA9C2F-1B98-4F6A-8F02-65420478D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7329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E9AF95D-D31D-4D74-915A-16CD7213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Microsoft </a:t>
            </a:r>
            <a:r>
              <a:rPr lang="hr-HR" dirty="0" err="1">
                <a:solidFill>
                  <a:srgbClr val="FFFFFF"/>
                </a:solidFill>
              </a:rPr>
              <a:t>Forms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4BE774-C525-4D4C-894E-C1740AADD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endParaRPr lang="hr-HR" sz="2400" dirty="0">
              <a:solidFill>
                <a:srgbClr val="000000"/>
              </a:solidFill>
            </a:endParaRPr>
          </a:p>
          <a:p>
            <a:r>
              <a:rPr lang="hr-HR" sz="2400" dirty="0">
                <a:solidFill>
                  <a:srgbClr val="000000"/>
                </a:solidFill>
              </a:rPr>
              <a:t>Test u </a:t>
            </a:r>
            <a:r>
              <a:rPr lang="hr-HR" sz="2400" dirty="0" err="1">
                <a:solidFill>
                  <a:srgbClr val="000000"/>
                </a:solidFill>
              </a:rPr>
              <a:t>Formsu</a:t>
            </a:r>
            <a:r>
              <a:rPr lang="hr-HR" sz="2400" dirty="0">
                <a:solidFill>
                  <a:srgbClr val="000000"/>
                </a:solidFill>
              </a:rPr>
              <a:t>: 5. lekcija   </a:t>
            </a:r>
            <a:r>
              <a:rPr lang="hr-HR" sz="2400" dirty="0" err="1">
                <a:solidFill>
                  <a:srgbClr val="000000"/>
                </a:solidFill>
              </a:rPr>
              <a:t>Maximal</a:t>
            </a:r>
            <a:r>
              <a:rPr lang="hr-HR" sz="2400" dirty="0">
                <a:solidFill>
                  <a:srgbClr val="000000"/>
                </a:solidFill>
              </a:rPr>
              <a:t> 2</a:t>
            </a:r>
          </a:p>
          <a:p>
            <a:r>
              <a:rPr lang="en-US" sz="2400" dirty="0">
                <a:solidFill>
                  <a:srgbClr val="000000"/>
                </a:solidFill>
                <a:hlinkClick r:id="rId3"/>
              </a:rPr>
              <a:t>https://forms.office.com/Pages/ShareFormPage.aspx?id=FvJamzTGgEurAgyaPQKQkVmplmGX_2tLkDnxKADYiH9UNUpFUUNEV1Y2Rk1ZVlI1NVFHWkNDV1RWSi4u&amp;sharetoken=YREFyo5tghOMv18MHtUw</a:t>
            </a:r>
            <a:endParaRPr lang="hr-H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000000"/>
              </a:solidFill>
            </a:endParaRPr>
          </a:p>
          <a:p>
            <a:endParaRPr lang="hr-HR" sz="2400" dirty="0">
              <a:solidFill>
                <a:srgbClr val="000000"/>
              </a:solidFill>
            </a:endParaRPr>
          </a:p>
          <a:p>
            <a:r>
              <a:rPr lang="hr-HR" sz="2400" dirty="0">
                <a:solidFill>
                  <a:srgbClr val="000000"/>
                </a:solidFill>
              </a:rPr>
              <a:t>Test u </a:t>
            </a:r>
            <a:r>
              <a:rPr lang="hr-HR" sz="2400" dirty="0" err="1">
                <a:solidFill>
                  <a:srgbClr val="000000"/>
                </a:solidFill>
              </a:rPr>
              <a:t>Formsu</a:t>
            </a:r>
            <a:r>
              <a:rPr lang="hr-HR" sz="2400" dirty="0">
                <a:solidFill>
                  <a:srgbClr val="000000"/>
                </a:solidFill>
              </a:rPr>
              <a:t>: 6. lekcija  </a:t>
            </a:r>
            <a:r>
              <a:rPr lang="hr-HR" sz="2400" dirty="0" err="1">
                <a:solidFill>
                  <a:srgbClr val="000000"/>
                </a:solidFill>
              </a:rPr>
              <a:t>Maximal</a:t>
            </a:r>
            <a:endParaRPr lang="hr-HR" sz="2400" dirty="0">
              <a:solidFill>
                <a:srgbClr val="000000"/>
              </a:solidFill>
            </a:endParaRPr>
          </a:p>
          <a:p>
            <a:r>
              <a:rPr lang="hr-HR" sz="2400" dirty="0">
                <a:solidFill>
                  <a:srgbClr val="000000"/>
                </a:solidFill>
                <a:hlinkClick r:id="rId4"/>
              </a:rPr>
              <a:t>https://forms.office.com/Pages/ShareFormPage.aspx?id=FvJamzTGgEurAgyaPQKQkVmplmGX_2tLkDnxKADYiH9UQkhWN1c0N1QwSjVRSERFUExRTk8wWk41My4u&amp;sharetoken=3DEjOPYB5JoMpBxnkTmE</a:t>
            </a:r>
            <a:endParaRPr lang="hr-HR" sz="2400" dirty="0">
              <a:solidFill>
                <a:srgbClr val="000000"/>
              </a:solidFill>
            </a:endParaRPr>
          </a:p>
          <a:p>
            <a:endParaRPr lang="hr-HR" sz="2400" dirty="0">
              <a:solidFill>
                <a:srgbClr val="000000"/>
              </a:solidFill>
            </a:endParaRPr>
          </a:p>
          <a:p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5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AD24E-EF2F-42D0-B17A-FEB14DD3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Kratke provjere -  </a:t>
            </a:r>
            <a:r>
              <a:rPr lang="hr-HR" dirty="0" err="1"/>
              <a:t>Forms</a:t>
            </a:r>
            <a:endParaRPr lang="hr-H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7AEA27-18B1-4F11-B360-FF049003F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016134"/>
            <a:ext cx="733240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Jedna kratka </a:t>
            </a:r>
            <a:r>
              <a:rPr lang="sr-Latn-RS" altLang="sr-Latn-RS" sz="1800" dirty="0" err="1">
                <a:solidFill>
                  <a:srgbClr val="222222"/>
                </a:solidFill>
                <a:cs typeface="Arial" panose="020B0604020202020204" pitchFamily="34" charset="0"/>
              </a:rPr>
              <a:t>provjera</a:t>
            </a: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 je „</a:t>
            </a:r>
            <a:r>
              <a:rPr lang="sr-Latn-RS" altLang="sr-Latn-RS" sz="1800" dirty="0" err="1">
                <a:solidFill>
                  <a:srgbClr val="222222"/>
                </a:solidFill>
                <a:cs typeface="Arial" panose="020B0604020202020204" pitchFamily="34" charset="0"/>
              </a:rPr>
              <a:t>Lehrer</a:t>
            </a: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sr-Latn-RS" altLang="sr-Latn-RS" sz="1800" dirty="0" err="1">
                <a:solidFill>
                  <a:srgbClr val="222222"/>
                </a:solidFill>
                <a:cs typeface="Arial" panose="020B0604020202020204" pitchFamily="34" charset="0"/>
              </a:rPr>
              <a:t>oder</a:t>
            </a: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sr-Latn-RS" altLang="sr-Latn-RS" sz="1800" dirty="0" err="1">
                <a:solidFill>
                  <a:srgbClr val="222222"/>
                </a:solidFill>
                <a:cs typeface="Arial" panose="020B0604020202020204" pitchFamily="34" charset="0"/>
              </a:rPr>
              <a:t>Lehrerin</a:t>
            </a: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?“ u </a:t>
            </a:r>
            <a:r>
              <a:rPr lang="sr-Latn-RS" altLang="sr-Latn-RS" sz="1800" dirty="0" err="1">
                <a:solidFill>
                  <a:srgbClr val="222222"/>
                </a:solidFill>
                <a:cs typeface="Arial" panose="020B0604020202020204" pitchFamily="34" charset="0"/>
              </a:rPr>
              <a:t>dvije</a:t>
            </a: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 verzije:</a:t>
            </a:r>
            <a:br>
              <a:rPr lang="sr-Latn-RS" altLang="sr-Latn-RS" sz="1800" dirty="0"/>
            </a:br>
            <a:br>
              <a:rPr lang="sr-Latn-RS" altLang="sr-Latn-RS" sz="1800" dirty="0"/>
            </a:b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- verzija s ponuđenim odgovorima: </a:t>
            </a:r>
            <a:br>
              <a:rPr lang="sr-Latn-RS" altLang="sr-Latn-RS" sz="1800" dirty="0"/>
            </a:br>
            <a:r>
              <a:rPr lang="sr-Latn-RS" altLang="sr-Latn-RS" sz="1800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https://forms.office.com/Pages/ShareFormPage.aspx?id=FvJamzTGgEurAgyaPQKQkVmplmGX_2tLkDnxKADYiH9UMzBWUlpTMTNBRk01NTFVUVhQUFpFS1U0Ni4u&amp;sharetoken=5FgRVRsOkoEInw1sTOEG</a:t>
            </a:r>
            <a:br>
              <a:rPr lang="sr-Latn-RS" altLang="sr-Latn-RS" sz="1800" dirty="0"/>
            </a:br>
            <a:br>
              <a:rPr lang="sr-Latn-RS" altLang="sr-Latn-RS" sz="1800" dirty="0"/>
            </a:br>
            <a:r>
              <a:rPr lang="sr-Latn-RS" altLang="sr-Latn-RS" sz="1800" dirty="0">
                <a:solidFill>
                  <a:srgbClr val="222222"/>
                </a:solidFill>
                <a:cs typeface="Arial" panose="020B0604020202020204" pitchFamily="34" charset="0"/>
              </a:rPr>
              <a:t>- verzija bez ponuđenih odgovora (učenici sami trebaju dopisati): </a:t>
            </a:r>
            <a:br>
              <a:rPr lang="sr-Latn-RS" altLang="sr-Latn-RS" sz="1800" dirty="0"/>
            </a:br>
            <a:r>
              <a:rPr lang="sr-Latn-RS" altLang="sr-Latn-RS" sz="18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https://forms.office.com/Pages/ShareFormPage.aspx?id=FvJamzTGgEurAgyaPQKQkVmplmGX_2tLkDnxKADYiH9UQkQ0UzlOWklMQUxGUkJSWkRKUEJKSUhPVC4u&amp;sharetoken=u7RIlF8lQ2e8y1JMdZb2</a:t>
            </a:r>
            <a:br>
              <a:rPr lang="sr-Latn-RS" altLang="sr-Latn-RS" sz="1800" dirty="0"/>
            </a:br>
            <a:br>
              <a:rPr lang="sr-Latn-RS" altLang="sr-Latn-RS" sz="1800" dirty="0"/>
            </a:br>
            <a:endParaRPr lang="sr-Latn-RS" altLang="sr-Latn-R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34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D07F2-8CA9-444C-97A9-58F8417A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Kratke provjere - </a:t>
            </a:r>
            <a:r>
              <a:rPr lang="hr-HR" dirty="0" err="1"/>
              <a:t>Forms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5C961F-272D-465E-BAF7-59FA232B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Druga </a:t>
            </a:r>
            <a:r>
              <a:rPr lang="sr-Latn-RS" altLang="sr-Latn-R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provjera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množina na </a:t>
            </a:r>
            <a:r>
              <a:rPr lang="sr-Latn-RS" altLang="sr-Latn-R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primjeru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školskog pribora (učenici 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trebaju dopisati oblik množine): 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r>
              <a:rPr lang="sr-Latn-RS" altLang="sr-Latn-RS" sz="1800" dirty="0">
                <a:solidFill>
                  <a:prstClr val="black"/>
                </a:solidFill>
                <a:hlinkClick r:id="rId2"/>
              </a:rPr>
              <a:t>https://forms.office.com/Pages/ShareFormPage.aspx?id=FvJamzTGgEurAgyaPQKQkVmplmGX_2tLkDnxKADYiH9UM1dQM0lISUdRV0NWRUNBVk5HSjUzVFJFQi4u&amp;sharetoken=UdDdSzochh1JpVd9754F</a:t>
            </a:r>
            <a:endParaRPr lang="sr-Latn-RS" altLang="sr-Latn-R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r-Latn-RS" altLang="sr-Latn-RS" sz="1800" dirty="0">
                <a:solidFill>
                  <a:prstClr val="black"/>
                </a:solidFill>
              </a:rPr>
              <a:t>  </a:t>
            </a:r>
            <a:br>
              <a:rPr lang="sr-Latn-RS" altLang="sr-Latn-RS" sz="18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sr-Latn-RS" altLang="sr-Latn-RS" sz="1800" dirty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oba zadatka </a:t>
            </a:r>
            <a:r>
              <a:rPr lang="sr-Latn-RS" altLang="sr-Latn-R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dopisuju imenice su dva moguća </a:t>
            </a:r>
            <a:r>
              <a:rPr lang="sr-Latn-RS" altLang="sr-Latn-R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točna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r>
              <a:rPr lang="sr-Latn-RS" altLang="sr-Latn-RS" sz="1800" dirty="0">
                <a:solidFill>
                  <a:prstClr val="black"/>
                </a:solidFill>
              </a:rPr>
              <a:t>    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odgovora – s i bez člana – ako netko želi da je samo sa članom </a:t>
            </a:r>
            <a:r>
              <a:rPr lang="sr-Latn-RS" altLang="sr-Latn-R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točan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r>
              <a:rPr lang="sr-Latn-RS" altLang="sr-Latn-RS" sz="1800" dirty="0">
                <a:solidFill>
                  <a:prstClr val="black"/>
                </a:solidFill>
              </a:rPr>
              <a:t>    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 može ovaj bez člana obrisati.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br>
              <a:rPr lang="sr-Latn-RS" altLang="sr-Latn-RS" sz="18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sr-Latn-RS" altLang="sr-Latn-RS" sz="1800" dirty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Treća </a:t>
            </a:r>
            <a:r>
              <a:rPr lang="sr-Latn-RS" altLang="sr-Latn-R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provjera</a:t>
            </a:r>
            <a:r>
              <a:rPr lang="sr-Latn-RS" altLang="sr-Latn-R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boje (učenici trebaju dopisati boju na slici): 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r>
              <a:rPr lang="sr-Latn-RS" altLang="sr-Latn-RS" sz="1800" dirty="0">
                <a:solidFill>
                  <a:prstClr val="black"/>
                </a:solidFill>
              </a:rPr>
              <a:t>  </a:t>
            </a:r>
            <a:r>
              <a:rPr lang="sr-Latn-RS" altLang="sr-Latn-R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https://forms.office.com/Pages/ShareFormPage.aspx?id=FvJamzTGgEurAgyaPQKQkVmplmGX_2tLkDnxKADYiH9UQ0w3Tjg2R1AzRlhUSVpIWjNGSjJBOFpDRy4u&amp;sharetoken=ixEyBBx35HvMQns5P4r8</a:t>
            </a:r>
            <a:br>
              <a:rPr lang="sr-Latn-RS" altLang="sr-Latn-RS" sz="1800" dirty="0">
                <a:solidFill>
                  <a:prstClr val="black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0847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91E4C0-332C-4FF2-8EA4-98AEC59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</a:t>
            </a:r>
            <a:r>
              <a:rPr lang="hr-HR" dirty="0" err="1"/>
              <a:t>Forms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B9C851-3E39-4404-B007-E694A32DA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https://www.youtube.com/watch?v=qJCA2dPPl9U</a:t>
            </a:r>
            <a:endParaRPr lang="hr-HR" dirty="0"/>
          </a:p>
          <a:p>
            <a:r>
              <a:rPr lang="hr-HR" dirty="0">
                <a:hlinkClick r:id="rId3"/>
              </a:rPr>
              <a:t>https://www.youtube.com/watch?v=7Tq1QzB4M8k</a:t>
            </a:r>
            <a:endParaRPr lang="hr-HR" dirty="0"/>
          </a:p>
          <a:p>
            <a:r>
              <a:rPr lang="hr-HR" dirty="0">
                <a:hlinkClick r:id="rId4"/>
              </a:rPr>
              <a:t>https://www.youtube.com/watch?v=uG-P28C5Kcs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3710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10EA4A-D297-4DD2-93C5-31115F58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F42514-8879-4726-A5DC-9181A01AE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558E908-CBE7-45EE-BD5A-9673FAE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Projektni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zadatak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Mein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Schulalltag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zervirano mjesto sadržaja 20">
            <a:extLst>
              <a:ext uri="{FF2B5EF4-FFF2-40B4-BE49-F238E27FC236}">
                <a16:creationId xmlns:a16="http://schemas.microsoft.com/office/drawing/2014/main" id="{1782A53C-824F-4A45-9680-BD3875DD9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672" y="1354590"/>
            <a:ext cx="6137549" cy="41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9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0365C9C-98D2-47A2-A816-0E70A169A90C}"/>
              </a:ext>
            </a:extLst>
          </p:cNvPr>
          <p:cNvSpPr/>
          <p:nvPr/>
        </p:nvSpPr>
        <p:spPr>
          <a:xfrm>
            <a:off x="816077" y="375632"/>
            <a:ext cx="10146891" cy="668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D7D3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Projektni zadatak:  </a:t>
            </a:r>
            <a:r>
              <a:rPr lang="hr-HR" sz="3600" b="1" dirty="0" err="1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Mein</a:t>
            </a:r>
            <a:r>
              <a:rPr lang="hr-HR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3600" b="1" dirty="0" err="1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Schulalltag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de-DE" sz="2800" b="1" dirty="0" err="1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Izradi</a:t>
            </a:r>
            <a:r>
              <a:rPr lang="de-DE" sz="2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projektni</a:t>
            </a:r>
            <a:r>
              <a:rPr lang="de-DE" sz="2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zadatak</a:t>
            </a:r>
            <a:r>
              <a:rPr lang="de-DE" sz="2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na </a:t>
            </a:r>
            <a:r>
              <a:rPr lang="de-DE" sz="2800" b="1" dirty="0" err="1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temu</a:t>
            </a:r>
            <a:r>
              <a:rPr lang="de-DE" sz="2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Mein Schulalltag</a:t>
            </a:r>
            <a:r>
              <a:rPr lang="de-DE" sz="2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sz="2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Opiši   svoju školsku svakodnevicu. Trebaš obuhvatiti sljedeća područja: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F4B0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škola </a:t>
            </a: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ime i mjesto 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zgrada škole – učionice, knjižnica, učenici (koliko)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-školski dan: nastava – ujutro / poslijepodne, odmori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-predmeti, raspored sati, omiljeni predmet – zašto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-učitelji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intervju s prijateljicom /prijateljem o školi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hr-HR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možeš i ti dodati još nešto što smatraš potrebnim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</a:rPr>
              <a:t>Projekt ćeš izraditi u jednom od predloženih oblika: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- digitalni plakat (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Padlet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Linoit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), videozapis (video-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snimalica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mobilnog uređaja,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iMovie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, YouTube), digitalna prezentacija (PowerPoint,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Prezzi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, genial.ly ), ili pisani tekst + crtež (umna mapa, plakat)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endParaRPr lang="hr-HR" b="1" dirty="0">
              <a:solidFill>
                <a:srgbClr val="ED7D3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02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4EC8F031-9797-4670-89BC-B7C037668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71168"/>
              </p:ext>
            </p:extLst>
          </p:nvPr>
        </p:nvGraphicFramePr>
        <p:xfrm>
          <a:off x="643467" y="766273"/>
          <a:ext cx="8952817" cy="5842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200">
                  <a:extLst>
                    <a:ext uri="{9D8B030D-6E8A-4147-A177-3AD203B41FA5}">
                      <a16:colId xmlns:a16="http://schemas.microsoft.com/office/drawing/2014/main" val="1841064599"/>
                    </a:ext>
                  </a:extLst>
                </a:gridCol>
                <a:gridCol w="2094828">
                  <a:extLst>
                    <a:ext uri="{9D8B030D-6E8A-4147-A177-3AD203B41FA5}">
                      <a16:colId xmlns:a16="http://schemas.microsoft.com/office/drawing/2014/main" val="363738243"/>
                    </a:ext>
                  </a:extLst>
                </a:gridCol>
                <a:gridCol w="1953737">
                  <a:extLst>
                    <a:ext uri="{9D8B030D-6E8A-4147-A177-3AD203B41FA5}">
                      <a16:colId xmlns:a16="http://schemas.microsoft.com/office/drawing/2014/main" val="2329538487"/>
                    </a:ext>
                  </a:extLst>
                </a:gridCol>
                <a:gridCol w="1772774">
                  <a:extLst>
                    <a:ext uri="{9D8B030D-6E8A-4147-A177-3AD203B41FA5}">
                      <a16:colId xmlns:a16="http://schemas.microsoft.com/office/drawing/2014/main" val="684199076"/>
                    </a:ext>
                  </a:extLst>
                </a:gridCol>
                <a:gridCol w="2001278">
                  <a:extLst>
                    <a:ext uri="{9D8B030D-6E8A-4147-A177-3AD203B41FA5}">
                      <a16:colId xmlns:a16="http://schemas.microsoft.com/office/drawing/2014/main" val="810881437"/>
                    </a:ext>
                  </a:extLst>
                </a:gridCol>
              </a:tblGrid>
              <a:tr h="454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Mein Schulalltag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Razine ostvarenosti kriterija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             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50501"/>
                  </a:ext>
                </a:extLst>
              </a:tr>
              <a:tr h="24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 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3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2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extLst>
                  <a:ext uri="{0D108BD9-81ED-4DB2-BD59-A6C34878D82A}">
                    <a16:rowId xmlns:a16="http://schemas.microsoft.com/office/drawing/2014/main" val="235125366"/>
                  </a:ext>
                </a:extLst>
              </a:tr>
              <a:tr h="665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Sadržaj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Prezentacija je temeljito napravljena i sve sastavnice su obuhvaćene.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U prezentaciji nedostaje jedna ili dvije sastavnice ili nisu u potpunosti obuhvaćene. 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Nedostaju tri sastavnice koje nisu uopće ili u potpunosti obuhvaćene.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hr-HR" sz="1300">
                          <a:effectLst/>
                        </a:rPr>
                        <a:t>Nedostaju četiri sastavnice koje nisu uopće ili u potpunosti obuhvaćene.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extLst>
                  <a:ext uri="{0D108BD9-81ED-4DB2-BD59-A6C34878D82A}">
                    <a16:rowId xmlns:a16="http://schemas.microsoft.com/office/drawing/2014/main" val="1527613502"/>
                  </a:ext>
                </a:extLst>
              </a:tr>
              <a:tr h="876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Vokabular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koristi širok raspon vokabulara vezanog uz temu škola. Postoje minimalne netočnosti.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koristi većinu vokabulara vezanog uz temu.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učestalo koristi isti, ograničeni vokabular vezan uz temu škole.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koristi samo osnovni vokabular vezan uz temu škole.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extLst>
                  <a:ext uri="{0D108BD9-81ED-4DB2-BD59-A6C34878D82A}">
                    <a16:rowId xmlns:a16="http://schemas.microsoft.com/office/drawing/2014/main" val="1622934855"/>
                  </a:ext>
                </a:extLst>
              </a:tr>
              <a:tr h="876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Gramatika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Točno primjenjuje gramatička pravila, pojavljuju se 2-3 elementarne greške.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Uglavnom točno primjenjuje gramatička pravila, pojavljuje se do 5 elementarnih grešaka. 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Teže primjenjuje gramatička pravila. Pojavljuje se do 10 elementarnih grešaka.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Gramatičke greške su jako česte i otežavaju razumljivost teksta.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extLst>
                  <a:ext uri="{0D108BD9-81ED-4DB2-BD59-A6C34878D82A}">
                    <a16:rowId xmlns:a16="http://schemas.microsoft.com/office/drawing/2014/main" val="368721446"/>
                  </a:ext>
                </a:extLst>
              </a:tr>
              <a:tr h="1087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Pravopis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Učenik točno piše riječi i točno upotrebljava rečenične znakove. </a:t>
                      </a:r>
                      <a:endParaRPr lang="hr-H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uglavnom točno piše riječi i uglavnom  točno upotrebljava rečenične znakove.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je u prezentaciji napravio veći broj pravopisnih pogrešaka, izostavlja rečenične znakove.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Učenik je u prezentaciji napravio velik broj pravopisnih pogrešaka, često izostavlja rečenične znakove.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extLst>
                  <a:ext uri="{0D108BD9-81ED-4DB2-BD59-A6C34878D82A}">
                    <a16:rowId xmlns:a16="http://schemas.microsoft.com/office/drawing/2014/main" val="1936256934"/>
                  </a:ext>
                </a:extLst>
              </a:tr>
              <a:tr h="876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Izgovor (za video i audio uratke) – naglasak, ritam, intonacija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Naglasak riječi je pravilan, izgovor jasan, intonacija primjerena.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Naglasak riječi je uglavnom pravilan, izgovor uglavnom jasan, intonacija uglavnom primjerena.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Naglasak riječi je ponekad nepravilan, izgovor ponekad nejasan, intonacija ponekad neprimjerena. </a:t>
                      </a:r>
                      <a:endParaRPr lang="hr-H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Pogreške u izgovoru vrlo su česte te ometaju razumijevanje izrečenog.</a:t>
                      </a:r>
                      <a:endParaRPr lang="hr-H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extLst>
                  <a:ext uri="{0D108BD9-81ED-4DB2-BD59-A6C34878D82A}">
                    <a16:rowId xmlns:a16="http://schemas.microsoft.com/office/drawing/2014/main" val="253302547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Ako sastavnica nije ostvarena ni na najnižoj razini ili ne postoji tada se za nju dodjeljuje 0 bodova.</a:t>
                      </a:r>
                      <a:endParaRPr lang="hr-H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0" marR="5582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41266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48072C7-450A-4E74-87AD-BFF3ED53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097" y="2255418"/>
            <a:ext cx="1242168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9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C3D6E8-57C6-412B-AE32-57F7A9EF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apps</a:t>
            </a:r>
            <a:r>
              <a:rPr lang="hr-HR" dirty="0"/>
              <a:t>  </a:t>
            </a:r>
            <a:r>
              <a:rPr lang="hr-HR"/>
              <a:t>- dodatni zadaci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A87998-E18B-49C7-BAD7-DD127ED4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1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Kunst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oder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Chaos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r>
              <a:rPr lang="hr-HR" dirty="0"/>
              <a:t>- </a:t>
            </a:r>
            <a:r>
              <a:rPr lang="hr-HR" dirty="0">
                <a:hlinkClick r:id="rId2"/>
              </a:rPr>
              <a:t>https://learningapps.org/watch?v=peupjrerk20</a:t>
            </a:r>
            <a:r>
              <a:rPr lang="hr-HR" dirty="0"/>
              <a:t> (</a:t>
            </a:r>
            <a:r>
              <a:rPr lang="hr-HR" dirty="0" err="1"/>
              <a:t>Schulsachen</a:t>
            </a:r>
            <a:r>
              <a:rPr lang="hr-HR" dirty="0"/>
              <a:t> – rodovi u nominativu) 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findet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Alicia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ihrer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Schultasche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r>
              <a:rPr lang="hr-HR" dirty="0"/>
              <a:t>- </a:t>
            </a:r>
            <a:r>
              <a:rPr lang="hr-HR" dirty="0">
                <a:hlinkClick r:id="rId3"/>
              </a:rPr>
              <a:t>https://learningapps.org/watch?v=pry5yrn6k20</a:t>
            </a:r>
            <a:r>
              <a:rPr lang="hr-HR" dirty="0"/>
              <a:t> (</a:t>
            </a:r>
            <a:r>
              <a:rPr lang="hr-HR" dirty="0" err="1"/>
              <a:t>Schulsachen</a:t>
            </a:r>
            <a:r>
              <a:rPr lang="hr-HR" dirty="0"/>
              <a:t> – rodovi u akuzativu) </a:t>
            </a:r>
          </a:p>
          <a:p>
            <a:r>
              <a:rPr lang="hr-HR" dirty="0"/>
              <a:t>- </a:t>
            </a:r>
            <a:r>
              <a:rPr lang="hr-HR" dirty="0">
                <a:hlinkClick r:id="rId4"/>
              </a:rPr>
              <a:t>https://learningapps.org/watch?v=pmrs4ozrj20</a:t>
            </a:r>
            <a:r>
              <a:rPr lang="hr-HR" dirty="0"/>
              <a:t> (AB – S50 Ü4b) </a:t>
            </a:r>
          </a:p>
          <a:p>
            <a:r>
              <a:rPr lang="hr-HR" dirty="0"/>
              <a:t>- </a:t>
            </a:r>
            <a:r>
              <a:rPr lang="hr-HR" dirty="0">
                <a:hlinkClick r:id="rId5"/>
              </a:rPr>
              <a:t>https://learningapps.org/watch?v=pwatzj0tv20</a:t>
            </a:r>
            <a:r>
              <a:rPr lang="hr-HR" dirty="0"/>
              <a:t> (KB – S62 Ü8) 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Fundkiste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von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Herrn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Rütter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hr-HR" dirty="0"/>
              <a:t>- </a:t>
            </a:r>
            <a:r>
              <a:rPr lang="hr-HR" dirty="0">
                <a:hlinkClick r:id="rId6"/>
              </a:rPr>
              <a:t>https://learningapps.org/watch?v=p5xo37b0520</a:t>
            </a:r>
            <a:r>
              <a:rPr lang="hr-HR" dirty="0"/>
              <a:t>  (</a:t>
            </a:r>
            <a:r>
              <a:rPr lang="hr-HR" dirty="0" err="1"/>
              <a:t>osmosmjerka</a:t>
            </a:r>
            <a:r>
              <a:rPr lang="hr-HR" dirty="0"/>
              <a:t> – </a:t>
            </a:r>
            <a:r>
              <a:rPr lang="hr-HR" dirty="0" err="1"/>
              <a:t>Farben</a:t>
            </a:r>
            <a:r>
              <a:rPr lang="hr-HR" dirty="0"/>
              <a:t>) </a:t>
            </a:r>
          </a:p>
          <a:p>
            <a:r>
              <a:rPr lang="hr-HR" dirty="0"/>
              <a:t>- </a:t>
            </a:r>
            <a:r>
              <a:rPr lang="hr-HR" dirty="0">
                <a:hlinkClick r:id="rId7"/>
              </a:rPr>
              <a:t>https://learningapps.org/watch?v=pwwvgv44j20</a:t>
            </a:r>
            <a:r>
              <a:rPr lang="hr-HR" dirty="0"/>
              <a:t> (spajanje parova Singular-Plural) </a:t>
            </a:r>
          </a:p>
          <a:p>
            <a:r>
              <a:rPr lang="hr-HR" dirty="0"/>
              <a:t>- </a:t>
            </a:r>
            <a:r>
              <a:rPr lang="hr-HR" dirty="0">
                <a:hlinkClick r:id="rId8"/>
              </a:rPr>
              <a:t>https://learningapps.org/watch?v=ptyd2bkdj20</a:t>
            </a:r>
            <a:r>
              <a:rPr lang="hr-HR" dirty="0"/>
              <a:t> (AB – S52 Ü8 – malo promijenjeno)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Pause </a:t>
            </a:r>
          </a:p>
          <a:p>
            <a:r>
              <a:rPr lang="hr-HR" dirty="0"/>
              <a:t>- </a:t>
            </a:r>
            <a:r>
              <a:rPr lang="hr-HR" dirty="0">
                <a:hlinkClick r:id="rId9"/>
              </a:rPr>
              <a:t>https://learningapps.org/watch?v=pispqp6q220</a:t>
            </a:r>
            <a:r>
              <a:rPr lang="hr-HR" dirty="0"/>
              <a:t> (KB – S65 Ü14) </a:t>
            </a:r>
          </a:p>
          <a:p>
            <a:r>
              <a:rPr lang="hr-HR" dirty="0"/>
              <a:t>- </a:t>
            </a:r>
            <a:r>
              <a:rPr lang="hr-HR" dirty="0">
                <a:hlinkClick r:id="rId10"/>
              </a:rPr>
              <a:t>https://learningapps.org/watch?v=ppy7fmye320</a:t>
            </a:r>
            <a:r>
              <a:rPr lang="hr-HR" dirty="0"/>
              <a:t> (AB – S53 Ü10a) </a:t>
            </a:r>
          </a:p>
          <a:p>
            <a:r>
              <a:rPr lang="hr-HR" dirty="0"/>
              <a:t>- </a:t>
            </a:r>
            <a:r>
              <a:rPr lang="hr-HR" dirty="0">
                <a:hlinkClick r:id="rId11"/>
              </a:rPr>
              <a:t>https://learningapps.org/watch?v=pf6itg79520</a:t>
            </a:r>
            <a:r>
              <a:rPr lang="hr-HR" dirty="0"/>
              <a:t> (AB – S53 Ü10b) </a:t>
            </a:r>
          </a:p>
        </p:txBody>
      </p:sp>
    </p:spTree>
    <p:extLst>
      <p:ext uri="{BB962C8B-B14F-4D97-AF65-F5344CB8AC3E}">
        <p14:creationId xmlns:p14="http://schemas.microsoft.com/office/powerpoint/2010/main" val="378830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AUTORI I SURADNICI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412776"/>
            <a:ext cx="8363272" cy="5184576"/>
          </a:xfrm>
        </p:spPr>
        <p:txBody>
          <a:bodyPr/>
          <a:lstStyle/>
          <a:p>
            <a:pPr>
              <a:buNone/>
            </a:pPr>
            <a:endParaRPr lang="hr-HR" sz="1800" b="1" dirty="0"/>
          </a:p>
          <a:p>
            <a:pPr marL="0" indent="0">
              <a:buNone/>
            </a:pPr>
            <a:r>
              <a:rPr lang="hr-HR" dirty="0"/>
              <a:t>Serija je nastala </a:t>
            </a:r>
            <a:r>
              <a:rPr lang="hr-HR" b="1" dirty="0"/>
              <a:t>u suradnji izvornih govornika njemačkoga jezika i hrvatskih autora i stručnjaka </a:t>
            </a:r>
          </a:p>
          <a:p>
            <a:r>
              <a:rPr lang="hr-HR" dirty="0"/>
              <a:t>voditelj njem. tima: </a:t>
            </a:r>
            <a:r>
              <a:rPr lang="hr-HR" b="1" dirty="0" err="1"/>
              <a:t>Giorgio</a:t>
            </a:r>
            <a:r>
              <a:rPr lang="hr-HR" b="1" dirty="0"/>
              <a:t> </a:t>
            </a:r>
            <a:r>
              <a:rPr lang="hr-HR" b="1" dirty="0" err="1"/>
              <a:t>Motta</a:t>
            </a:r>
            <a:endParaRPr lang="hr-HR" dirty="0"/>
          </a:p>
          <a:p>
            <a:r>
              <a:rPr lang="hr-HR" dirty="0"/>
              <a:t>voditeljica hrv. tima: </a:t>
            </a:r>
            <a:r>
              <a:rPr lang="hr-HR" b="1" dirty="0"/>
              <a:t>Mirjana Klobučar</a:t>
            </a:r>
            <a:r>
              <a:rPr lang="hr-HR" dirty="0"/>
              <a:t> - oboje iz serije </a:t>
            </a:r>
            <a:r>
              <a:rPr lang="hr-HR" sz="44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Wir</a:t>
            </a:r>
            <a:endParaRPr lang="hr-HR" sz="4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r-H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hr-HR" sz="1800" dirty="0"/>
          </a:p>
          <a:p>
            <a:endParaRPr lang="hr-HR" sz="1600" b="1" dirty="0"/>
          </a:p>
          <a:p>
            <a:pPr>
              <a:buNone/>
            </a:pPr>
            <a:endParaRPr lang="hr-HR" sz="1600" b="1" dirty="0">
              <a:solidFill>
                <a:srgbClr val="FF0000"/>
              </a:solidFill>
            </a:endParaRPr>
          </a:p>
          <a:p>
            <a:endParaRPr lang="hr-HR" sz="1600" b="1" dirty="0"/>
          </a:p>
          <a:p>
            <a:pPr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0921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255405" y="99964"/>
            <a:ext cx="10323398" cy="1089384"/>
          </a:xfrm>
        </p:spPr>
        <p:txBody>
          <a:bodyPr>
            <a:normAutofit/>
          </a:bodyPr>
          <a:lstStyle/>
          <a:p>
            <a:r>
              <a:rPr lang="hr-HR" altLang="en-US" sz="4000" dirty="0"/>
              <a:t>Tablice za praćenje i vrednovanje aktivnosti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9BF703-9DDF-452F-BCC0-7FFF900B6631}"/>
              </a:ext>
            </a:extLst>
          </p:cNvPr>
          <p:cNvSpPr txBox="1">
            <a:spLocks/>
          </p:cNvSpPr>
          <p:nvPr/>
        </p:nvSpPr>
        <p:spPr>
          <a:xfrm>
            <a:off x="6597445" y="1465108"/>
            <a:ext cx="4537588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alt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93736C0-5AE3-421E-B2E4-F34AE625407B}"/>
              </a:ext>
            </a:extLst>
          </p:cNvPr>
          <p:cNvSpPr txBox="1"/>
          <p:nvPr/>
        </p:nvSpPr>
        <p:spPr>
          <a:xfrm>
            <a:off x="344128" y="1465108"/>
            <a:ext cx="547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Tablica za praćenje aktivnosti učenika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8B96C6E-C0B1-41A8-A2CA-8AFE6106B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8" y="1910555"/>
            <a:ext cx="3873911" cy="476106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2CEEFCB-694B-4326-B03E-350919DCFA42}"/>
              </a:ext>
            </a:extLst>
          </p:cNvPr>
          <p:cNvSpPr txBox="1"/>
          <p:nvPr/>
        </p:nvSpPr>
        <p:spPr>
          <a:xfrm>
            <a:off x="6764102" y="1461062"/>
            <a:ext cx="41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Vrednovanje aktivnosti</a:t>
            </a:r>
          </a:p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34482D5-E60E-4B21-A8C4-CD0A048D4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35" y="2054240"/>
            <a:ext cx="3519949" cy="42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3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2488" y="378444"/>
            <a:ext cx="9144000" cy="2387600"/>
          </a:xfrm>
        </p:spPr>
        <p:txBody>
          <a:bodyPr/>
          <a:lstStyle/>
          <a:p>
            <a:r>
              <a:rPr lang="en-US" dirty="0" err="1"/>
              <a:t>Vielen</a:t>
            </a:r>
            <a:r>
              <a:rPr lang="en-US" dirty="0"/>
              <a:t> Dank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86" y="2899118"/>
            <a:ext cx="5854203" cy="33209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679C2-E277-46A2-B726-94F59D3AD203}"/>
              </a:ext>
            </a:extLst>
          </p:cNvPr>
          <p:cNvSpPr/>
          <p:nvPr/>
        </p:nvSpPr>
        <p:spPr>
          <a:xfrm>
            <a:off x="3941307" y="1985086"/>
            <a:ext cx="4124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rgbClr val="00B050"/>
                </a:solidFill>
                <a:latin typeface="Arial Nova" panose="020B0504020202020204" pitchFamily="34" charset="0"/>
              </a:rPr>
              <a:t>NOVO</a:t>
            </a:r>
            <a:endParaRPr lang="hr-HR" sz="4400" dirty="0">
              <a:solidFill>
                <a:srgbClr val="00B050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D21F2-1712-4EA8-AD5A-F5D4BBA2F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5" y="-32608"/>
            <a:ext cx="3565182" cy="5041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A608A-DFCC-4F6A-B6D9-04ACE58BCDD4}"/>
              </a:ext>
            </a:extLst>
          </p:cNvPr>
          <p:cNvSpPr txBox="1"/>
          <p:nvPr/>
        </p:nvSpPr>
        <p:spPr>
          <a:xfrm>
            <a:off x="577234" y="5026841"/>
            <a:ext cx="383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Nova" panose="020B0504020202020204" pitchFamily="34" charset="0"/>
              </a:rPr>
              <a:t>Maximal 3, udžbenik </a:t>
            </a:r>
            <a:r>
              <a:rPr lang="en-GB" sz="1400" dirty="0" err="1">
                <a:latin typeface="Arial Nova" panose="020B0504020202020204" pitchFamily="34" charset="0"/>
              </a:rPr>
              <a:t>njemačkoga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jezika</a:t>
            </a:r>
            <a:r>
              <a:rPr lang="en-GB" sz="1400" dirty="0">
                <a:latin typeface="Arial Nova" panose="020B0504020202020204" pitchFamily="34" charset="0"/>
              </a:rPr>
              <a:t> za 6. </a:t>
            </a:r>
            <a:r>
              <a:rPr lang="en-GB" sz="1400" dirty="0" err="1">
                <a:latin typeface="Arial Nova" panose="020B0504020202020204" pitchFamily="34" charset="0"/>
              </a:rPr>
              <a:t>razred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osnovne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škole</a:t>
            </a:r>
            <a:r>
              <a:rPr lang="en-GB" sz="1400" dirty="0">
                <a:latin typeface="Arial Nova" panose="020B0504020202020204" pitchFamily="34" charset="0"/>
              </a:rPr>
              <a:t>, </a:t>
            </a:r>
            <a:r>
              <a:rPr lang="en-GB" sz="1400" dirty="0" err="1">
                <a:latin typeface="Arial Nova" panose="020B0504020202020204" pitchFamily="34" charset="0"/>
              </a:rPr>
              <a:t>treća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godina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učenja</a:t>
            </a:r>
            <a:endParaRPr lang="hr-HR" sz="1400" dirty="0"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5F5A0-06C0-4674-ADF2-2F7CBAB0CD78}"/>
              </a:ext>
            </a:extLst>
          </p:cNvPr>
          <p:cNvSpPr txBox="1"/>
          <p:nvPr/>
        </p:nvSpPr>
        <p:spPr>
          <a:xfrm>
            <a:off x="7500062" y="5053843"/>
            <a:ext cx="375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Nova" panose="020B0504020202020204" pitchFamily="34" charset="0"/>
              </a:rPr>
              <a:t>Maximal 4, udžbenik </a:t>
            </a:r>
            <a:r>
              <a:rPr lang="en-GB" sz="1400" dirty="0" err="1">
                <a:latin typeface="Arial Nova" panose="020B0504020202020204" pitchFamily="34" charset="0"/>
              </a:rPr>
              <a:t>njemačkoga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jezika</a:t>
            </a:r>
            <a:r>
              <a:rPr lang="en-GB" sz="1400" dirty="0">
                <a:latin typeface="Arial Nova" panose="020B0504020202020204" pitchFamily="34" charset="0"/>
              </a:rPr>
              <a:t> za 7. </a:t>
            </a:r>
            <a:r>
              <a:rPr lang="en-GB" sz="1400" dirty="0" err="1">
                <a:latin typeface="Arial Nova" panose="020B0504020202020204" pitchFamily="34" charset="0"/>
              </a:rPr>
              <a:t>razred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osnovne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škole</a:t>
            </a:r>
            <a:r>
              <a:rPr lang="en-GB" sz="1400" dirty="0">
                <a:latin typeface="Arial Nova" panose="020B0504020202020204" pitchFamily="34" charset="0"/>
              </a:rPr>
              <a:t>, </a:t>
            </a:r>
            <a:r>
              <a:rPr lang="en-GB" sz="1400" dirty="0" err="1">
                <a:latin typeface="Arial Nova" panose="020B0504020202020204" pitchFamily="34" charset="0"/>
              </a:rPr>
              <a:t>četvrta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godina</a:t>
            </a:r>
            <a:r>
              <a:rPr lang="en-GB" sz="1400" dirty="0">
                <a:latin typeface="Arial Nova" panose="020B0504020202020204" pitchFamily="34" charset="0"/>
              </a:rPr>
              <a:t> </a:t>
            </a:r>
            <a:r>
              <a:rPr lang="en-GB" sz="1400" dirty="0" err="1">
                <a:latin typeface="Arial Nova" panose="020B0504020202020204" pitchFamily="34" charset="0"/>
              </a:rPr>
              <a:t>učenja</a:t>
            </a:r>
            <a:endParaRPr lang="hr-HR" sz="1400" dirty="0">
              <a:latin typeface="Arial Nova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FB922-0DF7-4BE5-B104-700FAF8A9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15" y="-14854"/>
            <a:ext cx="3565183" cy="50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03" y="0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0B050"/>
                </a:solidFill>
              </a:rPr>
              <a:t>KARAKTERISTIKE SERIJE MAXIMAL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C8490A8-9B9A-46E0-BADD-7F34B458F331}"/>
              </a:ext>
            </a:extLst>
          </p:cNvPr>
          <p:cNvSpPr txBox="1"/>
          <p:nvPr/>
        </p:nvSpPr>
        <p:spPr>
          <a:xfrm>
            <a:off x="383458" y="1081548"/>
            <a:ext cx="11661058" cy="594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hr-HR" sz="26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B050"/>
                </a:solidFill>
              </a:rPr>
              <a:t>komunikacijski pristup - </a:t>
            </a:r>
            <a:r>
              <a:rPr lang="hr-HR" sz="2800" dirty="0">
                <a:solidFill>
                  <a:srgbClr val="00B050"/>
                </a:solidFill>
              </a:rPr>
              <a:t>situacijsko  učenje - </a:t>
            </a:r>
            <a:r>
              <a:rPr lang="hr-HR" sz="2400" dirty="0">
                <a:solidFill>
                  <a:prstClr val="black"/>
                </a:solidFill>
              </a:rPr>
              <a:t>dogodovštine skupine </a:t>
            </a:r>
            <a:r>
              <a:rPr lang="hr-HR" sz="2400" b="1" dirty="0">
                <a:solidFill>
                  <a:prstClr val="black"/>
                </a:solidFill>
              </a:rPr>
              <a:t>njemačkih</a:t>
            </a:r>
            <a:r>
              <a:rPr lang="hr-HR" sz="2400" dirty="0">
                <a:solidFill>
                  <a:prstClr val="black"/>
                </a:solidFill>
              </a:rPr>
              <a:t> tinejdžera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B050"/>
                </a:solidFill>
              </a:rPr>
              <a:t>bogati audio i </a:t>
            </a:r>
            <a:r>
              <a:rPr lang="hr-HR" sz="2600" dirty="0" err="1">
                <a:solidFill>
                  <a:srgbClr val="00B050"/>
                </a:solidFill>
              </a:rPr>
              <a:t>videomaterijali</a:t>
            </a:r>
            <a:r>
              <a:rPr lang="hr-HR" sz="2600" dirty="0">
                <a:solidFill>
                  <a:srgbClr val="00B050"/>
                </a:solidFill>
              </a:rPr>
              <a:t> </a:t>
            </a:r>
            <a:r>
              <a:rPr lang="hr-HR" sz="2600" dirty="0"/>
              <a:t>snimani u Njemačkoj: duhoviti i zanimljivi – izvorni govornici, originalne lokacije</a:t>
            </a:r>
            <a:endParaRPr lang="hr-HR" sz="2600" dirty="0">
              <a:solidFill>
                <a:srgbClr val="00B050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B050"/>
                </a:solidFill>
              </a:rPr>
              <a:t>usmjerenost prema suvremenim medijima </a:t>
            </a:r>
            <a:r>
              <a:rPr lang="hr-HR" sz="2600" dirty="0">
                <a:solidFill>
                  <a:prstClr val="black"/>
                </a:solidFill>
              </a:rPr>
              <a:t>(mnoštvo audio i video materijala; interaktivni zadaci i igre; zabavne animacije…) - IZZI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B050"/>
                </a:solidFill>
              </a:rPr>
              <a:t>diferencijacija zadataka </a:t>
            </a:r>
            <a:r>
              <a:rPr lang="hr-HR" sz="2600" dirty="0">
                <a:solidFill>
                  <a:prstClr val="black"/>
                </a:solidFill>
              </a:rPr>
              <a:t>obzirom na različite tipove učenja (slušni, vizualni, </a:t>
            </a:r>
            <a:r>
              <a:rPr lang="hr-HR" sz="2600" dirty="0" err="1">
                <a:solidFill>
                  <a:prstClr val="black"/>
                </a:solidFill>
              </a:rPr>
              <a:t>kinestetički</a:t>
            </a:r>
            <a:r>
              <a:rPr lang="hr-HR" sz="2600" dirty="0">
                <a:solidFill>
                  <a:prstClr val="black"/>
                </a:solidFill>
              </a:rPr>
              <a:t>)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rgbClr val="00B050"/>
                </a:solidFill>
              </a:rPr>
              <a:t>gramatika</a:t>
            </a:r>
            <a:r>
              <a:rPr lang="hr-HR" sz="2600" dirty="0">
                <a:solidFill>
                  <a:prstClr val="black"/>
                </a:solidFill>
              </a:rPr>
              <a:t> – postepeno/ne prebrza progresija/ciklički/gr. strukture prikazane jasno i pregledno, usvaja se na prirodan način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800" dirty="0"/>
              <a:t>posebne stranice </a:t>
            </a:r>
            <a:r>
              <a:rPr lang="pl-PL" sz="2800" dirty="0">
                <a:solidFill>
                  <a:srgbClr val="00B050"/>
                </a:solidFill>
              </a:rPr>
              <a:t>s projektnim zadatcima 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B050"/>
                </a:solidFill>
              </a:rPr>
              <a:t>atraktivne fotografije </a:t>
            </a:r>
            <a:r>
              <a:rPr lang="hr-HR" sz="2800" dirty="0"/>
              <a:t>u tiskanim materijalima</a:t>
            </a:r>
            <a:endParaRPr lang="en-U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55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DIJELOVI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SERIJE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9265" y="1402837"/>
            <a:ext cx="10724535" cy="4791485"/>
          </a:xfrm>
        </p:spPr>
        <p:txBody>
          <a:bodyPr>
            <a:normAutofit/>
          </a:bodyPr>
          <a:lstStyle/>
          <a:p>
            <a:r>
              <a:rPr lang="hr-HR" dirty="0" err="1"/>
              <a:t>Udž</a:t>
            </a:r>
            <a:r>
              <a:rPr lang="en-US" dirty="0" err="1"/>
              <a:t>benik</a:t>
            </a:r>
            <a:endParaRPr lang="hr-HR" dirty="0"/>
          </a:p>
          <a:p>
            <a:r>
              <a:rPr lang="hr-HR" dirty="0"/>
              <a:t>R</a:t>
            </a:r>
            <a:r>
              <a:rPr lang="en-US" dirty="0" err="1"/>
              <a:t>adna</a:t>
            </a:r>
            <a:r>
              <a:rPr lang="en-US" dirty="0"/>
              <a:t> </a:t>
            </a:r>
            <a:r>
              <a:rPr lang="en-US" dirty="0" err="1"/>
              <a:t>bilježnica</a:t>
            </a:r>
            <a:endParaRPr lang="hr-HR" dirty="0"/>
          </a:p>
          <a:p>
            <a:r>
              <a:rPr lang="hr-HR" dirty="0"/>
              <a:t>Priručnik</a:t>
            </a:r>
            <a:r>
              <a:rPr lang="en-US" dirty="0"/>
              <a:t>: </a:t>
            </a:r>
            <a:endParaRPr lang="hr-H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 Radni listići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 Radni listići uz video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 Materijali za kopiranje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 Ispiti znanja nakon svake lekcije: u Wordu za provjeru jezičnih vještina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Testovi za provjeru gramatike i vokabulara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 Pripreme </a:t>
            </a:r>
            <a:r>
              <a:rPr lang="en-US" dirty="0"/>
              <a:t> </a:t>
            </a:r>
            <a:endParaRPr lang="hr-H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hr-HR" dirty="0"/>
              <a:t>Godišnji izvedbeni kurikulum</a:t>
            </a:r>
          </a:p>
          <a:p>
            <a:r>
              <a:rPr lang="hr-HR" dirty="0"/>
              <a:t>Digitalni materijali:</a:t>
            </a:r>
          </a:p>
          <a:p>
            <a:pPr lvl="1"/>
            <a:r>
              <a:rPr lang="hr-HR" b="1" dirty="0"/>
              <a:t>Digitalni </a:t>
            </a:r>
            <a:r>
              <a:rPr lang="en-US" b="1" dirty="0" err="1"/>
              <a:t>obrazovni</a:t>
            </a:r>
            <a:r>
              <a:rPr lang="en-US" b="1" dirty="0"/>
              <a:t> </a:t>
            </a:r>
            <a:r>
              <a:rPr lang="en-US" b="1" dirty="0" err="1"/>
              <a:t>sadržaj</a:t>
            </a:r>
            <a:r>
              <a:rPr lang="en-US" b="1" dirty="0"/>
              <a:t> </a:t>
            </a:r>
            <a:r>
              <a:rPr lang="hr-HR" b="1" dirty="0" err="1"/>
              <a:t>IZZI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141667" y="38637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solidFill>
                  <a:srgbClr val="00B050"/>
                </a:solidFill>
              </a:rPr>
              <a:t>Tiskano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</a:rPr>
              <a:t>izdanje</a:t>
            </a:r>
            <a:r>
              <a:rPr lang="hr-HR" altLang="en-US" b="1" dirty="0">
                <a:solidFill>
                  <a:srgbClr val="00B050"/>
                </a:solidFill>
              </a:rPr>
              <a:t> – struktura udžbenika: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901" y="785099"/>
            <a:ext cx="8229600" cy="576103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hr-HR" dirty="0"/>
              <a:t>2 modula (motivacijska stranica</a:t>
            </a:r>
            <a:r>
              <a:rPr lang="en-US" dirty="0"/>
              <a:t> </a:t>
            </a:r>
            <a:r>
              <a:rPr lang="hr-HR" dirty="0"/>
              <a:t>+</a:t>
            </a:r>
            <a:r>
              <a:rPr lang="en-US" dirty="0"/>
              <a:t> </a:t>
            </a:r>
            <a:r>
              <a:rPr lang="hr-HR" dirty="0"/>
              <a:t>ishodi učenja)</a:t>
            </a:r>
          </a:p>
          <a:p>
            <a:pPr>
              <a:buFont typeface="Arial" charset="0"/>
              <a:buChar char="•"/>
              <a:defRPr/>
            </a:pPr>
            <a:r>
              <a:rPr lang="hr-HR" dirty="0"/>
              <a:t>3 lekcije u modulu (8-10 stranica)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  <a:defRPr/>
            </a:pPr>
            <a:r>
              <a:rPr lang="hr-HR" dirty="0"/>
              <a:t>       </a:t>
            </a:r>
            <a:r>
              <a:rPr lang="en-US" dirty="0"/>
              <a:t>s </a:t>
            </a:r>
            <a:r>
              <a:rPr lang="en-US" dirty="0" err="1"/>
              <a:t>motivacijskom</a:t>
            </a:r>
            <a:r>
              <a:rPr lang="en-US" dirty="0"/>
              <a:t> </a:t>
            </a:r>
            <a:r>
              <a:rPr lang="en-US" dirty="0" err="1"/>
              <a:t>pričom</a:t>
            </a:r>
            <a:endParaRPr lang="hr-HR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r-HR" dirty="0"/>
              <a:t>4 rubrike s dodatnim sadržajima: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/>
              <a:t> </a:t>
            </a:r>
            <a:r>
              <a:rPr lang="hr-HR" dirty="0" err="1"/>
              <a:t>Maximal</a:t>
            </a:r>
            <a:r>
              <a:rPr lang="hr-HR" dirty="0"/>
              <a:t> </a:t>
            </a:r>
            <a:r>
              <a:rPr lang="hr-HR" dirty="0" err="1"/>
              <a:t>präsentiert</a:t>
            </a:r>
            <a:r>
              <a:rPr lang="hr-HR" dirty="0"/>
              <a:t> (</a:t>
            </a:r>
            <a:r>
              <a:rPr lang="hr-HR" dirty="0" err="1"/>
              <a:t>Landeskunde</a:t>
            </a:r>
            <a:r>
              <a:rPr lang="hr-HR" dirty="0"/>
              <a:t>)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/>
              <a:t>Projekt (u školi)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kann</a:t>
            </a:r>
            <a:r>
              <a:rPr lang="hr-HR" dirty="0"/>
              <a:t> </a:t>
            </a:r>
            <a:r>
              <a:rPr lang="hr-HR" dirty="0" err="1"/>
              <a:t>ich</a:t>
            </a:r>
            <a:r>
              <a:rPr lang="hr-HR" dirty="0"/>
              <a:t> </a:t>
            </a:r>
            <a:r>
              <a:rPr lang="hr-HR" dirty="0" err="1"/>
              <a:t>schon</a:t>
            </a:r>
            <a:r>
              <a:rPr lang="hr-HR" dirty="0"/>
              <a:t> (</a:t>
            </a:r>
            <a:r>
              <a:rPr lang="hr-HR" dirty="0" err="1"/>
              <a:t>samovrednovanje</a:t>
            </a:r>
            <a:r>
              <a:rPr lang="hr-HR" dirty="0"/>
              <a:t>)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 err="1"/>
              <a:t>Meine</a:t>
            </a:r>
            <a:r>
              <a:rPr lang="hr-HR" dirty="0"/>
              <a:t> </a:t>
            </a:r>
            <a:r>
              <a:rPr lang="hr-HR" dirty="0" err="1"/>
              <a:t>Grammatik</a:t>
            </a:r>
            <a:r>
              <a:rPr lang="hr-HR" dirty="0"/>
              <a:t> (pregled)                                 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r-HR" dirty="0"/>
              <a:t>Popis riječi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r-HR" dirty="0"/>
              <a:t>Korisne rubrike: 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 err="1"/>
              <a:t>Meine</a:t>
            </a:r>
            <a:r>
              <a:rPr lang="hr-HR" dirty="0"/>
              <a:t> </a:t>
            </a:r>
            <a:r>
              <a:rPr lang="hr-HR" dirty="0" err="1"/>
              <a:t>Lernstrategie</a:t>
            </a:r>
            <a:endParaRPr lang="hr-HR" dirty="0"/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sagt</a:t>
            </a:r>
            <a:r>
              <a:rPr lang="hr-HR" dirty="0"/>
              <a:t> </a:t>
            </a:r>
            <a:r>
              <a:rPr lang="hr-HR" dirty="0" err="1"/>
              <a:t>man’s</a:t>
            </a:r>
            <a:endParaRPr lang="hr-HR" dirty="0"/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 err="1"/>
              <a:t>Memo</a:t>
            </a:r>
            <a:endParaRPr lang="hr-HR" dirty="0"/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hr-HR" dirty="0" err="1"/>
              <a:t>schÖÜä</a:t>
            </a:r>
            <a:r>
              <a:rPr lang="hr-HR" dirty="0"/>
              <a:t> </a:t>
            </a:r>
            <a:r>
              <a:rPr lang="hr-HR" dirty="0" err="1"/>
              <a:t>Aussprache</a:t>
            </a:r>
            <a:endParaRPr lang="hr-HR" dirty="0"/>
          </a:p>
          <a:p>
            <a:pPr marL="0" indent="0">
              <a:buNone/>
              <a:defRPr/>
            </a:pP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D1D9B-6175-43EC-A214-D76EDEAA77E3}"/>
              </a:ext>
            </a:extLst>
          </p:cNvPr>
          <p:cNvSpPr txBox="1">
            <a:spLocks/>
          </p:cNvSpPr>
          <p:nvPr/>
        </p:nvSpPr>
        <p:spPr>
          <a:xfrm>
            <a:off x="7701711" y="2868358"/>
            <a:ext cx="3603369" cy="386226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4 dodatne rubrike </a:t>
            </a:r>
            <a:r>
              <a:rPr lang="hr-HR" dirty="0"/>
              <a:t>za poticanje samostalnosti pri učenju: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tipične fraze i izričaji</a:t>
            </a:r>
            <a:r>
              <a:rPr lang="hr-HR" dirty="0"/>
              <a:t>: </a:t>
            </a:r>
            <a:r>
              <a:rPr lang="hr-HR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</a:t>
            </a:r>
            <a:r>
              <a:rPr lang="hr-HR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sagt</a:t>
            </a:r>
            <a:r>
              <a:rPr lang="hr-HR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man’s</a:t>
            </a:r>
            <a:endParaRPr lang="hr-HR" b="1" dirty="0">
              <a:ln w="0"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gramatički </a:t>
            </a:r>
            <a:r>
              <a:rPr lang="hr-HR" b="1" dirty="0">
                <a:solidFill>
                  <a:schemeClr val="accent1"/>
                </a:solidFill>
              </a:rPr>
              <a:t>MEMO</a:t>
            </a:r>
            <a:r>
              <a:rPr lang="hr-HR" dirty="0"/>
              <a:t>: ‘gramatika u malim porcijama’ – poput izlaznih kartica jer učenici sami nadopunjuju paradigme i provjeravaju ostvarenost ishoda</a:t>
            </a:r>
          </a:p>
          <a:p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vježbe izgovora i upute za pravilan izgovor: 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AUSSPRACHE</a:t>
            </a:r>
            <a:endParaRPr lang="hr-HR" dirty="0"/>
          </a:p>
          <a:p>
            <a:r>
              <a:rPr lang="hr-HR" b="1" dirty="0">
                <a:solidFill>
                  <a:srgbClr val="FF0000"/>
                </a:solidFill>
              </a:rPr>
              <a:t>strategije učenja</a:t>
            </a:r>
            <a:r>
              <a:rPr lang="hr-HR" dirty="0"/>
              <a:t>: praktični savjeti i upute za usvajanje gram. sadržaja</a:t>
            </a:r>
          </a:p>
          <a:p>
            <a:pPr marL="1371600" lvl="3" indent="0">
              <a:buNone/>
              <a:defRPr/>
            </a:pPr>
            <a:r>
              <a:rPr lang="hr-HR" dirty="0" err="1"/>
              <a:t>Meine</a:t>
            </a:r>
            <a:r>
              <a:rPr lang="hr-HR" dirty="0"/>
              <a:t> </a:t>
            </a:r>
            <a:r>
              <a:rPr lang="hr-HR" dirty="0" err="1"/>
              <a:t>Lernstrategie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9626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Struktura radne bilježnice: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/>
          <a:lstStyle/>
          <a:p>
            <a:r>
              <a:rPr lang="hr-HR" dirty="0"/>
              <a:t>2 modula</a:t>
            </a:r>
          </a:p>
          <a:p>
            <a:r>
              <a:rPr lang="hr-HR" dirty="0"/>
              <a:t>3 lekcije u modulu s raznovrsnim zadacima (za globalno, detaljno i selektivno razumijevanje pročitanog teksta; slušno razumijevanje; praktični zadaci za pisanje…)</a:t>
            </a:r>
          </a:p>
          <a:p>
            <a:r>
              <a:rPr lang="hr-HR" dirty="0"/>
              <a:t>4 rubrike s dodatnim sadržajima: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hr-HR" dirty="0"/>
              <a:t>Aktivno na njemačkom / </a:t>
            </a:r>
            <a:r>
              <a:rPr lang="hr-HR" dirty="0" err="1"/>
              <a:t>Aktionsseiten</a:t>
            </a:r>
            <a:r>
              <a:rPr lang="hr-HR" dirty="0"/>
              <a:t> (projektni zadaci kod kuće)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hr-HR" dirty="0"/>
              <a:t>Priprema za ispit (Fit 1) /</a:t>
            </a:r>
            <a:r>
              <a:rPr lang="hr-HR" dirty="0" err="1"/>
              <a:t>Prüfungsvorbereitung</a:t>
            </a:r>
            <a:endParaRPr lang="hr-HR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hr-HR" dirty="0"/>
              <a:t>Moj vokabular / </a:t>
            </a:r>
            <a:r>
              <a:rPr lang="hr-HR" dirty="0" err="1"/>
              <a:t>Mein</a:t>
            </a:r>
            <a:r>
              <a:rPr lang="hr-HR" dirty="0"/>
              <a:t> </a:t>
            </a:r>
            <a:r>
              <a:rPr lang="hr-HR" dirty="0" err="1"/>
              <a:t>Wortschatz</a:t>
            </a:r>
            <a:endParaRPr lang="hr-HR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hr-HR" dirty="0"/>
              <a:t>Moja gramatika / </a:t>
            </a:r>
            <a:r>
              <a:rPr lang="hr-HR" dirty="0" err="1"/>
              <a:t>Meine</a:t>
            </a:r>
            <a:r>
              <a:rPr lang="hr-HR" dirty="0"/>
              <a:t> </a:t>
            </a:r>
            <a:r>
              <a:rPr lang="hr-HR" dirty="0" err="1"/>
              <a:t>Grammatik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008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Domene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predmetnoga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kurikuluma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Komunikacijska jezična kompetencija</a:t>
            </a:r>
            <a:r>
              <a:rPr lang="en-US" b="1" dirty="0"/>
              <a:t>: </a:t>
            </a:r>
            <a:r>
              <a:rPr lang="hr-HR" altLang="en-US" dirty="0">
                <a:solidFill>
                  <a:srgbClr val="00B050"/>
                </a:solidFill>
              </a:rPr>
              <a:t>Komunikacijski pristup - </a:t>
            </a:r>
            <a:r>
              <a:rPr lang="hr-HR" altLang="en-US" dirty="0"/>
              <a:t>uči se u situacijama iz svakodnevnog života (zanimljive zgode skupine simpatičnih njemačkih tinejdžera u njihovim životnim „avanturama” (</a:t>
            </a:r>
            <a:r>
              <a:rPr lang="hr-HR" altLang="en-US" dirty="0">
                <a:solidFill>
                  <a:srgbClr val="00B050"/>
                </a:solidFill>
              </a:rPr>
              <a:t>situacijsko učenje</a:t>
            </a:r>
            <a:r>
              <a:rPr lang="hr-HR" altLang="en-US" dirty="0"/>
              <a:t>) te </a:t>
            </a:r>
            <a:r>
              <a:rPr lang="hr-HR" altLang="en-US" dirty="0">
                <a:solidFill>
                  <a:srgbClr val="00B050"/>
                </a:solidFill>
              </a:rPr>
              <a:t>autentični </a:t>
            </a:r>
            <a:r>
              <a:rPr lang="en-US" altLang="en-US" dirty="0">
                <a:solidFill>
                  <a:srgbClr val="00B050"/>
                </a:solidFill>
              </a:rPr>
              <a:t>audio </a:t>
            </a:r>
            <a:r>
              <a:rPr lang="en-US" altLang="en-US" dirty="0" err="1">
                <a:solidFill>
                  <a:srgbClr val="00B050"/>
                </a:solidFill>
              </a:rPr>
              <a:t>i</a:t>
            </a:r>
            <a:r>
              <a:rPr lang="en-US" altLang="en-US" dirty="0">
                <a:solidFill>
                  <a:srgbClr val="00B050"/>
                </a:solidFill>
              </a:rPr>
              <a:t> video </a:t>
            </a:r>
            <a:r>
              <a:rPr lang="en-US" altLang="en-US" dirty="0" err="1">
                <a:solidFill>
                  <a:srgbClr val="00B050"/>
                </a:solidFill>
              </a:rPr>
              <a:t>materijali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hr-HR" altLang="en-US" dirty="0"/>
              <a:t>snimani s izvornim govornicima u Frankfurtu i Berlinu</a:t>
            </a:r>
            <a:r>
              <a:rPr lang="en-US" altLang="en-US" dirty="0"/>
              <a:t>.</a:t>
            </a:r>
          </a:p>
          <a:p>
            <a:r>
              <a:rPr lang="hr-HR" b="1" dirty="0"/>
              <a:t>Međukulturna komunikacijska kompetencija</a:t>
            </a:r>
            <a:r>
              <a:rPr lang="en-US" b="1" dirty="0"/>
              <a:t>: </a:t>
            </a:r>
            <a:r>
              <a:rPr lang="en-US" dirty="0" err="1"/>
              <a:t>Landeskunde</a:t>
            </a:r>
            <a:r>
              <a:rPr lang="en-US" dirty="0"/>
              <a:t>, </a:t>
            </a:r>
            <a:r>
              <a:rPr lang="en-US" dirty="0" err="1"/>
              <a:t>didaktizirane</a:t>
            </a:r>
            <a:r>
              <a:rPr lang="en-US" dirty="0"/>
              <a:t> </a:t>
            </a:r>
            <a:r>
              <a:rPr lang="en-US" dirty="0" err="1"/>
              <a:t>bajke</a:t>
            </a:r>
            <a:r>
              <a:rPr lang="en-US" dirty="0"/>
              <a:t>, video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prikazuju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njemačke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.</a:t>
            </a:r>
            <a:endParaRPr lang="en-US" b="1" dirty="0"/>
          </a:p>
          <a:p>
            <a:r>
              <a:rPr lang="hr-HR" b="1" dirty="0"/>
              <a:t>Samostalnost u ovladavanju jezikom</a:t>
            </a:r>
            <a:r>
              <a:rPr lang="en-US" b="1" dirty="0"/>
              <a:t>: </a:t>
            </a:r>
            <a:r>
              <a:rPr lang="hr-HR" altLang="en-US" dirty="0"/>
              <a:t>Diferencijacija zadataka obzirom na različite tipove učenja (slušni, vizualni, </a:t>
            </a:r>
            <a:r>
              <a:rPr lang="hr-HR" altLang="en-US" dirty="0" err="1"/>
              <a:t>kinestetički</a:t>
            </a:r>
            <a:r>
              <a:rPr lang="hr-HR" altLang="en-US" dirty="0"/>
              <a:t>)</a:t>
            </a:r>
            <a:r>
              <a:rPr lang="en-US" altLang="en-US" dirty="0"/>
              <a:t>, </a:t>
            </a:r>
            <a:r>
              <a:rPr lang="en-US" altLang="en-US" dirty="0" err="1"/>
              <a:t>strategije</a:t>
            </a:r>
            <a:r>
              <a:rPr lang="en-US" altLang="en-US" dirty="0"/>
              <a:t> </a:t>
            </a:r>
            <a:r>
              <a:rPr lang="en-US" altLang="en-US" dirty="0" err="1"/>
              <a:t>učenja</a:t>
            </a:r>
            <a:r>
              <a:rPr lang="en-US" altLang="en-US" dirty="0"/>
              <a:t>, </a:t>
            </a:r>
            <a:r>
              <a:rPr lang="en-US" altLang="en-US" dirty="0" err="1"/>
              <a:t>samo</a:t>
            </a:r>
            <a:r>
              <a:rPr lang="hr-HR" altLang="en-US" dirty="0"/>
              <a:t>vrednovanje</a:t>
            </a:r>
            <a:r>
              <a:rPr lang="en-US" altLang="en-US" dirty="0"/>
              <a:t>.</a:t>
            </a:r>
            <a:endParaRPr lang="hr-HR" alt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03" y="6042472"/>
            <a:ext cx="1613197" cy="8155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0"/>
            <a:ext cx="1323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90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1956</Words>
  <Application>Microsoft Office PowerPoint</Application>
  <PresentationFormat>Široki zaslon</PresentationFormat>
  <Paragraphs>226</Paragraphs>
  <Slides>31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Arial Nova</vt:lpstr>
      <vt:lpstr>Calibri</vt:lpstr>
      <vt:lpstr>Calibri Light</vt:lpstr>
      <vt:lpstr>Courier New</vt:lpstr>
      <vt:lpstr>Wingdings</vt:lpstr>
      <vt:lpstr>Tema sustava Office</vt:lpstr>
      <vt:lpstr>Njemački jezik u maksimalnom izdanju</vt:lpstr>
      <vt:lpstr>                          Sadržaj:        </vt:lpstr>
      <vt:lpstr>AUTORI I SURADNICI</vt:lpstr>
      <vt:lpstr>PowerPoint prezentacija</vt:lpstr>
      <vt:lpstr>KARAKTERISTIKE SERIJE MAXIMAL</vt:lpstr>
      <vt:lpstr>DIJELOVI SERIJE</vt:lpstr>
      <vt:lpstr>Tiskano izdanje – struktura udžbenika:</vt:lpstr>
      <vt:lpstr>Struktura radne bilježnice:</vt:lpstr>
      <vt:lpstr>Domene predmetnoga kurikuluma</vt:lpstr>
      <vt:lpstr>Jezično-kumunikacijska domena – maksimalna komunikacija, situacijsko učenje</vt:lpstr>
      <vt:lpstr>PowerPoint prezentacija</vt:lpstr>
      <vt:lpstr>PowerPoint prezentacija</vt:lpstr>
      <vt:lpstr>DOS NA IZZI- PLATFORM  I</vt:lpstr>
      <vt:lpstr>Vrednovanje u nastavi na daljinu MZO sažetak</vt:lpstr>
      <vt:lpstr>PowerPoint prezentacija</vt:lpstr>
      <vt:lpstr>KAKO VREDNOVATI SA SERIJOM MAXIMAL?</vt:lpstr>
      <vt:lpstr>Vrednovanje kao učenje / Vrednovanje za učenje</vt:lpstr>
      <vt:lpstr>IZZI https://www.profil-klett.hr/izzi</vt:lpstr>
      <vt:lpstr>IZZI razred</vt:lpstr>
      <vt:lpstr>PRIRUČNICI MAXIMAL 3 i 4</vt:lpstr>
      <vt:lpstr>Vrednovanje naučenog</vt:lpstr>
      <vt:lpstr>Microsoft Forms</vt:lpstr>
      <vt:lpstr>Kratke provjere -  Forms</vt:lpstr>
      <vt:lpstr>Kratke provjere - Forms</vt:lpstr>
      <vt:lpstr>Upute za Forms</vt:lpstr>
      <vt:lpstr>Projektni zadatak:  Mein Schulalltag</vt:lpstr>
      <vt:lpstr>PowerPoint prezentacija</vt:lpstr>
      <vt:lpstr>PowerPoint prezentacija</vt:lpstr>
      <vt:lpstr>Learning apps  - dodatni zadaci</vt:lpstr>
      <vt:lpstr>Tablice za praćenje i vrednovanje aktivnosti 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Njemački jezik u maksimalnom izdanju</dc:title>
  <dc:creator>Korisnik</dc:creator>
  <cp:lastModifiedBy>Korisnik</cp:lastModifiedBy>
  <cp:revision>33</cp:revision>
  <dcterms:created xsi:type="dcterms:W3CDTF">2020-05-05T16:59:51Z</dcterms:created>
  <dcterms:modified xsi:type="dcterms:W3CDTF">2020-05-08T08:15:55Z</dcterms:modified>
</cp:coreProperties>
</file>