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96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455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85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285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21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144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032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99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763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59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045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8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600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87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2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83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1A3C-CFF4-45ED-94FE-B4CF053E81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83360-2919-43EC-BCD7-16E9FC02351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15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99" y="677130"/>
            <a:ext cx="5826719" cy="1070238"/>
          </a:xfrm>
        </p:spPr>
        <p:txBody>
          <a:bodyPr/>
          <a:lstStyle/>
          <a:p>
            <a:r>
              <a:rPr lang="hr-HR" dirty="0"/>
              <a:t>ŠTO JA TU </a:t>
            </a:r>
            <a:r>
              <a:rPr lang="hr-HR"/>
              <a:t>MOGU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5260053"/>
            <a:ext cx="3522463" cy="1096899"/>
          </a:xfrm>
        </p:spPr>
        <p:txBody>
          <a:bodyPr/>
          <a:lstStyle/>
          <a:p>
            <a:r>
              <a:rPr lang="hr-HR" dirty="0"/>
              <a:t>ODRŽIVO OD SAMOG POČETKA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0"/>
            <a:ext cx="277593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051" y="2204864"/>
            <a:ext cx="2880320" cy="2160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Sanja Škreblin, OŠ Dobriše Cesarića, Zagreb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MANJE RAZNOLIKOGA BILJA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139136" cy="1252736"/>
          </a:xfrm>
        </p:spPr>
        <p:txBody>
          <a:bodyPr/>
          <a:lstStyle/>
          <a:p>
            <a:r>
              <a:rPr lang="hr-HR" dirty="0"/>
              <a:t>Na urednim, njegovanim i često košenim travnjacima nema mnogo različitoga cvijeća.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25" r="28738"/>
          <a:stretch/>
        </p:blipFill>
        <p:spPr>
          <a:xfrm>
            <a:off x="1187624" y="2780928"/>
            <a:ext cx="4956986" cy="2975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MOGU LI LJUDI POMOĆI?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2816"/>
            <a:ext cx="6347714" cy="3880773"/>
          </a:xfrm>
        </p:spPr>
        <p:txBody>
          <a:bodyPr>
            <a:normAutofit/>
          </a:bodyPr>
          <a:lstStyle/>
          <a:p>
            <a:r>
              <a:rPr lang="hr-HR" sz="2400" dirty="0"/>
              <a:t>Uzgajajmo cvijeće na prozorima i u dvorištima.</a:t>
            </a:r>
          </a:p>
          <a:p>
            <a:r>
              <a:rPr lang="hr-HR" sz="2400" dirty="0"/>
              <a:t>Posijmo različite domaće biljke na naše travnjake.</a:t>
            </a:r>
          </a:p>
          <a:p>
            <a:r>
              <a:rPr lang="hr-HR" sz="2400" dirty="0"/>
              <a:t>Pustimo neka trava ponegdje naraste viša kako bi u njoj cvalo cvijeće. </a:t>
            </a:r>
          </a:p>
          <a:p>
            <a:r>
              <a:rPr lang="hr-HR" sz="2400" dirty="0"/>
              <a:t>Izbjegavajmo uporabu otrova. </a:t>
            </a:r>
          </a:p>
          <a:p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MOGU LI DJECA POMOĆI?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6624736" cy="4752528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Ispričajte roditeljima, bakama, djedovima,</a:t>
            </a:r>
          </a:p>
          <a:p>
            <a:pPr>
              <a:buNone/>
            </a:pPr>
            <a:r>
              <a:rPr lang="hr-HR" sz="2400" dirty="0"/>
              <a:t>rođacima  i bliskim susjedima što ste danas</a:t>
            </a:r>
          </a:p>
          <a:p>
            <a:pPr>
              <a:buNone/>
            </a:pPr>
            <a:r>
              <a:rPr lang="hr-HR" sz="2400"/>
              <a:t>naučili.</a:t>
            </a:r>
            <a:endParaRPr lang="en-GB" sz="2400"/>
          </a:p>
          <a:p>
            <a:pPr>
              <a:buNone/>
            </a:pPr>
            <a:endParaRPr lang="en-GB" sz="2400"/>
          </a:p>
          <a:p>
            <a:pPr>
              <a:buNone/>
            </a:pPr>
            <a:endParaRPr lang="en-GB" sz="2400"/>
          </a:p>
          <a:p>
            <a:pPr>
              <a:buNone/>
            </a:pPr>
            <a:endParaRPr lang="en-GB" sz="2400"/>
          </a:p>
          <a:p>
            <a:pPr>
              <a:buNone/>
            </a:pPr>
            <a:endParaRPr lang="en-GB" sz="2400"/>
          </a:p>
          <a:p>
            <a:pPr>
              <a:buNone/>
            </a:pPr>
            <a:endParaRPr lang="en-GB" sz="2400"/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Uzgajajte biljke.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3021860"/>
            <a:ext cx="4104456" cy="23891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TO?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472514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Ispričaj što sve znaš o ovome kukcu.</a:t>
            </a:r>
            <a:endParaRPr lang="en-GB" sz="2400" dirty="0"/>
          </a:p>
          <a:p>
            <a:endParaRPr lang="hr-HR" sz="2400" dirty="0"/>
          </a:p>
          <a:p>
            <a:r>
              <a:rPr lang="hr-HR" sz="2400" dirty="0"/>
              <a:t>Pomoći će ti riječi: šarena krila, jajašce,</a:t>
            </a:r>
            <a:r>
              <a:rPr lang="en-GB" sz="2400" dirty="0"/>
              <a:t> </a:t>
            </a:r>
            <a:r>
              <a:rPr lang="hr-HR" sz="2400" dirty="0"/>
              <a:t>gusjenica, kukuljica, cvijeće, oprašivanje.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52" t="22250" r="11344" b="9299"/>
          <a:stretch/>
        </p:blipFill>
        <p:spPr>
          <a:xfrm>
            <a:off x="1979712" y="1628800"/>
            <a:ext cx="3359803" cy="2515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TO?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72514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Ispričaj što sve znaš o ovome </a:t>
            </a:r>
            <a:r>
              <a:rPr lang="hr-HR" sz="2400"/>
              <a:t>kukcu.</a:t>
            </a:r>
            <a:endParaRPr lang="en-GB" sz="2400"/>
          </a:p>
          <a:p>
            <a:endParaRPr lang="hr-HR" sz="2400" dirty="0"/>
          </a:p>
          <a:p>
            <a:r>
              <a:rPr lang="hr-HR" sz="2400" dirty="0"/>
              <a:t>Pomoći će ti riječi: zuji, velik, pruge, cvijeće, oprašivanje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772816"/>
            <a:ext cx="3888432" cy="2582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TO?</a:t>
            </a:r>
          </a:p>
        </p:txBody>
      </p:sp>
      <p:sp>
        <p:nvSpPr>
          <p:cNvPr id="2050" name="AutoShape 2" descr="Slikovni rezultat za pč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683568" y="472514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Ispričaj što sve znaš o ovome kukcu.</a:t>
            </a:r>
            <a:endParaRPr lang="en-GB" sz="2400" dirty="0"/>
          </a:p>
          <a:p>
            <a:endParaRPr lang="hr-HR" sz="2400" dirty="0"/>
          </a:p>
          <a:p>
            <a:r>
              <a:rPr lang="hr-HR" sz="2400" dirty="0"/>
              <a:t>Pomoći će ti riječi: košnica, skupina </a:t>
            </a:r>
            <a:r>
              <a:rPr lang="hr-HR" sz="2400" dirty="0">
                <a:latin typeface="Calibri" panose="020F0502020204030204" pitchFamily="34" charset="0"/>
              </a:rPr>
              <a:t>‒</a:t>
            </a:r>
            <a:r>
              <a:rPr lang="hr-HR" sz="2400" dirty="0"/>
              <a:t> zadruga, cvijeće, med, oprašivanje.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86" r="19239"/>
          <a:stretch/>
        </p:blipFill>
        <p:spPr>
          <a:xfrm>
            <a:off x="1547664" y="1412776"/>
            <a:ext cx="4091332" cy="29353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SU ONI?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3556991"/>
          </a:xfrm>
        </p:spPr>
        <p:txBody>
          <a:bodyPr>
            <a:normAutofit/>
          </a:bodyPr>
          <a:lstStyle/>
          <a:p>
            <a:r>
              <a:rPr lang="hr-HR" sz="2400" dirty="0"/>
              <a:t>Koje su se riječi pojavljivale uza sva tri opisana kukca? </a:t>
            </a:r>
          </a:p>
          <a:p>
            <a:r>
              <a:rPr lang="hr-HR" sz="2400" dirty="0"/>
              <a:t>Pčele, bumbari i leptiri neki su od letećih kukaca koji se hrane cvjetnim sokovima. </a:t>
            </a:r>
          </a:p>
          <a:p>
            <a:r>
              <a:rPr lang="hr-HR" sz="2400" dirty="0"/>
              <a:t>Oni prenose cvjetni prah s cvijeta na cvijet.</a:t>
            </a:r>
          </a:p>
          <a:p>
            <a:r>
              <a:rPr lang="hr-HR" sz="2400" dirty="0"/>
              <a:t>Diljem svijeta tih kukaca ima sve manje.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DOGAĐA?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3880773"/>
          </a:xfrm>
        </p:spPr>
        <p:txBody>
          <a:bodyPr>
            <a:normAutofit/>
          </a:bodyPr>
          <a:lstStyle/>
          <a:p>
            <a:r>
              <a:rPr lang="hr-HR" sz="2400" dirty="0"/>
              <a:t>Znanstvenici pretpostavljaju </a:t>
            </a:r>
            <a:r>
              <a:rPr lang="en-GB" sz="2400" dirty="0"/>
              <a:t>da</a:t>
            </a:r>
            <a:r>
              <a:rPr lang="hr-HR" sz="2400" dirty="0"/>
              <a:t> postoje četiri glavna uzroka smanjenja broja pčela i sličnih kukaca:</a:t>
            </a:r>
          </a:p>
          <a:p>
            <a:pPr marL="514350" indent="-514350">
              <a:buAutoNum type="arabicPeriod"/>
            </a:pPr>
            <a:r>
              <a:rPr lang="hr-HR" sz="2400" dirty="0"/>
              <a:t>otrovi u poljoprivredi</a:t>
            </a:r>
          </a:p>
          <a:p>
            <a:pPr marL="514350" indent="-514350">
              <a:buAutoNum type="arabicPeriod"/>
            </a:pPr>
            <a:r>
              <a:rPr lang="hr-HR" sz="2400" dirty="0"/>
              <a:t>uzgoj monokultura</a:t>
            </a:r>
          </a:p>
          <a:p>
            <a:pPr marL="514350" indent="-514350">
              <a:buAutoNum type="arabicPeriod"/>
            </a:pPr>
            <a:r>
              <a:rPr lang="hr-HR" sz="2400" dirty="0"/>
              <a:t>bolesti </a:t>
            </a:r>
          </a:p>
          <a:p>
            <a:pPr marL="514350" indent="-514350">
              <a:buAutoNum type="arabicPeriod"/>
            </a:pPr>
            <a:r>
              <a:rPr lang="hr-HR" sz="2400" dirty="0"/>
              <a:t>sve manje raznolikoga bilja.</a:t>
            </a:r>
          </a:p>
          <a:p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OTROVI U POLJOPRIVREDI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1373704"/>
            <a:ext cx="6743092" cy="1900807"/>
          </a:xfrm>
        </p:spPr>
        <p:txBody>
          <a:bodyPr/>
          <a:lstStyle/>
          <a:p>
            <a:r>
              <a:rPr lang="hr-HR" dirty="0"/>
              <a:t>Na poljima i u vrtovima ljudi štite uzgojene biljke od korova i štetočina raznim otrovima.</a:t>
            </a:r>
          </a:p>
          <a:p>
            <a:r>
              <a:rPr lang="hr-HR" dirty="0"/>
              <a:t>Ti otrovi dolaze i do ostalih kukaca.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730" y="5301208"/>
            <a:ext cx="66247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Korov </a:t>
            </a:r>
            <a:r>
              <a:rPr lang="hr-HR" i="1" dirty="0">
                <a:latin typeface="Calibri" panose="020F0502020204030204" pitchFamily="34" charset="0"/>
              </a:rPr>
              <a:t>‒</a:t>
            </a:r>
            <a:r>
              <a:rPr lang="hr-HR" i="1" dirty="0"/>
              <a:t> bot.</a:t>
            </a:r>
            <a:r>
              <a:rPr lang="hr-HR" dirty="0"/>
              <a:t> zajedničko ime za samonikle biljke koje rastu u poljoprivrednim kulturama.</a:t>
            </a:r>
            <a:endParaRPr lang="en-GB" dirty="0"/>
          </a:p>
          <a:p>
            <a:endParaRPr lang="hr-HR" dirty="0"/>
          </a:p>
          <a:p>
            <a:r>
              <a:rPr lang="hr-HR" i="1" dirty="0"/>
              <a:t>Štetočina</a:t>
            </a:r>
            <a:r>
              <a:rPr lang="hr-HR" dirty="0"/>
              <a:t> </a:t>
            </a:r>
            <a:r>
              <a:rPr lang="hr-HR" dirty="0">
                <a:latin typeface="Calibri" panose="020F0502020204030204" pitchFamily="34" charset="0"/>
              </a:rPr>
              <a:t>‒</a:t>
            </a:r>
            <a:r>
              <a:rPr lang="hr-HR" dirty="0"/>
              <a:t> životinja koja nanosi štetu, osobito kukac; štetnik.</a:t>
            </a:r>
          </a:p>
          <a:p>
            <a:pPr algn="r"/>
            <a:r>
              <a:rPr lang="hr-HR" sz="1400" dirty="0"/>
              <a:t>Hrvatski jezični portal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33" t="11395" r="2222"/>
          <a:stretch/>
        </p:blipFill>
        <p:spPr>
          <a:xfrm>
            <a:off x="1547664" y="2717815"/>
            <a:ext cx="3096344" cy="2357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455" y="3440102"/>
            <a:ext cx="3240276" cy="1979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UZGOJ MONOKULTURA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1770"/>
            <a:ext cx="6912768" cy="1828800"/>
          </a:xfrm>
        </p:spPr>
        <p:txBody>
          <a:bodyPr/>
          <a:lstStyle/>
          <a:p>
            <a:r>
              <a:rPr lang="hr-HR" dirty="0"/>
              <a:t>Na velikim područjima uzgaja se samo jedna biljna vrsta, primjerice suncokret. </a:t>
            </a:r>
          </a:p>
          <a:p>
            <a:r>
              <a:rPr lang="hr-HR" dirty="0"/>
              <a:t>Po drugu hranu kukci moraju ići daleko.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55892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Monokultura </a:t>
            </a:r>
            <a:r>
              <a:rPr lang="hr-HR" i="1" dirty="0">
                <a:latin typeface="Calibri" panose="020F0502020204030204" pitchFamily="34" charset="0"/>
              </a:rPr>
              <a:t>‒</a:t>
            </a:r>
            <a:r>
              <a:rPr lang="hr-HR" i="1" dirty="0"/>
              <a:t> agr.</a:t>
            </a:r>
            <a:r>
              <a:rPr lang="hr-HR" dirty="0"/>
              <a:t> uzgajanje samo jedne vrste usjeva na većoj površini tijekom više godina</a:t>
            </a:r>
            <a:endParaRPr lang="en-GB" dirty="0"/>
          </a:p>
          <a:p>
            <a:r>
              <a:rPr lang="en-GB" sz="1200" dirty="0"/>
              <a:t>										</a:t>
            </a:r>
            <a:r>
              <a:rPr lang="hr-HR" sz="1200" dirty="0"/>
              <a:t>Hrvatski jezični portal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708" y="2921001"/>
            <a:ext cx="3240276" cy="19796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BOLESTI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39"/>
          </a:xfrm>
        </p:spPr>
        <p:txBody>
          <a:bodyPr>
            <a:normAutofit/>
          </a:bodyPr>
          <a:lstStyle/>
          <a:p>
            <a:r>
              <a:rPr lang="hr-HR" dirty="0"/>
              <a:t>Kao i kod ljudi i kod kukaca postoje zarazne bolesti.</a:t>
            </a:r>
          </a:p>
          <a:p>
            <a:r>
              <a:rPr lang="hr-HR" dirty="0"/>
              <a:t>Bolesnomu kukcu još je teže tražiti hranu.</a:t>
            </a:r>
          </a:p>
          <a:p>
            <a:r>
              <a:rPr lang="hr-HR" dirty="0"/>
              <a:t>Pčelari liječe svoje pčele.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5" y="3068960"/>
            <a:ext cx="3552395" cy="266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0"/>
            <a:ext cx="1468858" cy="1317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</TotalTime>
  <Words>339</Words>
  <Application>Microsoft Office PowerPoint</Application>
  <PresentationFormat>Prikaz na zaslonu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ŠTO JA TU MOGU </vt:lpstr>
      <vt:lpstr>TKO JE TO?</vt:lpstr>
      <vt:lpstr>TKO JE TO?</vt:lpstr>
      <vt:lpstr>TKO JE TO?</vt:lpstr>
      <vt:lpstr>TKO SU ONI?</vt:lpstr>
      <vt:lpstr>ŠTO SE DOGAĐA?</vt:lpstr>
      <vt:lpstr>OTROVI U POLJOPRIVREDI</vt:lpstr>
      <vt:lpstr>UZGOJ MONOKULTURA</vt:lpstr>
      <vt:lpstr>BOLESTI</vt:lpstr>
      <vt:lpstr>MANJE RAZNOLIKOGA BILJA</vt:lpstr>
      <vt:lpstr>MOGU LI LJUDI POMOĆI?</vt:lpstr>
      <vt:lpstr>MOGU LI DJECA POMOĆI?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JA TU MOGU 2</dc:title>
  <dc:creator>sanja.skreblin</dc:creator>
  <cp:lastModifiedBy>Diana Greblicki Miculinic</cp:lastModifiedBy>
  <cp:revision>31</cp:revision>
  <dcterms:created xsi:type="dcterms:W3CDTF">2017-04-16T06:45:56Z</dcterms:created>
  <dcterms:modified xsi:type="dcterms:W3CDTF">2017-04-20T08:09:06Z</dcterms:modified>
</cp:coreProperties>
</file>