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57" r:id="rId12"/>
    <p:sldId id="272" r:id="rId13"/>
    <p:sldId id="265" r:id="rId14"/>
    <p:sldId id="258" r:id="rId15"/>
    <p:sldId id="260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37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30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03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23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33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34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74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72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8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18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63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484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47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5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287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389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505D-02C9-4FA1-A04D-8C26604EBB5F}" type="datetimeFigureOut">
              <a:rPr lang="hr-HR" smtClean="0"/>
              <a:pPr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FCDB6E-6F32-4E88-947B-0FC3F253EE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98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79115"/>
            <a:ext cx="5826719" cy="1646302"/>
          </a:xfrm>
        </p:spPr>
        <p:txBody>
          <a:bodyPr/>
          <a:lstStyle/>
          <a:p>
            <a:r>
              <a:rPr lang="hr-HR" dirty="0"/>
              <a:t>ŠTO JA TU MOGU?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2536" y="2773432"/>
            <a:ext cx="5826719" cy="1096899"/>
          </a:xfrm>
        </p:spPr>
        <p:txBody>
          <a:bodyPr/>
          <a:lstStyle/>
          <a:p>
            <a:r>
              <a:rPr lang="hr-HR" dirty="0"/>
              <a:t>ODRŽIVO OD SAMOG POČETKA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0"/>
            <a:ext cx="27759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3093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Sanja Škreblin, OŠ Dobriše Cesarića, Zagreb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1800" y="2025417"/>
            <a:ext cx="2230439" cy="502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r-HR" sz="2000"/>
              <a:t>BIORAZNOLIKOST</a:t>
            </a:r>
            <a:endParaRPr lang="hr-H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PROLJETNICE ŠKOLSKOGA DVORIŠTA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0624"/>
          <a:stretch/>
        </p:blipFill>
        <p:spPr>
          <a:xfrm>
            <a:off x="1403648" y="1988840"/>
            <a:ext cx="4464496" cy="40380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HRANILICA ZA LEPTIRE</a:t>
            </a:r>
          </a:p>
        </p:txBody>
      </p:sp>
      <p:pic>
        <p:nvPicPr>
          <p:cNvPr id="1026" name="Picture 2" descr="F:\fotke projekt\hranilice za leptire\20160412_114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326"/>
          <a:stretch>
            <a:fillRect/>
          </a:stretch>
        </p:blipFill>
        <p:spPr bwMode="auto">
          <a:xfrm rot="5400000">
            <a:off x="204370" y="2252013"/>
            <a:ext cx="4464496" cy="33620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2708920"/>
            <a:ext cx="2664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U hranilicu stavljamo svježi sok i slatku vodu.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JEŽEVA KUĆICA</a:t>
            </a:r>
          </a:p>
        </p:txBody>
      </p:sp>
      <p:pic>
        <p:nvPicPr>
          <p:cNvPr id="1026" name="Picture 2" descr="F:\fotke projekt\kucicazajezeve\IMG_0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628800"/>
            <a:ext cx="5568618" cy="417646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HOTELA ZA KUKCE</a:t>
            </a:r>
          </a:p>
        </p:txBody>
      </p:sp>
      <p:pic>
        <p:nvPicPr>
          <p:cNvPr id="5" name="Picture 2" descr="F:\fotke projekt\izviđači\20160415_095947.jpg"/>
          <p:cNvPicPr>
            <a:picLocks noChangeAspect="1" noChangeArrowheads="1"/>
          </p:cNvPicPr>
          <p:nvPr/>
        </p:nvPicPr>
        <p:blipFill>
          <a:blip r:embed="rId2" cstate="print"/>
          <a:srcRect l="17544" r="44991"/>
          <a:stretch>
            <a:fillRect/>
          </a:stretch>
        </p:blipFill>
        <p:spPr bwMode="auto">
          <a:xfrm>
            <a:off x="434009" y="1954326"/>
            <a:ext cx="2699792" cy="432374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183918"/>
            <a:ext cx="4642237" cy="35824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POSTAVLJANJE HOTELA ZA KUKCE</a:t>
            </a:r>
          </a:p>
        </p:txBody>
      </p:sp>
      <p:pic>
        <p:nvPicPr>
          <p:cNvPr id="2050" name="Picture 2" descr="F:\fotke projekt\hotelzakukce1_dio\IMG_9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1116" y="2502852"/>
            <a:ext cx="4579617" cy="3434713"/>
          </a:xfrm>
          <a:prstGeom prst="rect">
            <a:avLst/>
          </a:prstGeom>
          <a:noFill/>
        </p:spPr>
      </p:pic>
      <p:pic>
        <p:nvPicPr>
          <p:cNvPr id="2051" name="Picture 3" descr="F:\fotke projekt\hotelzakukce2_dio\IMG_9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75922" y="2780049"/>
            <a:ext cx="3840427" cy="288032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otke projekt\hotelzakukce3_dio\IMG_0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98530" y="1214754"/>
            <a:ext cx="5904656" cy="4428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1905506"/>
            <a:ext cx="273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Sada ga imamo već godinu dana. Zanimljivo je promatrati stanovnike.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6347714" cy="3880773"/>
          </a:xfrm>
        </p:spPr>
        <p:txBody>
          <a:bodyPr/>
          <a:lstStyle/>
          <a:p>
            <a:pPr algn="ctr">
              <a:buNone/>
            </a:pP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hr-HR" sz="8800">
                <a:solidFill>
                  <a:schemeClr val="accent2">
                    <a:lumMod val="75000"/>
                  </a:schemeClr>
                </a:solidFill>
              </a:rPr>
              <a:t>POKUŠAJTE </a:t>
            </a:r>
            <a:r>
              <a:rPr lang="hr-HR" sz="8800" dirty="0">
                <a:solidFill>
                  <a:schemeClr val="accent2">
                    <a:lumMod val="75000"/>
                  </a:schemeClr>
                </a:solidFill>
              </a:rPr>
              <a:t>I VI!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BIORAZNOLIKOST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90050"/>
            <a:ext cx="6770713" cy="861794"/>
          </a:xfrm>
        </p:spPr>
        <p:txBody>
          <a:bodyPr/>
          <a:lstStyle/>
          <a:p>
            <a:r>
              <a:rPr lang="hr-HR" dirty="0"/>
              <a:t>različite vrste živih bića koje žive na nekome prostoru</a:t>
            </a:r>
          </a:p>
          <a:p>
            <a:r>
              <a:rPr lang="hr-HR" dirty="0"/>
              <a:t>veći broj različitih vrsta = </a:t>
            </a:r>
            <a:r>
              <a:rPr lang="hr-HR"/>
              <a:t>veća bioraznolikost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53" y="4710631"/>
            <a:ext cx="2585818" cy="1705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85" y="4725144"/>
            <a:ext cx="2254005" cy="1690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4" y="2973288"/>
            <a:ext cx="2710056" cy="1778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87" y="2973288"/>
            <a:ext cx="2627784" cy="1751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72" y="2973288"/>
            <a:ext cx="2021618" cy="1751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1" y="4751762"/>
            <a:ext cx="2535756" cy="16638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UGROŽENA BIORAZNOLIKOST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54461"/>
            <a:ext cx="6347714" cy="1238436"/>
          </a:xfrm>
        </p:spPr>
        <p:txBody>
          <a:bodyPr/>
          <a:lstStyle/>
          <a:p>
            <a:r>
              <a:rPr lang="hr-HR" dirty="0"/>
              <a:t>čovjek mijenja okoliš</a:t>
            </a:r>
          </a:p>
          <a:p>
            <a:r>
              <a:rPr lang="hr-HR" dirty="0"/>
              <a:t>neke vrste su ugrožene, izumiru</a:t>
            </a:r>
          </a:p>
          <a:p>
            <a:r>
              <a:rPr lang="hr-HR" dirty="0"/>
              <a:t>važno je sačuvati sva živa </a:t>
            </a:r>
            <a:r>
              <a:rPr lang="hr-HR"/>
              <a:t>bića 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2710056" cy="2032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23" y="2852936"/>
            <a:ext cx="3610065" cy="20325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639762"/>
            <a:ext cx="2808312" cy="194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MOGU LI LJUDI POMOĆI?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Mogu stvarati “divlje kutke”:</a:t>
            </a:r>
          </a:p>
          <a:p>
            <a:r>
              <a:rPr lang="hr-HR" dirty="0"/>
              <a:t>ostaviti dio travnjaka s visokom travom,</a:t>
            </a:r>
          </a:p>
          <a:p>
            <a:r>
              <a:rPr lang="hr-HR" dirty="0"/>
              <a:t>ponegdje ostaviti stara stabla, panjeve, granje,</a:t>
            </a:r>
          </a:p>
          <a:p>
            <a:r>
              <a:rPr lang="hr-HR" dirty="0"/>
              <a:t>umjesto ograda saditi živice,</a:t>
            </a:r>
          </a:p>
          <a:p>
            <a:r>
              <a:rPr lang="hr-HR" dirty="0"/>
              <a:t>postaviti kućice, hranilice i pojilice za životinje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MOGU LI DJECA POMOĆI?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hr-HR"/>
              <a:t>spričajte </a:t>
            </a:r>
            <a:r>
              <a:rPr lang="hr-HR" dirty="0"/>
              <a:t>roditeljima, bakama, djedovima,</a:t>
            </a:r>
          </a:p>
          <a:p>
            <a:pPr>
              <a:buNone/>
            </a:pPr>
            <a:r>
              <a:rPr lang="hr-HR" dirty="0"/>
              <a:t>rođacima  i bliskim susjedima što ste danas</a:t>
            </a:r>
          </a:p>
          <a:p>
            <a:pPr>
              <a:buNone/>
            </a:pPr>
            <a:r>
              <a:rPr lang="hr-HR" dirty="0"/>
              <a:t>naučili.</a:t>
            </a:r>
          </a:p>
          <a:p>
            <a:r>
              <a:rPr lang="hr-HR" dirty="0"/>
              <a:t>zajedno s učiteljicama/učiteljima osmislite i napravite “divlji kutak” u školskome dvorištu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MOGU LI DJECA POMOĆI?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114" y="1628800"/>
            <a:ext cx="6482681" cy="3980515"/>
          </a:xfrm>
        </p:spPr>
        <p:txBody>
          <a:bodyPr/>
          <a:lstStyle/>
          <a:p>
            <a:r>
              <a:rPr lang="hr-HR" dirty="0"/>
              <a:t>Pogledajte što </a:t>
            </a:r>
            <a:r>
              <a:rPr lang="hr-HR"/>
              <a:t>su prošle školske godine napravili učenici 1</a:t>
            </a:r>
            <a:r>
              <a:rPr lang="en-GB"/>
              <a:t>. </a:t>
            </a:r>
            <a:r>
              <a:rPr lang="hr-HR"/>
              <a:t>b </a:t>
            </a:r>
            <a:r>
              <a:rPr lang="hr-HR" dirty="0"/>
              <a:t>razreda OŠ Dobriše Cesarića iz </a:t>
            </a:r>
            <a:r>
              <a:rPr lang="hr-HR"/>
              <a:t>Zagreba uz </a:t>
            </a:r>
            <a:r>
              <a:rPr lang="hr-HR" dirty="0"/>
              <a:t>pomoć roditelja, domara i izviđača Bordo jedinice.</a:t>
            </a:r>
          </a:p>
          <a:p>
            <a:endParaRPr lang="en-GB"/>
          </a:p>
          <a:p>
            <a:endParaRPr lang="hr-HR" dirty="0"/>
          </a:p>
          <a:p>
            <a:pPr algn="ctr">
              <a:buNone/>
            </a:pPr>
            <a:r>
              <a:rPr lang="hr-HR" sz="2800" dirty="0"/>
              <a:t>“I DJECA I PTICA I VJEVERICA</a:t>
            </a:r>
          </a:p>
          <a:p>
            <a:pPr algn="ctr">
              <a:buNone/>
            </a:pPr>
            <a:r>
              <a:rPr lang="hr-HR" sz="2800" dirty="0"/>
              <a:t>MOGU ZAJEDNO”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I DJECA I PTICA I VJEVERICA </a:t>
            </a:r>
            <a:br>
              <a:rPr lang="hr-HR" dirty="0"/>
            </a:br>
            <a:r>
              <a:rPr lang="hr-HR" dirty="0"/>
              <a:t>MOGU ZAJEDN0</a:t>
            </a:r>
          </a:p>
        </p:txBody>
      </p:sp>
      <p:pic>
        <p:nvPicPr>
          <p:cNvPr id="2050" name="Picture 2" descr="F:\fotke projekt\znakovi Ne bacaj smeće!\IMG_01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327" t="15415" r="74815" b="30446"/>
          <a:stretch/>
        </p:blipFill>
        <p:spPr bwMode="auto">
          <a:xfrm rot="5400000">
            <a:off x="2246138" y="568325"/>
            <a:ext cx="3816426" cy="708950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BILJKE - PROLJETNICE</a:t>
            </a:r>
          </a:p>
        </p:txBody>
      </p:sp>
      <p:pic>
        <p:nvPicPr>
          <p:cNvPr id="3074" name="Picture 2" descr="F:\fotke projekt\idjecaipticaivjeverica-biljeznice\IMG_4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8859"/>
          <a:stretch>
            <a:fillRect/>
          </a:stretch>
        </p:blipFill>
        <p:spPr bwMode="auto">
          <a:xfrm>
            <a:off x="683567" y="1412776"/>
            <a:ext cx="4126613" cy="4464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84148" y="1629375"/>
            <a:ext cx="31442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Proveli smo anketu među učenicima i djelatnicima škole.</a:t>
            </a:r>
          </a:p>
          <a:p>
            <a:r>
              <a:rPr lang="hr-HR" sz="3200" dirty="0"/>
              <a:t>Zanimalo nas je što ljudi primjećuju.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ŽIVOTINJE</a:t>
            </a:r>
          </a:p>
        </p:txBody>
      </p:sp>
      <p:pic>
        <p:nvPicPr>
          <p:cNvPr id="4098" name="Picture 2" descr="F:\fotke projekt\idjecaipticaivjeverica-biljeznice\IMG_44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223" r="7359" b="17855"/>
          <a:stretch>
            <a:fillRect/>
          </a:stretch>
        </p:blipFill>
        <p:spPr bwMode="auto">
          <a:xfrm>
            <a:off x="539552" y="1487306"/>
            <a:ext cx="3816424" cy="4389966"/>
          </a:xfrm>
          <a:prstGeom prst="rect">
            <a:avLst/>
          </a:prstGeom>
          <a:noFill/>
        </p:spPr>
      </p:pic>
      <p:pic>
        <p:nvPicPr>
          <p:cNvPr id="4100" name="Picture 4" descr="F:\fotke projekt\idjecaipticaivjeverica-biljeznice\IMG_44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0294"/>
          <a:stretch>
            <a:fillRect/>
          </a:stretch>
        </p:blipFill>
        <p:spPr bwMode="auto">
          <a:xfrm>
            <a:off x="4644008" y="1484784"/>
            <a:ext cx="3672408" cy="43924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</TotalTime>
  <Words>238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ŠTO JA TU MOGU?</vt:lpstr>
      <vt:lpstr>BIORAZNOLIKOST</vt:lpstr>
      <vt:lpstr>UGROŽENA BIORAZNOLIKOST</vt:lpstr>
      <vt:lpstr>MOGU LI LJUDI POMOĆI?</vt:lpstr>
      <vt:lpstr>MOGU LI DJECA POMOĆI?</vt:lpstr>
      <vt:lpstr>MOGU LI DJECA POMOĆI?</vt:lpstr>
      <vt:lpstr>I DJECA I PTICA I VJEVERICA  MOGU ZAJEDN0</vt:lpstr>
      <vt:lpstr>BILJKE - PROLJETNICE</vt:lpstr>
      <vt:lpstr>ŽIVOTINJE</vt:lpstr>
      <vt:lpstr>PROLJETNICE ŠKOLSKOGA DVORIŠTA</vt:lpstr>
      <vt:lpstr>HRANILICA ZA LEPTIRE</vt:lpstr>
      <vt:lpstr>JEŽEVA KUĆICA</vt:lpstr>
      <vt:lpstr>IZRADA HOTELA ZA KUKCE</vt:lpstr>
      <vt:lpstr>POSTAVLJANJE HOTELA ZA KUKCE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JA TU MOGU?</dc:title>
  <dc:creator>sanja.skreblin</dc:creator>
  <cp:lastModifiedBy>Maja Jelić-Kolar</cp:lastModifiedBy>
  <cp:revision>46</cp:revision>
  <dcterms:created xsi:type="dcterms:W3CDTF">2017-04-25T20:32:15Z</dcterms:created>
  <dcterms:modified xsi:type="dcterms:W3CDTF">2017-04-27T09:12:01Z</dcterms:modified>
</cp:coreProperties>
</file>