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0" r:id="rId11"/>
    <p:sldId id="269" r:id="rId12"/>
    <p:sldId id="268" r:id="rId13"/>
    <p:sldId id="266" r:id="rId14"/>
    <p:sldId id="267" r:id="rId15"/>
    <p:sldId id="271" r:id="rId16"/>
    <p:sldId id="272" r:id="rId17"/>
    <p:sldId id="273" r:id="rId18"/>
    <p:sldId id="274" r:id="rId19"/>
    <p:sldId id="275" r:id="rId20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86" d="100"/>
          <a:sy n="86" d="100"/>
        </p:scale>
        <p:origin x="557" y="2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Uredite stil podnaslova matrice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61DA2-01ED-4D60-AFFA-315357C526F7}" type="datetimeFigureOut">
              <a:rPr lang="hr-HR" smtClean="0"/>
              <a:t>18.3.2018.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56949-2247-4C7E-8BD8-32D11EB77F8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31011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61DA2-01ED-4D60-AFFA-315357C526F7}" type="datetimeFigureOut">
              <a:rPr lang="hr-HR" smtClean="0"/>
              <a:t>18.3.2018.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56949-2247-4C7E-8BD8-32D11EB77F8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6644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61DA2-01ED-4D60-AFFA-315357C526F7}" type="datetimeFigureOut">
              <a:rPr lang="hr-HR" smtClean="0"/>
              <a:t>18.3.2018.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56949-2247-4C7E-8BD8-32D11EB77F8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507866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61DA2-01ED-4D60-AFFA-315357C526F7}" type="datetimeFigureOut">
              <a:rPr lang="hr-HR" smtClean="0"/>
              <a:t>18.3.2018.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56949-2247-4C7E-8BD8-32D11EB77F88}" type="slidenum">
              <a:rPr lang="hr-HR" smtClean="0"/>
              <a:t>‹#›</a:t>
            </a:fld>
            <a:endParaRPr lang="hr-HR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005656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61DA2-01ED-4D60-AFFA-315357C526F7}" type="datetimeFigureOut">
              <a:rPr lang="hr-HR" smtClean="0"/>
              <a:t>18.3.2018.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56949-2247-4C7E-8BD8-32D11EB77F8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509055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hr-HR"/>
              <a:t>Uredite stilove teksta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hr-HR"/>
              <a:t>Uredite stilove teksta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61DA2-01ED-4D60-AFFA-315357C526F7}" type="datetimeFigureOut">
              <a:rPr lang="hr-HR" smtClean="0"/>
              <a:t>18.3.2018.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56949-2247-4C7E-8BD8-32D11EB77F8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599881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61DA2-01ED-4D60-AFFA-315357C526F7}" type="datetimeFigureOut">
              <a:rPr lang="hr-HR" smtClean="0"/>
              <a:t>18.3.2018.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56949-2247-4C7E-8BD8-32D11EB77F8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004207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61DA2-01ED-4D60-AFFA-315357C526F7}" type="datetimeFigureOut">
              <a:rPr lang="hr-HR" smtClean="0"/>
              <a:t>18.3.2018.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56949-2247-4C7E-8BD8-32D11EB77F8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90952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61DA2-01ED-4D60-AFFA-315357C526F7}" type="datetimeFigureOut">
              <a:rPr lang="hr-HR" smtClean="0"/>
              <a:t>18.3.2018.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56949-2247-4C7E-8BD8-32D11EB77F8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14503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61DA2-01ED-4D60-AFFA-315357C526F7}" type="datetimeFigureOut">
              <a:rPr lang="hr-HR" smtClean="0"/>
              <a:t>18.3.2018.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56949-2247-4C7E-8BD8-32D11EB77F8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85816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61DA2-01ED-4D60-AFFA-315357C526F7}" type="datetimeFigureOut">
              <a:rPr lang="hr-HR" smtClean="0"/>
              <a:t>18.3.2018.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56949-2247-4C7E-8BD8-32D11EB77F8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52407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61DA2-01ED-4D60-AFFA-315357C526F7}" type="datetimeFigureOut">
              <a:rPr lang="hr-HR" smtClean="0"/>
              <a:t>18.3.2018.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56949-2247-4C7E-8BD8-32D11EB77F8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60257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61DA2-01ED-4D60-AFFA-315357C526F7}" type="datetimeFigureOut">
              <a:rPr lang="hr-HR" smtClean="0"/>
              <a:t>18.3.2018.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56949-2247-4C7E-8BD8-32D11EB77F8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34081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61DA2-01ED-4D60-AFFA-315357C526F7}" type="datetimeFigureOut">
              <a:rPr lang="hr-HR" smtClean="0"/>
              <a:t>18.3.2018.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56949-2247-4C7E-8BD8-32D11EB77F8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96615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61DA2-01ED-4D60-AFFA-315357C526F7}" type="datetimeFigureOut">
              <a:rPr lang="hr-HR" smtClean="0"/>
              <a:t>18.3.2018.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56949-2247-4C7E-8BD8-32D11EB77F8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66626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61DA2-01ED-4D60-AFFA-315357C526F7}" type="datetimeFigureOut">
              <a:rPr lang="hr-HR" smtClean="0"/>
              <a:t>18.3.2018.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56949-2247-4C7E-8BD8-32D11EB77F8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86884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61DA2-01ED-4D60-AFFA-315357C526F7}" type="datetimeFigureOut">
              <a:rPr lang="hr-HR" smtClean="0"/>
              <a:t>18.3.2018.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56949-2247-4C7E-8BD8-32D11EB77F8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35640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A961DA2-01ED-4D60-AFFA-315357C526F7}" type="datetimeFigureOut">
              <a:rPr lang="hr-HR" smtClean="0"/>
              <a:t>18.3.2018.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BD756949-2247-4C7E-8BD8-32D11EB77F8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873331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798490" y="2498501"/>
            <a:ext cx="11140225" cy="938010"/>
          </a:xfrm>
        </p:spPr>
        <p:txBody>
          <a:bodyPr>
            <a:normAutofit fontScale="90000"/>
          </a:bodyPr>
          <a:lstStyle/>
          <a:p>
            <a:r>
              <a:rPr lang="hr-HR" sz="7300" dirty="0"/>
              <a:t>22. ožujka: Svjetski dan voda</a:t>
            </a:r>
            <a:br>
              <a:rPr lang="hr-HR" dirty="0"/>
            </a:br>
            <a:br>
              <a:rPr lang="hr-HR" dirty="0"/>
            </a:b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7236445" y="3436511"/>
            <a:ext cx="4549155" cy="608526"/>
          </a:xfrm>
        </p:spPr>
        <p:txBody>
          <a:bodyPr>
            <a:noAutofit/>
          </a:bodyPr>
          <a:lstStyle/>
          <a:p>
            <a:r>
              <a:rPr lang="hr-HR" sz="2400" i="1" dirty="0"/>
              <a:t>Voda najzdravije piće (ZO</a:t>
            </a:r>
            <a:r>
              <a:rPr lang="hr-HR" sz="2400" dirty="0"/>
              <a:t>)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125" y="1460864"/>
            <a:ext cx="1301496" cy="195072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125" y="0"/>
            <a:ext cx="1301496" cy="1950720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125" y="3231048"/>
            <a:ext cx="1301496" cy="1950720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125" y="5001232"/>
            <a:ext cx="1301496" cy="195072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2E5BA1D-0EAE-4CD2-BF98-349ECD034C41}"/>
              </a:ext>
            </a:extLst>
          </p:cNvPr>
          <p:cNvSpPr txBox="1"/>
          <p:nvPr/>
        </p:nvSpPr>
        <p:spPr>
          <a:xfrm>
            <a:off x="7075504" y="6241002"/>
            <a:ext cx="4863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Adrijana Leko, OŠ dr. Franjo Tuđman, Šarengrad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A7E1BEF-C2D0-4DE6-BB1D-7239CC3B37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3192" y="105625"/>
            <a:ext cx="1269841" cy="6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945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621972" y="321582"/>
            <a:ext cx="4343400" cy="1325563"/>
          </a:xfrm>
        </p:spPr>
        <p:txBody>
          <a:bodyPr/>
          <a:lstStyle/>
          <a:p>
            <a:r>
              <a:rPr lang="hr-HR" dirty="0"/>
              <a:t>Važnost vode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498599" y="1867689"/>
            <a:ext cx="5160109" cy="459172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r-HR" sz="2400" dirty="0">
                <a:latin typeface="Merriweather"/>
              </a:rPr>
              <a:t>Voda ima veliku važnost u održavanju tjelesnih funkcija, odnosno stanica svih živih bića (najmanje 60 posto tijela odraslog čovjeka sastoji se od vode).</a:t>
            </a:r>
          </a:p>
          <a:p>
            <a:pPr marL="0" indent="0">
              <a:buNone/>
            </a:pPr>
            <a:endParaRPr lang="hr-HR" sz="2400" dirty="0">
              <a:latin typeface="Merriweather"/>
            </a:endParaRPr>
          </a:p>
          <a:p>
            <a:pPr marL="0" indent="0">
              <a:buNone/>
            </a:pPr>
            <a:r>
              <a:rPr lang="hr-HR" sz="2400" dirty="0">
                <a:latin typeface="Merriweather"/>
              </a:rPr>
              <a:t>Voda „podmazuje” zglobove pri kretanju, regulira tjelesnu temperaturu putem znojenja i pomaže nam da se riješimo „otpada" iz organizma. Zbog vode bolje funkcionira naš mozak.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71" y="-439288"/>
            <a:ext cx="1301496" cy="195072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71" y="1462980"/>
            <a:ext cx="1301496" cy="1950720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71" y="3246818"/>
            <a:ext cx="1301496" cy="1950720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71" y="4982204"/>
            <a:ext cx="1301496" cy="1950720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5379" y="740858"/>
            <a:ext cx="4156344" cy="581888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53DA434-4911-4740-97E2-CC485DA520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3192" y="105625"/>
            <a:ext cx="1269841" cy="6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142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683657" y="740858"/>
            <a:ext cx="4459235" cy="601163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>
                <a:latin typeface="Merriweather"/>
              </a:rPr>
              <a:t>Nedostatak vode u organizmu </a:t>
            </a:r>
            <a:r>
              <a:rPr lang="hr-HR" sz="2400">
                <a:latin typeface="Merriweather"/>
              </a:rPr>
              <a:t>mnogo </a:t>
            </a:r>
            <a:r>
              <a:rPr lang="hr-HR" sz="2400" dirty="0">
                <a:latin typeface="Merriweather"/>
              </a:rPr>
              <a:t>brže dovodi do smrti </a:t>
            </a:r>
            <a:r>
              <a:rPr lang="hr-HR" sz="2400">
                <a:latin typeface="Merriweather"/>
              </a:rPr>
              <a:t>nego </a:t>
            </a:r>
            <a:r>
              <a:rPr lang="en-GB" sz="2400">
                <a:latin typeface="Merriweather"/>
              </a:rPr>
              <a:t>nedostatak</a:t>
            </a:r>
            <a:r>
              <a:rPr lang="hr-HR" sz="2400">
                <a:latin typeface="Merriweather"/>
              </a:rPr>
              <a:t> </a:t>
            </a:r>
            <a:r>
              <a:rPr lang="hr-HR" sz="2400" dirty="0">
                <a:latin typeface="Merriweather"/>
              </a:rPr>
              <a:t>hrane: bez vode možemo izdržati svega nekoliko dana, bez hrane čak i više od mjesec dana.</a:t>
            </a:r>
          </a:p>
          <a:p>
            <a:pPr marL="0" indent="0">
              <a:buNone/>
            </a:pPr>
            <a:endParaRPr lang="hr-HR" sz="2400" dirty="0">
              <a:latin typeface="Merriweather"/>
            </a:endParaRPr>
          </a:p>
          <a:p>
            <a:pPr marL="0" indent="0">
              <a:buNone/>
            </a:pPr>
            <a:endParaRPr lang="hr-HR" sz="2400" dirty="0">
              <a:latin typeface="Merriweather"/>
            </a:endParaRPr>
          </a:p>
          <a:p>
            <a:pPr marL="0" indent="0">
              <a:buNone/>
            </a:pPr>
            <a:r>
              <a:rPr lang="hr-HR" sz="2400" dirty="0">
                <a:latin typeface="Merriweather"/>
              </a:rPr>
              <a:t>Dehidracija koja uzrokuje gubitak više od 10 posto tjelesne težine je hitan slučaj, a ako se brzo ne preokrene - može uzrokovati smrt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71" y="-439288"/>
            <a:ext cx="1301496" cy="195072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71" y="1462980"/>
            <a:ext cx="1301496" cy="1950720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71" y="3246818"/>
            <a:ext cx="1301496" cy="1950720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71" y="4982204"/>
            <a:ext cx="1301496" cy="1950720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077" y="1406675"/>
            <a:ext cx="5489429" cy="468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7FA8A94-2079-44CA-AF07-90CD6ADF81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3192" y="105625"/>
            <a:ext cx="1269841" cy="6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662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zervirano mjesto sadržaja 4"/>
          <p:cNvSpPr>
            <a:spLocks noGrp="1"/>
          </p:cNvSpPr>
          <p:nvPr>
            <p:ph idx="1"/>
          </p:nvPr>
        </p:nvSpPr>
        <p:spPr>
          <a:xfrm>
            <a:off x="1857828" y="796702"/>
            <a:ext cx="9379857" cy="1440089"/>
          </a:xfrm>
        </p:spPr>
        <p:txBody>
          <a:bodyPr/>
          <a:lstStyle/>
          <a:p>
            <a:pPr marL="0" indent="0">
              <a:buNone/>
            </a:pPr>
            <a:r>
              <a:rPr lang="hr-HR" b="1" dirty="0"/>
              <a:t>Voda je jako važna za sva živa bića.</a:t>
            </a:r>
          </a:p>
          <a:p>
            <a:pPr marL="0" indent="0">
              <a:buNone/>
            </a:pPr>
            <a:r>
              <a:rPr lang="hr-HR" b="1" dirty="0"/>
              <a:t>Kako </a:t>
            </a:r>
            <a:r>
              <a:rPr lang="hr-HR" b="1"/>
              <a:t>bi se</a:t>
            </a:r>
            <a:r>
              <a:rPr lang="en-GB" b="1"/>
              <a:t> ljude</a:t>
            </a:r>
            <a:r>
              <a:rPr lang="hr-HR" b="1"/>
              <a:t> </a:t>
            </a:r>
            <a:r>
              <a:rPr lang="en-GB" b="1"/>
              <a:t>upozorilo na važnost vode </a:t>
            </a:r>
            <a:r>
              <a:rPr lang="hr-HR" b="1"/>
              <a:t>utemeljen </a:t>
            </a:r>
            <a:r>
              <a:rPr lang="hr-HR" b="1" dirty="0"/>
              <a:t>je Svjetski dan voda.</a:t>
            </a:r>
            <a:endParaRPr lang="hr-HR" dirty="0"/>
          </a:p>
          <a:p>
            <a:endParaRPr lang="hr-HR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148" y="-433973"/>
            <a:ext cx="1301496" cy="1950720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148" y="1274367"/>
            <a:ext cx="1301496" cy="1950720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148" y="3152511"/>
            <a:ext cx="1301496" cy="1950720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748" y="5030655"/>
            <a:ext cx="1301496" cy="1950720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0132" y="2687871"/>
            <a:ext cx="5090498" cy="3600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B4EA60F-A9FE-41A5-8644-7A80B3BFEF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3192" y="105625"/>
            <a:ext cx="1269841" cy="6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64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654628" y="365125"/>
            <a:ext cx="9699171" cy="1325563"/>
          </a:xfrm>
        </p:spPr>
        <p:txBody>
          <a:bodyPr/>
          <a:lstStyle/>
          <a:p>
            <a:r>
              <a:rPr lang="hr-HR" dirty="0"/>
              <a:t>Povijesne crtice…</a:t>
            </a:r>
          </a:p>
        </p:txBody>
      </p:sp>
      <p:sp>
        <p:nvSpPr>
          <p:cNvPr id="4" name="Rezervirano mjesto sadržaja 2"/>
          <p:cNvSpPr>
            <a:spLocks noGrp="1"/>
          </p:cNvSpPr>
          <p:nvPr>
            <p:ph idx="1"/>
          </p:nvPr>
        </p:nvSpPr>
        <p:spPr>
          <a:xfrm>
            <a:off x="1654628" y="1825625"/>
            <a:ext cx="9699172" cy="1236889"/>
          </a:xfrm>
        </p:spPr>
        <p:txBody>
          <a:bodyPr/>
          <a:lstStyle/>
          <a:p>
            <a:pPr marL="0" indent="0">
              <a:buNone/>
            </a:pPr>
            <a:r>
              <a:rPr lang="hr-HR"/>
              <a:t>Svjetski </a:t>
            </a:r>
            <a:r>
              <a:rPr lang="hr-HR" dirty="0"/>
              <a:t>dan voda svake se godine obilježava 22. ožujka kako bi </a:t>
            </a:r>
            <a:r>
              <a:rPr lang="hr-HR"/>
              <a:t>se </a:t>
            </a:r>
            <a:r>
              <a:rPr lang="en-GB"/>
              <a:t>usmjerila</a:t>
            </a:r>
            <a:r>
              <a:rPr lang="hr-HR"/>
              <a:t> </a:t>
            </a:r>
            <a:r>
              <a:rPr lang="en-GB"/>
              <a:t>pažnja</a:t>
            </a:r>
            <a:r>
              <a:rPr lang="hr-HR"/>
              <a:t> </a:t>
            </a:r>
            <a:r>
              <a:rPr lang="hr-HR" dirty="0"/>
              <a:t>na važnost voda. </a:t>
            </a: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148" y="-433973"/>
            <a:ext cx="1301496" cy="1950720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148" y="1388183"/>
            <a:ext cx="1301496" cy="1950720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296" y="3210339"/>
            <a:ext cx="1301496" cy="1950720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029" y="5032495"/>
            <a:ext cx="1301496" cy="1950720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205" y="2851052"/>
            <a:ext cx="5435745" cy="360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53163D4-54BC-474C-8ADF-0091D3C793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3192" y="105625"/>
            <a:ext cx="1269841" cy="6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632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843314" y="952346"/>
            <a:ext cx="8833067" cy="2686390"/>
          </a:xfrm>
        </p:spPr>
        <p:txBody>
          <a:bodyPr/>
          <a:lstStyle/>
          <a:p>
            <a:pPr marL="0" indent="0">
              <a:buNone/>
            </a:pPr>
            <a:r>
              <a:rPr lang="hr-HR" dirty="0"/>
              <a:t>Na konferenciji Ujedinjenih naroda o okolišu i razvoju (UNCED) 1992. godine predložen je međunarodni dan proslave slatkih voda. </a:t>
            </a:r>
          </a:p>
          <a:p>
            <a:pPr marL="0" indent="0">
              <a:buNone/>
            </a:pPr>
            <a:r>
              <a:rPr lang="hr-HR" dirty="0"/>
              <a:t>Opća skupština Ujedinjenih naroda na taj je prijedlog odgovorila određivanjem </a:t>
            </a:r>
            <a:r>
              <a:rPr lang="hr-HR" b="1" dirty="0"/>
              <a:t>22. ožujka 1993. kao prvog Svjetskog dana voda.</a:t>
            </a:r>
          </a:p>
          <a:p>
            <a:endParaRPr lang="hr-HR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4968"/>
            <a:ext cx="1301496" cy="1950720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60676"/>
            <a:ext cx="1301496" cy="1950720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04907"/>
            <a:ext cx="1301496" cy="1950720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03227"/>
            <a:ext cx="1301496" cy="1950720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8697" y="3411396"/>
            <a:ext cx="3195776" cy="3240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A29A492-20CC-42C0-B319-AC22F7B4EF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3192" y="105625"/>
            <a:ext cx="1269841" cy="6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033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843314" y="952346"/>
            <a:ext cx="8833067" cy="1181254"/>
          </a:xfrm>
        </p:spPr>
        <p:txBody>
          <a:bodyPr/>
          <a:lstStyle/>
          <a:p>
            <a:pPr marL="0" indent="0">
              <a:buNone/>
            </a:pPr>
            <a:r>
              <a:rPr lang="hr-HR" dirty="0"/>
              <a:t>Razmisli: </a:t>
            </a:r>
          </a:p>
          <a:p>
            <a:pPr marL="0" indent="0">
              <a:buNone/>
            </a:pPr>
            <a:r>
              <a:rPr lang="hr-HR" b="1" dirty="0"/>
              <a:t>Smijemo li piti svu vodu?</a:t>
            </a:r>
          </a:p>
          <a:p>
            <a:endParaRPr lang="hr-HR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4968"/>
            <a:ext cx="1301496" cy="1950720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60676"/>
            <a:ext cx="1301496" cy="1950720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04907"/>
            <a:ext cx="1301496" cy="1950720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03227"/>
            <a:ext cx="1301496" cy="1950720"/>
          </a:xfrm>
          <a:prstGeom prst="rect">
            <a:avLst/>
          </a:prstGeom>
        </p:spPr>
      </p:pic>
      <p:sp>
        <p:nvSpPr>
          <p:cNvPr id="8" name="Rezervirano mjesto sadržaja 2"/>
          <p:cNvSpPr txBox="1">
            <a:spLocks/>
          </p:cNvSpPr>
          <p:nvPr/>
        </p:nvSpPr>
        <p:spPr>
          <a:xfrm>
            <a:off x="1843313" y="5475006"/>
            <a:ext cx="8833067" cy="6035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-HR" dirty="0"/>
              <a:t>Smijemo piti samo zdravstveno ispravnu vodu.</a:t>
            </a:r>
            <a:endParaRPr lang="hr-HR" b="1" dirty="0"/>
          </a:p>
          <a:p>
            <a:endParaRPr lang="hr-HR" dirty="0"/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452" y="690392"/>
            <a:ext cx="2731561" cy="468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DBE91F9-81A9-4819-BBAD-F642BB640A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3192" y="105625"/>
            <a:ext cx="1269841" cy="6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036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843314" y="952345"/>
            <a:ext cx="8833067" cy="14279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dirty="0"/>
              <a:t>Jeste li ikada uočili popis </a:t>
            </a:r>
            <a:r>
              <a:rPr lang="hr-HR"/>
              <a:t>sastojaka na </a:t>
            </a:r>
            <a:r>
              <a:rPr lang="hr-HR" dirty="0"/>
              <a:t>naljepnicama pića koja svakodnevno pijete? </a:t>
            </a:r>
          </a:p>
          <a:p>
            <a:pPr marL="0" indent="0">
              <a:buNone/>
            </a:pPr>
            <a:r>
              <a:rPr lang="hr-HR" i="1" dirty="0"/>
              <a:t>(sokovi, gazirana pića..)</a:t>
            </a:r>
            <a:endParaRPr lang="hr-HR" b="1" i="1" dirty="0"/>
          </a:p>
          <a:p>
            <a:endParaRPr lang="hr-HR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4968"/>
            <a:ext cx="1301496" cy="1950720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60676"/>
            <a:ext cx="1301496" cy="1950720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04907"/>
            <a:ext cx="1301496" cy="1950720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03227"/>
            <a:ext cx="1301496" cy="1950720"/>
          </a:xfrm>
          <a:prstGeom prst="rect">
            <a:avLst/>
          </a:prstGeom>
        </p:spPr>
      </p:pic>
      <p:sp>
        <p:nvSpPr>
          <p:cNvPr id="8" name="Rezervirano mjesto sadržaja 2"/>
          <p:cNvSpPr txBox="1">
            <a:spLocks/>
          </p:cNvSpPr>
          <p:nvPr/>
        </p:nvSpPr>
        <p:spPr>
          <a:xfrm>
            <a:off x="2148113" y="5475006"/>
            <a:ext cx="5283201" cy="6035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-HR" dirty="0"/>
              <a:t>Koje sastojke imaju takva pića?</a:t>
            </a:r>
            <a:endParaRPr lang="hr-HR" b="1" dirty="0"/>
          </a:p>
          <a:p>
            <a:endParaRPr lang="hr-HR" dirty="0"/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1585" y="1908470"/>
            <a:ext cx="3005852" cy="30058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43E32DD-15A4-429C-A516-C180AB3C92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3192" y="105625"/>
            <a:ext cx="1269841" cy="6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333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843314" y="952345"/>
            <a:ext cx="8833067" cy="8619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dirty="0"/>
              <a:t>Uočili ste da pića koja svakodnevno pijemo imaju: šećer, konzervans,  boju, limunsku kiselinu…</a:t>
            </a:r>
            <a:endParaRPr lang="hr-HR" b="1" i="1" dirty="0"/>
          </a:p>
          <a:p>
            <a:endParaRPr lang="hr-HR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4968"/>
            <a:ext cx="1301496" cy="1950720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60676"/>
            <a:ext cx="1301496" cy="1950720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04907"/>
            <a:ext cx="1301496" cy="1950720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03227"/>
            <a:ext cx="1301496" cy="1950720"/>
          </a:xfrm>
          <a:prstGeom prst="rect">
            <a:avLst/>
          </a:prstGeom>
        </p:spPr>
      </p:pic>
      <p:sp>
        <p:nvSpPr>
          <p:cNvPr id="8" name="Rezervirano mjesto sadržaja 2"/>
          <p:cNvSpPr txBox="1">
            <a:spLocks/>
          </p:cNvSpPr>
          <p:nvPr/>
        </p:nvSpPr>
        <p:spPr>
          <a:xfrm>
            <a:off x="1843314" y="2436036"/>
            <a:ext cx="5892800" cy="60358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-HR" dirty="0"/>
              <a:t>Razmisli kako takva pića utječu na žeđ?</a:t>
            </a:r>
            <a:endParaRPr lang="hr-HR" b="1" dirty="0"/>
          </a:p>
          <a:p>
            <a:endParaRPr lang="hr-HR" dirty="0"/>
          </a:p>
        </p:txBody>
      </p:sp>
      <p:sp>
        <p:nvSpPr>
          <p:cNvPr id="10" name="Rezervirano mjesto sadržaja 2"/>
          <p:cNvSpPr txBox="1">
            <a:spLocks/>
          </p:cNvSpPr>
          <p:nvPr/>
        </p:nvSpPr>
        <p:spPr>
          <a:xfrm>
            <a:off x="6259847" y="3003116"/>
            <a:ext cx="3686629" cy="6035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-HR" i="1" dirty="0"/>
              <a:t>Još više smo žedni.</a:t>
            </a:r>
            <a:endParaRPr lang="hr-HR" b="1" i="1" dirty="0"/>
          </a:p>
          <a:p>
            <a:endParaRPr lang="hr-HR" dirty="0"/>
          </a:p>
        </p:txBody>
      </p:sp>
      <p:sp>
        <p:nvSpPr>
          <p:cNvPr id="11" name="Rezervirano mjesto sadržaja 2"/>
          <p:cNvSpPr txBox="1">
            <a:spLocks/>
          </p:cNvSpPr>
          <p:nvPr/>
        </p:nvSpPr>
        <p:spPr>
          <a:xfrm>
            <a:off x="1843313" y="4499646"/>
            <a:ext cx="8833067" cy="6035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-HR" dirty="0"/>
              <a:t>U kojem piću nema nijednoga od ovih sastojaka?</a:t>
            </a:r>
            <a:endParaRPr lang="hr-HR" b="1" dirty="0"/>
          </a:p>
          <a:p>
            <a:endParaRPr lang="hr-HR" dirty="0"/>
          </a:p>
        </p:txBody>
      </p:sp>
      <p:sp>
        <p:nvSpPr>
          <p:cNvPr id="12" name="Rezervirano mjesto sadržaja 2"/>
          <p:cNvSpPr txBox="1">
            <a:spLocks/>
          </p:cNvSpPr>
          <p:nvPr/>
        </p:nvSpPr>
        <p:spPr>
          <a:xfrm>
            <a:off x="6259846" y="5121396"/>
            <a:ext cx="3418115" cy="6035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-HR" i="1" dirty="0"/>
              <a:t>U čistoj, pitkoj vodi.</a:t>
            </a:r>
            <a:endParaRPr lang="hr-HR" b="1" i="1" dirty="0"/>
          </a:p>
          <a:p>
            <a:endParaRPr lang="hr-HR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C62CD67-8E64-4F83-A6AB-541BB7A649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3192" y="105625"/>
            <a:ext cx="1269841" cy="6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801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build="p"/>
      <p:bldP spid="10" grpId="0" build="p"/>
      <p:bldP spid="11" grpId="0" build="p"/>
      <p:bldP spid="12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843314" y="952345"/>
            <a:ext cx="8833067" cy="8619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dirty="0"/>
              <a:t>Koliko vode dnevno trebaju piti djeca?</a:t>
            </a:r>
            <a:endParaRPr lang="hr-HR" b="1" i="1" dirty="0"/>
          </a:p>
          <a:p>
            <a:endParaRPr lang="hr-HR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4968"/>
            <a:ext cx="1301496" cy="1950720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60676"/>
            <a:ext cx="1301496" cy="1950720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04907"/>
            <a:ext cx="1301496" cy="1950720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03227"/>
            <a:ext cx="1301496" cy="1950720"/>
          </a:xfrm>
          <a:prstGeom prst="rect">
            <a:avLst/>
          </a:prstGeom>
        </p:spPr>
      </p:pic>
      <p:sp>
        <p:nvSpPr>
          <p:cNvPr id="10" name="Rezervirano mjesto sadržaja 2"/>
          <p:cNvSpPr txBox="1">
            <a:spLocks/>
          </p:cNvSpPr>
          <p:nvPr/>
        </p:nvSpPr>
        <p:spPr>
          <a:xfrm>
            <a:off x="4426857" y="1530664"/>
            <a:ext cx="5878286" cy="60358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-HR" i="1" dirty="0"/>
              <a:t>Djeca trebaju piti 5 do 8 čaša vode dnevno.</a:t>
            </a:r>
            <a:endParaRPr lang="hr-HR" b="1" i="1" dirty="0"/>
          </a:p>
          <a:p>
            <a:endParaRPr lang="hr-HR" dirty="0"/>
          </a:p>
        </p:txBody>
      </p:sp>
      <p:sp>
        <p:nvSpPr>
          <p:cNvPr id="12" name="Rezervirano mjesto sadržaja 2"/>
          <p:cNvSpPr txBox="1">
            <a:spLocks/>
          </p:cNvSpPr>
          <p:nvPr/>
        </p:nvSpPr>
        <p:spPr>
          <a:xfrm>
            <a:off x="4426856" y="2251594"/>
            <a:ext cx="7663543" cy="60358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-HR" i="1" dirty="0"/>
              <a:t>Računamo: 0,3 dl dnevno po kilogramu tjelesne težine.</a:t>
            </a:r>
            <a:endParaRPr lang="hr-HR" b="1" i="1" dirty="0"/>
          </a:p>
          <a:p>
            <a:endParaRPr lang="hr-HR" dirty="0"/>
          </a:p>
        </p:txBody>
      </p:sp>
      <p:sp>
        <p:nvSpPr>
          <p:cNvPr id="13" name="Rezervirano mjesto sadržaja 2"/>
          <p:cNvSpPr txBox="1">
            <a:spLocks/>
          </p:cNvSpPr>
          <p:nvPr/>
        </p:nvSpPr>
        <p:spPr>
          <a:xfrm>
            <a:off x="4426857" y="3003116"/>
            <a:ext cx="7286172" cy="6035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-HR" i="1" dirty="0"/>
              <a:t>Više vode treba piti u toplim danima.</a:t>
            </a:r>
            <a:endParaRPr lang="hr-HR" b="1" i="1" dirty="0"/>
          </a:p>
          <a:p>
            <a:endParaRPr lang="hr-HR" dirty="0"/>
          </a:p>
        </p:txBody>
      </p:sp>
      <p:sp>
        <p:nvSpPr>
          <p:cNvPr id="14" name="Rezervirano mjesto sadržaja 2"/>
          <p:cNvSpPr txBox="1">
            <a:spLocks/>
          </p:cNvSpPr>
          <p:nvPr/>
        </p:nvSpPr>
        <p:spPr>
          <a:xfrm>
            <a:off x="4426857" y="3676686"/>
            <a:ext cx="7286172" cy="60358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-HR" i="1" dirty="0"/>
              <a:t>Kod povećane tjelesne aktivnosti treba piti više vode.</a:t>
            </a:r>
            <a:endParaRPr lang="hr-HR" b="1" i="1" dirty="0"/>
          </a:p>
          <a:p>
            <a:endParaRPr lang="hr-HR" dirty="0"/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5650" y="4336091"/>
            <a:ext cx="3247553" cy="2160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7B82879-3CC1-4B91-AB64-99FB45221C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3192" y="105625"/>
            <a:ext cx="1269841" cy="6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849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 build="p"/>
      <p:bldP spid="12" grpId="0" build="p"/>
      <p:bldP spid="13" grpId="0" build="p"/>
      <p:bldP spid="1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843314" y="952345"/>
            <a:ext cx="8833067" cy="47372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4000" b="1" dirty="0"/>
              <a:t>Završite priču...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/>
              <a:t>Iz škole si došao kući jako gladan i umoran.</a:t>
            </a:r>
          </a:p>
          <a:p>
            <a:pPr marL="0" indent="0">
              <a:buNone/>
            </a:pPr>
            <a:r>
              <a:rPr lang="hr-HR"/>
              <a:t>Zadnji</a:t>
            </a:r>
            <a:r>
              <a:rPr lang="en-GB"/>
              <a:t> je</a:t>
            </a:r>
            <a:r>
              <a:rPr lang="hr-HR"/>
              <a:t> sat </a:t>
            </a:r>
            <a:r>
              <a:rPr lang="en-GB"/>
              <a:t>bio tjelesni</a:t>
            </a:r>
            <a:r>
              <a:rPr lang="hr-HR"/>
              <a:t>.</a:t>
            </a:r>
            <a:endParaRPr lang="hr-HR" dirty="0"/>
          </a:p>
          <a:p>
            <a:pPr marL="0" indent="0">
              <a:buNone/>
            </a:pPr>
            <a:r>
              <a:rPr lang="hr-HR" dirty="0"/>
              <a:t>Vani je prekrasan dan i učiteljica je predložila da tjelesni imate na školskom dvorištu.</a:t>
            </a:r>
          </a:p>
          <a:p>
            <a:pPr marL="0" indent="0">
              <a:buNone/>
            </a:pPr>
            <a:r>
              <a:rPr lang="hr-HR" dirty="0"/>
              <a:t>Kod kuće je mama pripremila najukusniji ručak, baš sve što voliš: juhu, pohano meso, povrće i salatu.</a:t>
            </a:r>
          </a:p>
          <a:p>
            <a:pPr marL="0" indent="0">
              <a:buNone/>
            </a:pPr>
            <a:r>
              <a:rPr lang="hr-HR" dirty="0"/>
              <a:t>Jedva si dočekao kraj ručka da možeš popiti punu čašu….</a:t>
            </a:r>
          </a:p>
          <a:p>
            <a:pPr marL="0" indent="0">
              <a:buNone/>
            </a:pPr>
            <a:endParaRPr lang="hr-HR" b="1" i="1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4968"/>
            <a:ext cx="1301496" cy="1950720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60676"/>
            <a:ext cx="1301496" cy="1950720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04907"/>
            <a:ext cx="1301496" cy="1950720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03227"/>
            <a:ext cx="1301496" cy="1950720"/>
          </a:xfrm>
          <a:prstGeom prst="rect">
            <a:avLst/>
          </a:prstGeom>
        </p:spPr>
      </p:pic>
      <p:sp>
        <p:nvSpPr>
          <p:cNvPr id="2" name="Pravokutnik 1"/>
          <p:cNvSpPr/>
          <p:nvPr/>
        </p:nvSpPr>
        <p:spPr>
          <a:xfrm>
            <a:off x="5544457" y="5878064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sz="1600" i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Priča preoblikovana iz Priručnika za učitelje i stručne suradnike u razrednoj nastavi Zdravstveni odgoj, MZOS, AZOO, Zg, 2013.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5A8F742-C260-4217-868F-F49AA6B53D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3192" y="105625"/>
            <a:ext cx="1269841" cy="6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487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206170" y="1429469"/>
            <a:ext cx="9681029" cy="521251"/>
          </a:xfrm>
        </p:spPr>
        <p:txBody>
          <a:bodyPr/>
          <a:lstStyle/>
          <a:p>
            <a:pPr marL="0" indent="0">
              <a:buNone/>
            </a:pPr>
            <a:r>
              <a:rPr lang="hr-HR" dirty="0"/>
              <a:t>Najveći dio površine našeg planeta prekriven je vodom.</a:t>
            </a:r>
          </a:p>
        </p:txBody>
      </p:sp>
      <p:pic>
        <p:nvPicPr>
          <p:cNvPr id="9" name="Slika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01496" cy="1950720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4928"/>
            <a:ext cx="1301496" cy="1950720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60863"/>
            <a:ext cx="1301496" cy="1950720"/>
          </a:xfrm>
          <a:prstGeom prst="rect">
            <a:avLst/>
          </a:prstGeom>
        </p:spPr>
      </p:pic>
      <p:pic>
        <p:nvPicPr>
          <p:cNvPr id="12" name="Slika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08960"/>
            <a:ext cx="1301496" cy="1950720"/>
          </a:xfrm>
          <a:prstGeom prst="rect">
            <a:avLst/>
          </a:prstGeom>
        </p:spPr>
      </p:pic>
      <p:pic>
        <p:nvPicPr>
          <p:cNvPr id="13" name="Slika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07280"/>
            <a:ext cx="1301496" cy="1950720"/>
          </a:xfrm>
          <a:prstGeom prst="rect">
            <a:avLst/>
          </a:prstGeom>
        </p:spPr>
      </p:pic>
      <p:pic>
        <p:nvPicPr>
          <p:cNvPr id="14" name="Slika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514" y="2436223"/>
            <a:ext cx="3600000" cy="360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46BCBD2-3738-4629-98DE-950167F0D1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3192" y="105625"/>
            <a:ext cx="1269841" cy="6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946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58696" y="365125"/>
            <a:ext cx="9595104" cy="1325563"/>
          </a:xfrm>
        </p:spPr>
        <p:txBody>
          <a:bodyPr/>
          <a:lstStyle/>
          <a:p>
            <a:r>
              <a:rPr lang="hr-HR" dirty="0"/>
              <a:t>Voda je svuda oko nas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758696" y="1705792"/>
            <a:ext cx="10233800" cy="4351338"/>
          </a:xfrm>
        </p:spPr>
        <p:txBody>
          <a:bodyPr/>
          <a:lstStyle/>
          <a:p>
            <a:pPr marL="0" indent="0">
              <a:buNone/>
            </a:pPr>
            <a:r>
              <a:rPr lang="hr-HR" dirty="0"/>
              <a:t>Prepoznajte </a:t>
            </a:r>
            <a:r>
              <a:rPr lang="hr-HR"/>
              <a:t>u kojim</a:t>
            </a:r>
            <a:r>
              <a:rPr lang="en-GB"/>
              <a:t> </a:t>
            </a:r>
            <a:r>
              <a:rPr lang="hr-HR"/>
              <a:t>se oblicima voda </a:t>
            </a:r>
            <a:r>
              <a:rPr lang="hr-HR" dirty="0"/>
              <a:t>nalazi u našoj okolini</a:t>
            </a:r>
          </a:p>
        </p:txBody>
      </p:sp>
      <p:pic>
        <p:nvPicPr>
          <p:cNvPr id="9" name="Slika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98497"/>
            <a:ext cx="1301496" cy="1950720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3758"/>
            <a:ext cx="1301496" cy="1950720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49374"/>
            <a:ext cx="1301496" cy="1950720"/>
          </a:xfrm>
          <a:prstGeom prst="rect">
            <a:avLst/>
          </a:prstGeom>
        </p:spPr>
      </p:pic>
      <p:pic>
        <p:nvPicPr>
          <p:cNvPr id="12" name="Slika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72368"/>
            <a:ext cx="1301496" cy="1950720"/>
          </a:xfrm>
          <a:prstGeom prst="rect">
            <a:avLst/>
          </a:prstGeom>
        </p:spPr>
      </p:pic>
      <p:pic>
        <p:nvPicPr>
          <p:cNvPr id="13" name="Slika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562" y="2621461"/>
            <a:ext cx="4320582" cy="2880000"/>
          </a:xfrm>
          <a:prstGeom prst="rect">
            <a:avLst/>
          </a:prstGeom>
        </p:spPr>
      </p:pic>
      <p:pic>
        <p:nvPicPr>
          <p:cNvPr id="14" name="Slika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5344" y="2621461"/>
            <a:ext cx="4648079" cy="2880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B3C0540-334A-42C8-9E9D-D1435E7393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3192" y="105625"/>
            <a:ext cx="1269841" cy="6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605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12686" y="618518"/>
            <a:ext cx="9565540" cy="832912"/>
          </a:xfrm>
        </p:spPr>
        <p:txBody>
          <a:bodyPr/>
          <a:lstStyle/>
          <a:p>
            <a:r>
              <a:rPr lang="hr-HR" dirty="0"/>
              <a:t>Voda je svuda oko nas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712686" y="1554293"/>
            <a:ext cx="9565540" cy="564794"/>
          </a:xfrm>
        </p:spPr>
        <p:txBody>
          <a:bodyPr/>
          <a:lstStyle/>
          <a:p>
            <a:pPr marL="0" indent="0">
              <a:buNone/>
            </a:pPr>
            <a:r>
              <a:rPr lang="hr-HR" dirty="0"/>
              <a:t>Prepoznajte u </a:t>
            </a:r>
            <a:r>
              <a:rPr lang="hr-HR"/>
              <a:t>kojim se</a:t>
            </a:r>
            <a:r>
              <a:rPr lang="en-GB"/>
              <a:t> </a:t>
            </a:r>
            <a:r>
              <a:rPr lang="hr-HR"/>
              <a:t>stanjima voda </a:t>
            </a:r>
            <a:r>
              <a:rPr lang="hr-HR" dirty="0"/>
              <a:t>nalazi u našoj okolini</a:t>
            </a:r>
          </a:p>
        </p:txBody>
      </p:sp>
      <p:sp>
        <p:nvSpPr>
          <p:cNvPr id="7" name="Rezervirano mjesto sadržaja 2"/>
          <p:cNvSpPr txBox="1">
            <a:spLocks/>
          </p:cNvSpPr>
          <p:nvPr/>
        </p:nvSpPr>
        <p:spPr>
          <a:xfrm>
            <a:off x="1843314" y="5451377"/>
            <a:ext cx="8316686" cy="10800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/>
              <a:t>Znate li kako voda prelazi iz jednog stanja u drugo?</a:t>
            </a:r>
          </a:p>
          <a:p>
            <a:r>
              <a:rPr lang="hr-HR" dirty="0"/>
              <a:t>Što je potrebno da bi se to dogodilo?</a:t>
            </a:r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5" y="-396427"/>
            <a:ext cx="1301496" cy="1950720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6470"/>
            <a:ext cx="1301496" cy="1950720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87362"/>
            <a:ext cx="1301496" cy="1950720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65339"/>
            <a:ext cx="1301496" cy="1950720"/>
          </a:xfrm>
          <a:prstGeom prst="rect">
            <a:avLst/>
          </a:prstGeom>
        </p:spPr>
      </p:pic>
      <p:pic>
        <p:nvPicPr>
          <p:cNvPr id="12" name="Slika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314" y="2467428"/>
            <a:ext cx="2723729" cy="2160000"/>
          </a:xfrm>
          <a:prstGeom prst="rect">
            <a:avLst/>
          </a:prstGeom>
        </p:spPr>
      </p:pic>
      <p:pic>
        <p:nvPicPr>
          <p:cNvPr id="13" name="Slika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962" y="2467428"/>
            <a:ext cx="3261177" cy="2160000"/>
          </a:xfrm>
          <a:prstGeom prst="rect">
            <a:avLst/>
          </a:prstGeom>
        </p:spPr>
      </p:pic>
      <p:pic>
        <p:nvPicPr>
          <p:cNvPr id="14" name="Slika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058" y="2452708"/>
            <a:ext cx="3251882" cy="2160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69302F4-9463-4F47-AB73-D16FCCEEE6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3192" y="105625"/>
            <a:ext cx="1269841" cy="6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407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7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220686" y="365125"/>
            <a:ext cx="9133114" cy="1325563"/>
          </a:xfrm>
        </p:spPr>
        <p:txBody>
          <a:bodyPr/>
          <a:lstStyle/>
          <a:p>
            <a:r>
              <a:rPr lang="hr-HR" dirty="0"/>
              <a:t>Voda je dio nas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220686" y="2184628"/>
            <a:ext cx="4221257" cy="569232"/>
          </a:xfrm>
        </p:spPr>
        <p:txBody>
          <a:bodyPr/>
          <a:lstStyle/>
          <a:p>
            <a:pPr marL="0" indent="0">
              <a:buNone/>
            </a:pPr>
            <a:r>
              <a:rPr lang="hr-HR" dirty="0"/>
              <a:t>Voda je u našem tijelu.</a:t>
            </a:r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4928"/>
            <a:ext cx="1301496" cy="1950720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93884"/>
            <a:ext cx="1301496" cy="1950720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32695"/>
            <a:ext cx="1301496" cy="1950720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31015"/>
            <a:ext cx="1301496" cy="1950720"/>
          </a:xfrm>
          <a:prstGeom prst="rect">
            <a:avLst/>
          </a:prstGeom>
        </p:spPr>
      </p:pic>
      <p:sp>
        <p:nvSpPr>
          <p:cNvPr id="12" name="Rezervirano mjesto sadržaja 2"/>
          <p:cNvSpPr txBox="1">
            <a:spLocks/>
          </p:cNvSpPr>
          <p:nvPr/>
        </p:nvSpPr>
        <p:spPr>
          <a:xfrm>
            <a:off x="7675015" y="2184628"/>
            <a:ext cx="4221257" cy="569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-HR" dirty="0"/>
              <a:t>Voda je u povrću i voću.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3691" y="3055507"/>
            <a:ext cx="3240000" cy="216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Slika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686" y="3126375"/>
            <a:ext cx="4320000" cy="2880000"/>
          </a:xfrm>
          <a:prstGeom prst="rect">
            <a:avLst/>
          </a:prstGeom>
        </p:spPr>
      </p:pic>
      <p:pic>
        <p:nvPicPr>
          <p:cNvPr id="15" name="Slika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21906">
            <a:off x="9491606" y="3989722"/>
            <a:ext cx="2393424" cy="288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28389D3-8175-4BC3-867D-B7B584CC9A3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3192" y="105625"/>
            <a:ext cx="1269841" cy="6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432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1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028370" y="962388"/>
            <a:ext cx="8252767" cy="7434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dirty="0"/>
              <a:t>Vodu koristimo za dobivanje energije. Objasni kako.</a:t>
            </a: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4928"/>
            <a:ext cx="1301496" cy="1950720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99804"/>
            <a:ext cx="1301496" cy="1950720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76238"/>
            <a:ext cx="1301496" cy="1950720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74558"/>
            <a:ext cx="1301496" cy="1950720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622" y="1617784"/>
            <a:ext cx="5309957" cy="432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65A9B5D-D2AC-43FE-A43E-E7B3E0EF4F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3192" y="105625"/>
            <a:ext cx="1269841" cy="6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804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582056" y="708338"/>
            <a:ext cx="9695543" cy="5082861"/>
          </a:xfrm>
        </p:spPr>
        <p:txBody>
          <a:bodyPr/>
          <a:lstStyle/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/>
              <a:t>Vodu koristimo za hranu i piće.</a:t>
            </a:r>
          </a:p>
          <a:p>
            <a:endParaRPr lang="hr-HR" dirty="0"/>
          </a:p>
          <a:p>
            <a:endParaRPr lang="hr-HR" dirty="0"/>
          </a:p>
          <a:p>
            <a:pPr marL="0" indent="0">
              <a:buNone/>
            </a:pPr>
            <a:r>
              <a:rPr lang="hr-HR" dirty="0"/>
              <a:t>Vodu koristimo za osobnu higijenu i čišćenje.</a:t>
            </a:r>
          </a:p>
          <a:p>
            <a:endParaRPr lang="hr-HR" dirty="0"/>
          </a:p>
          <a:p>
            <a:endParaRPr lang="hr-HR" dirty="0"/>
          </a:p>
          <a:p>
            <a:pPr marL="0" indent="0">
              <a:buNone/>
            </a:pPr>
            <a:r>
              <a:rPr lang="hr-HR" dirty="0"/>
              <a:t>Voda nam služi za rekreaciju i promet.</a:t>
            </a:r>
          </a:p>
          <a:p>
            <a:endParaRPr lang="hr-HR" dirty="0"/>
          </a:p>
        </p:txBody>
      </p:sp>
      <p:pic>
        <p:nvPicPr>
          <p:cNvPr id="11" name="Slika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4928"/>
            <a:ext cx="1301496" cy="1950720"/>
          </a:xfrm>
          <a:prstGeom prst="rect">
            <a:avLst/>
          </a:prstGeom>
        </p:spPr>
      </p:pic>
      <p:pic>
        <p:nvPicPr>
          <p:cNvPr id="12" name="Slika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3392"/>
            <a:ext cx="1301496" cy="1950720"/>
          </a:xfrm>
          <a:prstGeom prst="rect">
            <a:avLst/>
          </a:prstGeom>
        </p:spPr>
      </p:pic>
      <p:pic>
        <p:nvPicPr>
          <p:cNvPr id="13" name="Slika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32695"/>
            <a:ext cx="1301496" cy="1950720"/>
          </a:xfrm>
          <a:prstGeom prst="rect">
            <a:avLst/>
          </a:prstGeom>
        </p:spPr>
      </p:pic>
      <p:pic>
        <p:nvPicPr>
          <p:cNvPr id="14" name="Slika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31015"/>
            <a:ext cx="1301496" cy="1950720"/>
          </a:xfrm>
          <a:prstGeom prst="rect">
            <a:avLst/>
          </a:prstGeom>
        </p:spPr>
      </p:pic>
      <p:pic>
        <p:nvPicPr>
          <p:cNvPr id="2" name="Slika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827" y="625792"/>
            <a:ext cx="3247553" cy="216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453" y="4699815"/>
            <a:ext cx="3240000" cy="216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Slika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7666" y="4699815"/>
            <a:ext cx="3239714" cy="216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Slika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9519" y="2662804"/>
            <a:ext cx="3248640" cy="216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2E9E5E6-3AB8-43F8-A95B-526CADA5816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3192" y="105625"/>
            <a:ext cx="1269841" cy="6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39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756228" y="1107584"/>
            <a:ext cx="9521371" cy="1084073"/>
          </a:xfrm>
        </p:spPr>
        <p:txBody>
          <a:bodyPr/>
          <a:lstStyle/>
          <a:p>
            <a:pPr marL="0" indent="0">
              <a:buNone/>
            </a:pPr>
            <a:r>
              <a:rPr lang="hr-HR" dirty="0"/>
              <a:t>Od ukupne količine vode na zemlji </a:t>
            </a:r>
            <a:r>
              <a:rPr lang="hr-HR"/>
              <a:t>samo je</a:t>
            </a:r>
            <a:r>
              <a:rPr lang="en-GB"/>
              <a:t> </a:t>
            </a:r>
            <a:r>
              <a:rPr lang="hr-HR"/>
              <a:t>2% pitk</a:t>
            </a:r>
            <a:r>
              <a:rPr lang="en-GB"/>
              <a:t>e</a:t>
            </a:r>
            <a:r>
              <a:rPr lang="hr-HR"/>
              <a:t> vod</a:t>
            </a:r>
            <a:r>
              <a:rPr lang="en-GB"/>
              <a:t>e</a:t>
            </a:r>
            <a:r>
              <a:rPr lang="hr-HR"/>
              <a:t>.</a:t>
            </a:r>
            <a:endParaRPr lang="hr-HR" dirty="0"/>
          </a:p>
          <a:p>
            <a:pPr marL="0" indent="0">
              <a:buNone/>
            </a:pPr>
            <a:r>
              <a:rPr lang="hr-HR" dirty="0"/>
              <a:t>Zato je moramo štedjeti.</a:t>
            </a:r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148" y="-433973"/>
            <a:ext cx="1301496" cy="1950720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148" y="1279618"/>
            <a:ext cx="1301496" cy="1950720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148" y="3058304"/>
            <a:ext cx="1301496" cy="1950720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148" y="4943929"/>
            <a:ext cx="1301496" cy="1950720"/>
          </a:xfrm>
          <a:prstGeom prst="rect">
            <a:avLst/>
          </a:prstGeom>
        </p:spPr>
      </p:pic>
      <p:sp>
        <p:nvSpPr>
          <p:cNvPr id="11" name="Rezervirano mjesto sadržaja 2"/>
          <p:cNvSpPr txBox="1">
            <a:spLocks/>
          </p:cNvSpPr>
          <p:nvPr/>
        </p:nvSpPr>
        <p:spPr>
          <a:xfrm>
            <a:off x="1647370" y="5471886"/>
            <a:ext cx="9521371" cy="6212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-HR" dirty="0"/>
              <a:t>Opiši neke načine na koje se može štedjeti voda.</a:t>
            </a: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677" y="2391771"/>
            <a:ext cx="3840000" cy="288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4817CCC-7B5B-49DE-A143-1FF0F6EDA5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3192" y="105625"/>
            <a:ext cx="1269841" cy="6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138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667508" y="915014"/>
            <a:ext cx="7810321" cy="550930"/>
          </a:xfrm>
        </p:spPr>
        <p:txBody>
          <a:bodyPr/>
          <a:lstStyle/>
          <a:p>
            <a:pPr marL="0" indent="0">
              <a:buNone/>
            </a:pPr>
            <a:r>
              <a:rPr lang="hr-HR" dirty="0"/>
              <a:t>Vodu moramo čuvati od zagađenja i onečišćenja.</a:t>
            </a:r>
          </a:p>
        </p:txBody>
      </p:sp>
      <p:sp>
        <p:nvSpPr>
          <p:cNvPr id="6" name="Rezervirano mjesto sadržaja 2"/>
          <p:cNvSpPr txBox="1">
            <a:spLocks/>
          </p:cNvSpPr>
          <p:nvPr/>
        </p:nvSpPr>
        <p:spPr>
          <a:xfrm>
            <a:off x="1667508" y="5447355"/>
            <a:ext cx="9521371" cy="10840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-HR" dirty="0"/>
              <a:t>Razmisli i predloži neke načine na koje možemo čuvati vodu od zagađenja i onečišćenja.</a:t>
            </a:r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148" y="-433973"/>
            <a:ext cx="1301496" cy="1950720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818" y="1423835"/>
            <a:ext cx="1301496" cy="1950720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818" y="3156223"/>
            <a:ext cx="1301496" cy="1950720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148" y="5014031"/>
            <a:ext cx="1301496" cy="1950720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582" y="1637536"/>
            <a:ext cx="2425746" cy="363822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29AE086-922E-4BF8-9B2A-6F2E2C5A5F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3192" y="105625"/>
            <a:ext cx="1269841" cy="6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852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build="p"/>
    </p:bldLst>
  </p:timing>
</p:sld>
</file>

<file path=ppt/theme/theme1.xml><?xml version="1.0" encoding="utf-8"?>
<a:theme xmlns:a="http://schemas.openxmlformats.org/drawingml/2006/main" name="Dubina">
  <a:themeElements>
    <a:clrScheme name="Plava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Dubina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ubi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TM04033923[[fn=Dubina]]</Template>
  <TotalTime>208</TotalTime>
  <Words>606</Words>
  <Application>Microsoft Office PowerPoint</Application>
  <PresentationFormat>Widescreen</PresentationFormat>
  <Paragraphs>65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Corbel</vt:lpstr>
      <vt:lpstr>Merriweather</vt:lpstr>
      <vt:lpstr>Dubina</vt:lpstr>
      <vt:lpstr>22. ožujka: Svjetski dan voda  </vt:lpstr>
      <vt:lpstr>PowerPoint Presentation</vt:lpstr>
      <vt:lpstr>Voda je svuda oko nas</vt:lpstr>
      <vt:lpstr>Voda je svuda oko nas</vt:lpstr>
      <vt:lpstr>Voda je dio nas</vt:lpstr>
      <vt:lpstr>PowerPoint Presentation</vt:lpstr>
      <vt:lpstr>PowerPoint Presentation</vt:lpstr>
      <vt:lpstr>PowerPoint Presentation</vt:lpstr>
      <vt:lpstr>PowerPoint Presentation</vt:lpstr>
      <vt:lpstr>Važnost vode</vt:lpstr>
      <vt:lpstr>PowerPoint Presentation</vt:lpstr>
      <vt:lpstr>PowerPoint Presentation</vt:lpstr>
      <vt:lpstr>Povijesne crtice…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22.ožujka:   Svjetski dan voda</dc:title>
  <dc:creator>Adrijana Leko</dc:creator>
  <cp:lastModifiedBy>Maja Jelić-Kolar</cp:lastModifiedBy>
  <cp:revision>33</cp:revision>
  <dcterms:created xsi:type="dcterms:W3CDTF">2014-07-17T16:12:09Z</dcterms:created>
  <dcterms:modified xsi:type="dcterms:W3CDTF">2018-03-18T20:06:10Z</dcterms:modified>
</cp:coreProperties>
</file>