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74" r:id="rId4"/>
    <p:sldId id="267" r:id="rId5"/>
    <p:sldId id="275" r:id="rId6"/>
    <p:sldId id="269" r:id="rId7"/>
    <p:sldId id="260" r:id="rId8"/>
    <p:sldId id="276" r:id="rId9"/>
    <p:sldId id="277" r:id="rId10"/>
    <p:sldId id="278" r:id="rId11"/>
    <p:sldId id="279" r:id="rId12"/>
    <p:sldId id="280" r:id="rId13"/>
    <p:sldId id="281" r:id="rId14"/>
    <p:sldId id="283" r:id="rId15"/>
    <p:sldId id="284" r:id="rId16"/>
    <p:sldId id="285" r:id="rId17"/>
    <p:sldId id="286" r:id="rId18"/>
    <p:sldId id="287" r:id="rId19"/>
  </p:sldIdLst>
  <p:sldSz cx="12188825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88" d="100"/>
          <a:sy n="88" d="100"/>
        </p:scale>
        <p:origin x="374" y="8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D17C232-1897-49C2-BBD3-5492CB96F876}" type="datetime1">
              <a:rPr lang="hr-HR" smtClean="0"/>
              <a:t>20.11.2020.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7D0EB39-D777-4EBA-884C-B98CE55BDC7B}" type="datetime1">
              <a:rPr lang="hr-HR" smtClean="0"/>
              <a:pPr/>
              <a:t>20.11.2020.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7197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5363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6642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0996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60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1471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8420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43997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5532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18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0033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4039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3203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087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2812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687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3679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3204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r-HR" smtClean="0"/>
              <a:pPr rtl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968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0" name="Pravokutnik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1" name="Pravokutnik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2" name="Pravokutnik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13" name="Ravni poveznik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okutnik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15" name="Ravni poveznik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/>
              <a:t>Kliknite da biste uredili stil podnaslova matrice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4CC5671-365B-40D0-B943-7C3D23D28C60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hr-HR" noProof="0"/>
              <a:t>Uredite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88B880-BD6C-4205-BE65-946037DC899A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8" name="Pravokutni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0" name="Pravokutnik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11" name="Ravni poveznik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noProof="0" dirty="0"/>
          </a:p>
        </p:txBody>
      </p:sp>
      <p:cxnSp>
        <p:nvCxnSpPr>
          <p:cNvPr id="14" name="Ravni poveznik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hr-HR" noProof="0"/>
              <a:t>Uredite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E865C5-659D-47D3-82C3-B9F87050A866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hr-HR" noProof="0"/>
              <a:t>Uredite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9D774B-5629-4817-B5EE-DA048AC7828C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0" name="Pravokutnik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4" name="Pravokutnik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1" name="Pravokutnik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22" name="Ravni poveznik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avokutnik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noProof="0" dirty="0"/>
          </a:p>
        </p:txBody>
      </p:sp>
      <p:cxnSp>
        <p:nvCxnSpPr>
          <p:cNvPr id="23" name="Ravni poveznik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avokutnik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7" name="Pravokutnik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8" name="Pravokutnik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29" name="Pravokutnik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30" name="Pravokutnik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31" name="Ravni poveznik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ravokutnik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33" name="Ravni poveznik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9CE8552F-057E-4BB7-994A-FB4E2F66DD61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/>
              <a:t>Uredite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hr-HR" noProof="0"/>
              <a:t>Uredite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00BA2C-15AF-461B-9D86-6E304C6489D5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hr-HR" noProof="0"/>
              <a:t>Uredite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Uredite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  <a:endParaRPr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CB9ED0-0BD2-4F03-888B-81DD2BC46FB4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B934C-5900-46C6-97D9-8063AFA7AA6A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6" name="Pravokutnik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cxnSp>
        <p:nvCxnSpPr>
          <p:cNvPr id="7" name="Ravni poveznik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okutnik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C6FA3C-E1AF-40AE-BEBF-8FCFF5BC922D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cxnSp>
        <p:nvCxnSpPr>
          <p:cNvPr id="10" name="Ravni poveznik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utnik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hr-HR" noProof="0"/>
              <a:t>Uredite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32F7D4-6BCB-4F60-AF27-AFEB340F0F86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8" name="Pravokutnik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399AA9F3-177D-4C5F-A64F-E43FFCF84E25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hr-HR" noProof="0" smtClean="0"/>
              <a:pPr/>
              <a:t>‹#›</a:t>
            </a:fld>
            <a:endParaRPr lang="hr-HR" noProof="0" dirty="0"/>
          </a:p>
        </p:txBody>
      </p:sp>
      <p:cxnSp>
        <p:nvCxnSpPr>
          <p:cNvPr id="10" name="Ravni poveznik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hr-HR" noProof="0" dirty="0"/>
          </a:p>
        </p:txBody>
      </p:sp>
      <p:sp>
        <p:nvSpPr>
          <p:cNvPr id="8" name="Pravokutni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9" name="Pravokutni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hr-HR" noProof="0" dirty="0"/>
          </a:p>
        </p:txBody>
      </p:sp>
      <p:sp>
        <p:nvSpPr>
          <p:cNvPr id="13" name="Pravokutnik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cxnSp>
        <p:nvCxnSpPr>
          <p:cNvPr id="14" name="Ravni poveznik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noProof="0" dirty="0"/>
          </a:p>
        </p:txBody>
      </p:sp>
      <p:cxnSp>
        <p:nvCxnSpPr>
          <p:cNvPr id="16" name="Ravni poveznik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15625488-0D98-44BA-9BA2-A6725A46AF90}" type="datetime1">
              <a:rPr lang="hr-HR" noProof="0" smtClean="0"/>
              <a:t>20.11.2020.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imnazija-agmatosa-dj.skole.h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94012" y="720705"/>
            <a:ext cx="8634295" cy="2680127"/>
          </a:xfrm>
        </p:spPr>
        <p:txBody>
          <a:bodyPr rtlCol="0"/>
          <a:lstStyle/>
          <a:p>
            <a:pPr algn="ctr" rtl="0"/>
            <a:r>
              <a:rPr lang="hr-HR" sz="3600" dirty="0"/>
              <a:t>Element vrednovanja: </a:t>
            </a:r>
            <a:br>
              <a:rPr lang="hr-HR" sz="3600" dirty="0"/>
            </a:br>
            <a:br>
              <a:rPr lang="hr-HR" sz="3600" dirty="0"/>
            </a:br>
            <a:r>
              <a:rPr lang="hr-HR" dirty="0"/>
              <a:t>Matematička komunikacija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sz="2400" dirty="0"/>
              <a:t>Dr. </a:t>
            </a:r>
            <a:r>
              <a:rPr lang="hr-HR" sz="2400" dirty="0" err="1"/>
              <a:t>sc</a:t>
            </a:r>
            <a:r>
              <a:rPr lang="hr-HR" sz="2400" dirty="0"/>
              <a:t>. Vlado Halusek</a:t>
            </a:r>
          </a:p>
          <a:p>
            <a:pPr rtl="0"/>
            <a:r>
              <a:rPr lang="hr-HR" sz="2400" dirty="0"/>
              <a:t>Osnovna škola Kloštar Podravski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485900" y="980728"/>
            <a:ext cx="5904656" cy="1446596"/>
          </a:xfrm>
        </p:spPr>
        <p:txBody>
          <a:bodyPr/>
          <a:lstStyle/>
          <a:p>
            <a:pPr algn="ctr"/>
            <a:r>
              <a:rPr lang="hr-HR" sz="2200" cap="none" dirty="0">
                <a:solidFill>
                  <a:srgbClr val="0070C0"/>
                </a:solidFill>
              </a:rPr>
              <a:t>3.1. </a:t>
            </a:r>
            <a:r>
              <a:rPr lang="hr-HR" sz="2200" b="1" cap="none" dirty="0">
                <a:solidFill>
                  <a:srgbClr val="0070C0"/>
                </a:solidFill>
              </a:rPr>
              <a:t>Prelazi između različitih matematičkih prikaza.</a:t>
            </a:r>
          </a:p>
          <a:p>
            <a:pPr algn="ctr"/>
            <a:endParaRPr lang="hr-HR" sz="2200" cap="none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hr-HR" u="sng" dirty="0">
                    <a:solidFill>
                      <a:srgbClr val="0070C0"/>
                    </a:solidFill>
                  </a:rPr>
                  <a:t>Zadatak: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rgbClr val="0070C0"/>
                    </a:solidFill>
                  </a:rPr>
                  <a:t>Sljedeće točke zapiši na dva različita načina: </a:t>
                </a: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2,3</m:t>
                        </m:r>
                      </m:e>
                    </m:d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0,3</m:t>
                        </m:r>
                      </m:e>
                    </m:d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−2,4</m:t>
                        </m:r>
                      </m:e>
                    </m:d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hr-HR" dirty="0">
                  <a:solidFill>
                    <a:srgbClr val="0070C0"/>
                  </a:solidFill>
                </a:endParaRPr>
              </a:p>
              <a:p>
                <a:endParaRPr lang="hr-HR" dirty="0">
                  <a:solidFill>
                    <a:srgbClr val="0070C0"/>
                  </a:solidFill>
                </a:endParaRPr>
              </a:p>
              <a:p>
                <a:r>
                  <a:rPr lang="hr-HR" i="1" dirty="0">
                    <a:solidFill>
                      <a:srgbClr val="0070C0"/>
                    </a:solidFill>
                  </a:rPr>
                  <a:t>Učenik rješava zadatak na ploči. </a:t>
                </a:r>
              </a:p>
              <a:p>
                <a:r>
                  <a:rPr lang="hr-HR" i="1" dirty="0">
                    <a:solidFill>
                      <a:srgbClr val="0070C0"/>
                    </a:solidFill>
                  </a:rPr>
                  <a:t>Učenici rješavaju zadatak u bilježnicu. Jedan učenik govori učitelju što treba pisati na ploči (postupak rješavanja zadatka). </a:t>
                </a:r>
              </a:p>
            </p:txBody>
          </p:sp>
        </mc:Choice>
        <mc:Fallback xmlns="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  <a:blipFill>
                <a:blip r:embed="rId3"/>
                <a:stretch>
                  <a:fillRect l="-1915" t="-4392" r="-319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34571" y="2865806"/>
            <a:ext cx="3841665" cy="3607295"/>
          </a:xfrm>
        </p:spPr>
        <p:txBody>
          <a:bodyPr>
            <a:normAutofit lnSpcReduction="10000"/>
          </a:bodyPr>
          <a:lstStyle/>
          <a:p>
            <a:r>
              <a:rPr lang="hr-HR" dirty="0"/>
              <a:t>Učenik točno čita i crta točke u koordinatnome sustavu u ravnini, ali ih krivo zapisuje pomoću tablice.</a:t>
            </a:r>
          </a:p>
        </p:txBody>
      </p:sp>
    </p:spTree>
    <p:extLst>
      <p:ext uri="{BB962C8B-B14F-4D97-AF65-F5344CB8AC3E}">
        <p14:creationId xmlns:p14="http://schemas.microsoft.com/office/powerpoint/2010/main" val="294664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29" grpId="0" build="p"/>
      <p:bldP spid="30" grpId="0" build="p"/>
      <p:bldP spid="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485900" y="980728"/>
            <a:ext cx="5904656" cy="1446596"/>
          </a:xfrm>
        </p:spPr>
        <p:txBody>
          <a:bodyPr/>
          <a:lstStyle/>
          <a:p>
            <a:pPr algn="ctr"/>
            <a:r>
              <a:rPr lang="hr-HR" sz="2200" cap="none" dirty="0">
                <a:solidFill>
                  <a:srgbClr val="0070C0"/>
                </a:solidFill>
              </a:rPr>
              <a:t>3.2. </a:t>
            </a:r>
            <a:r>
              <a:rPr lang="hr-HR" sz="2200" b="1" cap="none" dirty="0">
                <a:solidFill>
                  <a:srgbClr val="0070C0"/>
                </a:solidFill>
              </a:rPr>
              <a:t>Prelazi između različitih matematičkih prikaza.</a:t>
            </a:r>
          </a:p>
          <a:p>
            <a:pPr algn="ctr"/>
            <a:endParaRPr lang="hr-HR" sz="2200" cap="none" dirty="0">
              <a:solidFill>
                <a:srgbClr val="0070C0"/>
              </a:solidFill>
            </a:endParaRPr>
          </a:p>
        </p:txBody>
      </p:sp>
      <p:sp>
        <p:nvSpPr>
          <p:cNvPr id="29" name="Rezervirano mjesto sadržaja 28">
            <a:extLst>
              <a:ext uri="{FF2B5EF4-FFF2-40B4-BE49-F238E27FC236}">
                <a16:creationId xmlns:a16="http://schemas.microsoft.com/office/drawing/2014/main" id="{505903A1-98B9-4FB6-ADF8-81A758E8D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3436" y="2865807"/>
            <a:ext cx="5725112" cy="3607295"/>
          </a:xfrm>
        </p:spPr>
        <p:txBody>
          <a:bodyPr>
            <a:normAutofit lnSpcReduction="10000"/>
          </a:bodyPr>
          <a:lstStyle/>
          <a:p>
            <a:r>
              <a:rPr lang="hr-HR" u="sng" dirty="0">
                <a:solidFill>
                  <a:srgbClr val="0070C0"/>
                </a:solidFill>
              </a:rPr>
              <a:t>Zadatak: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Na koje sve načine možeš zapisati broj 2 (bez izvođenja računskih operacija)?</a:t>
            </a:r>
          </a:p>
          <a:p>
            <a:endParaRPr lang="hr-HR" dirty="0">
              <a:solidFill>
                <a:srgbClr val="0070C0"/>
              </a:solidFill>
            </a:endParaRPr>
          </a:p>
          <a:p>
            <a:r>
              <a:rPr lang="hr-HR" i="1" dirty="0">
                <a:solidFill>
                  <a:srgbClr val="0070C0"/>
                </a:solidFill>
              </a:rPr>
              <a:t>Učenik rješava zadatak na ploči. </a:t>
            </a:r>
          </a:p>
          <a:p>
            <a:r>
              <a:rPr lang="hr-HR" i="1" dirty="0">
                <a:solidFill>
                  <a:srgbClr val="0070C0"/>
                </a:solidFill>
              </a:rPr>
              <a:t>Učenici rješavaju zadatak u bilježnicu. Jedan učenik govori učitelju što treba pisati na ploči (postupak rješavanja zadatka).  </a:t>
            </a:r>
          </a:p>
        </p:txBody>
      </p:sp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34571" y="2865806"/>
            <a:ext cx="3841665" cy="3607295"/>
          </a:xfrm>
        </p:spPr>
        <p:txBody>
          <a:bodyPr>
            <a:normAutofit lnSpcReduction="10000"/>
          </a:bodyPr>
          <a:lstStyle/>
          <a:p>
            <a:r>
              <a:rPr lang="hr-HR" dirty="0"/>
              <a:t>Učenik prepoznaje različite zapise istog broja, ali ih teže samostalno osmišljava.</a:t>
            </a:r>
          </a:p>
        </p:txBody>
      </p:sp>
    </p:spTree>
    <p:extLst>
      <p:ext uri="{BB962C8B-B14F-4D97-AF65-F5344CB8AC3E}">
        <p14:creationId xmlns:p14="http://schemas.microsoft.com/office/powerpoint/2010/main" val="17702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29" grpId="0" build="p"/>
      <p:bldP spid="30" grpId="0" build="p"/>
      <p:bldP spid="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485900" y="980728"/>
            <a:ext cx="5904656" cy="1446596"/>
          </a:xfrm>
        </p:spPr>
        <p:txBody>
          <a:bodyPr/>
          <a:lstStyle/>
          <a:p>
            <a:r>
              <a:rPr lang="hr-HR" sz="2200" cap="none" dirty="0">
                <a:solidFill>
                  <a:srgbClr val="0070C0"/>
                </a:solidFill>
              </a:rPr>
              <a:t>4. </a:t>
            </a:r>
            <a:r>
              <a:rPr lang="hr-HR" sz="2200" b="1" cap="none" dirty="0">
                <a:solidFill>
                  <a:srgbClr val="0070C0"/>
                </a:solidFill>
              </a:rPr>
              <a:t>Svoje razmišljanje iznosi cjelovitim, suvislim i sažetim matematičkim rečenicama.</a:t>
            </a:r>
          </a:p>
          <a:p>
            <a:pPr algn="ctr"/>
            <a:endParaRPr lang="hr-HR" sz="2200" cap="none" dirty="0">
              <a:solidFill>
                <a:srgbClr val="0070C0"/>
              </a:solidFill>
            </a:endParaRPr>
          </a:p>
        </p:txBody>
      </p:sp>
      <p:sp>
        <p:nvSpPr>
          <p:cNvPr id="29" name="Rezervirano mjesto sadržaja 28">
            <a:extLst>
              <a:ext uri="{FF2B5EF4-FFF2-40B4-BE49-F238E27FC236}">
                <a16:creationId xmlns:a16="http://schemas.microsoft.com/office/drawing/2014/main" id="{505903A1-98B9-4FB6-ADF8-81A758E8D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3436" y="2865807"/>
            <a:ext cx="5725112" cy="3607295"/>
          </a:xfrm>
        </p:spPr>
        <p:txBody>
          <a:bodyPr>
            <a:normAutofit/>
          </a:bodyPr>
          <a:lstStyle/>
          <a:p>
            <a:r>
              <a:rPr lang="hr-HR" u="sng" dirty="0">
                <a:solidFill>
                  <a:srgbClr val="0070C0"/>
                </a:solidFill>
              </a:rPr>
              <a:t>Zadatak: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Koji je najveći troznamenkasti broj djeljiv s 5?</a:t>
            </a:r>
          </a:p>
          <a:p>
            <a:endParaRPr lang="hr-HR" dirty="0">
              <a:solidFill>
                <a:srgbClr val="0070C0"/>
              </a:solidFill>
            </a:endParaRPr>
          </a:p>
          <a:p>
            <a:r>
              <a:rPr lang="hr-HR" i="1" dirty="0">
                <a:solidFill>
                  <a:srgbClr val="0070C0"/>
                </a:solidFill>
              </a:rPr>
              <a:t>Učenik se usmeno izražava ili zapisuje odgovor u bilježnicu. </a:t>
            </a:r>
          </a:p>
        </p:txBody>
      </p:sp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34571" y="2865806"/>
            <a:ext cx="3841665" cy="3607295"/>
          </a:xfrm>
        </p:spPr>
        <p:txBody>
          <a:bodyPr>
            <a:normAutofit/>
          </a:bodyPr>
          <a:lstStyle/>
          <a:p>
            <a:r>
              <a:rPr lang="hr-HR" dirty="0"/>
              <a:t>Učenik točno rješava zadatak, ali ne daje odgovor riječima.</a:t>
            </a:r>
          </a:p>
          <a:p>
            <a:r>
              <a:rPr lang="hr-HR" dirty="0"/>
              <a:t>Učenik točno rješava zadatak, ali ne zna objasniti kako je došao do rješenja.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222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29" grpId="0" build="p"/>
      <p:bldP spid="30" grpId="0" build="p"/>
      <p:bldP spid="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485900" y="980728"/>
            <a:ext cx="5904656" cy="1368152"/>
          </a:xfrm>
        </p:spPr>
        <p:txBody>
          <a:bodyPr/>
          <a:lstStyle/>
          <a:p>
            <a:r>
              <a:rPr lang="hr-HR" sz="2200" cap="none" dirty="0">
                <a:solidFill>
                  <a:srgbClr val="0070C0"/>
                </a:solidFill>
              </a:rPr>
              <a:t>5. </a:t>
            </a:r>
            <a:r>
              <a:rPr lang="hr-HR" sz="2200" b="1" cap="none" dirty="0">
                <a:solidFill>
                  <a:srgbClr val="0070C0"/>
                </a:solidFill>
              </a:rPr>
              <a:t>Postavlja pitanja i odgovara na pitanja koja nadilaze opseg izvorno postavljenoga pitanja.</a:t>
            </a:r>
          </a:p>
        </p:txBody>
      </p:sp>
      <p:sp>
        <p:nvSpPr>
          <p:cNvPr id="29" name="Rezervirano mjesto sadržaja 28">
            <a:extLst>
              <a:ext uri="{FF2B5EF4-FFF2-40B4-BE49-F238E27FC236}">
                <a16:creationId xmlns:a16="http://schemas.microsoft.com/office/drawing/2014/main" id="{505903A1-98B9-4FB6-ADF8-81A758E8D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3436" y="2865807"/>
            <a:ext cx="5725112" cy="3607295"/>
          </a:xfrm>
        </p:spPr>
        <p:txBody>
          <a:bodyPr>
            <a:normAutofit/>
          </a:bodyPr>
          <a:lstStyle/>
          <a:p>
            <a:r>
              <a:rPr lang="hr-HR" u="sng" dirty="0">
                <a:solidFill>
                  <a:srgbClr val="0070C0"/>
                </a:solidFill>
              </a:rPr>
              <a:t>Zadatak: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Koji je najveći troznamenkasti broj djeljiv s 5?</a:t>
            </a:r>
          </a:p>
          <a:p>
            <a:endParaRPr lang="hr-HR" dirty="0">
              <a:solidFill>
                <a:srgbClr val="0070C0"/>
              </a:solidFill>
            </a:endParaRPr>
          </a:p>
          <a:p>
            <a:r>
              <a:rPr lang="hr-HR" i="1" dirty="0">
                <a:solidFill>
                  <a:srgbClr val="0070C0"/>
                </a:solidFill>
              </a:rPr>
              <a:t>Pri raspravi o načinu rješavanja, učenik pita ili odgovara na pitanje: „Kako bi odredili najveći troznamenkasti broj djeljiv sa 6?”</a:t>
            </a:r>
          </a:p>
        </p:txBody>
      </p:sp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34571" y="2865806"/>
            <a:ext cx="3841665" cy="3607295"/>
          </a:xfrm>
        </p:spPr>
        <p:txBody>
          <a:bodyPr>
            <a:normAutofit/>
          </a:bodyPr>
          <a:lstStyle/>
          <a:p>
            <a:r>
              <a:rPr lang="hr-HR" dirty="0"/>
              <a:t>Učenik postavlja pitanja koja nadilaze opseg izvorno postavljenoga pitanja.</a:t>
            </a:r>
          </a:p>
          <a:p>
            <a:r>
              <a:rPr lang="hr-HR" dirty="0"/>
              <a:t>Učenik je zainteresiran za sadržaje koji nadilaze predviđeni opseg.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676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0" grpId="0" build="p"/>
      <p:bldP spid="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485900" y="980728"/>
            <a:ext cx="5904656" cy="1018952"/>
          </a:xfrm>
        </p:spPr>
        <p:txBody>
          <a:bodyPr/>
          <a:lstStyle/>
          <a:p>
            <a:r>
              <a:rPr lang="hr-HR" sz="2200" cap="none" dirty="0">
                <a:solidFill>
                  <a:srgbClr val="0070C0"/>
                </a:solidFill>
              </a:rPr>
              <a:t>6.1. </a:t>
            </a:r>
            <a:r>
              <a:rPr lang="hr-HR" sz="2200" b="1" cap="none" dirty="0">
                <a:solidFill>
                  <a:srgbClr val="0070C0"/>
                </a:solidFill>
              </a:rPr>
              <a:t>Organizira informacije u logičku strukturu.</a:t>
            </a:r>
          </a:p>
        </p:txBody>
      </p:sp>
      <p:sp>
        <p:nvSpPr>
          <p:cNvPr id="29" name="Rezervirano mjesto sadržaja 28">
            <a:extLst>
              <a:ext uri="{FF2B5EF4-FFF2-40B4-BE49-F238E27FC236}">
                <a16:creationId xmlns:a16="http://schemas.microsoft.com/office/drawing/2014/main" id="{505903A1-98B9-4FB6-ADF8-81A758E8D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3436" y="2865807"/>
            <a:ext cx="6013144" cy="3607295"/>
          </a:xfrm>
        </p:spPr>
        <p:txBody>
          <a:bodyPr>
            <a:normAutofit/>
          </a:bodyPr>
          <a:lstStyle/>
          <a:p>
            <a:r>
              <a:rPr lang="hr-HR" u="sng" dirty="0">
                <a:solidFill>
                  <a:srgbClr val="0070C0"/>
                </a:solidFill>
              </a:rPr>
              <a:t>Zadatak: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Koji je najveći troznamenkasti broj djeljiv s 5?</a:t>
            </a:r>
          </a:p>
          <a:p>
            <a:r>
              <a:rPr lang="hr-HR" dirty="0">
                <a:solidFill>
                  <a:srgbClr val="0070C0"/>
                </a:solidFill>
              </a:rPr>
              <a:t> </a:t>
            </a:r>
          </a:p>
          <a:p>
            <a:endParaRPr lang="hr-HR" i="1" dirty="0">
              <a:solidFill>
                <a:srgbClr val="0070C0"/>
              </a:solidFill>
            </a:endParaRPr>
          </a:p>
          <a:p>
            <a:r>
              <a:rPr lang="hr-HR" i="1" dirty="0">
                <a:solidFill>
                  <a:srgbClr val="0070C0"/>
                </a:solidFill>
              </a:rPr>
              <a:t>U tim bačvama može biti najviše 194 L.</a:t>
            </a:r>
          </a:p>
        </p:txBody>
      </p:sp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35446" y="3407514"/>
            <a:ext cx="3841665" cy="3299498"/>
          </a:xfrm>
        </p:spPr>
        <p:txBody>
          <a:bodyPr>
            <a:normAutofit/>
          </a:bodyPr>
          <a:lstStyle/>
          <a:p>
            <a:r>
              <a:rPr lang="hr-HR" dirty="0"/>
              <a:t>Učenik organizira informacije u logičku strukturu, ali ne uzima u obzir sve uvjete zadatka.</a:t>
            </a:r>
          </a:p>
          <a:p>
            <a:endParaRPr lang="hr-HR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AB2A6DDF-E64E-4AF3-9C6E-82FC6544D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884" y="3429000"/>
            <a:ext cx="626469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65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29" grpId="0" build="p"/>
      <p:bldP spid="30" grpId="0" build="p"/>
      <p:bldP spid="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485900" y="980728"/>
            <a:ext cx="5904656" cy="1018952"/>
          </a:xfrm>
        </p:spPr>
        <p:txBody>
          <a:bodyPr/>
          <a:lstStyle/>
          <a:p>
            <a:r>
              <a:rPr lang="hr-HR" sz="2200" cap="none" dirty="0">
                <a:solidFill>
                  <a:srgbClr val="0070C0"/>
                </a:solidFill>
              </a:rPr>
              <a:t>6.2. </a:t>
            </a:r>
            <a:r>
              <a:rPr lang="hr-HR" sz="2200" b="1" cap="none" dirty="0">
                <a:solidFill>
                  <a:srgbClr val="0070C0"/>
                </a:solidFill>
              </a:rPr>
              <a:t>Organizira informacije u logičku strukturu.</a:t>
            </a:r>
          </a:p>
        </p:txBody>
      </p:sp>
      <p:sp>
        <p:nvSpPr>
          <p:cNvPr id="29" name="Rezervirano mjesto sadržaja 28">
            <a:extLst>
              <a:ext uri="{FF2B5EF4-FFF2-40B4-BE49-F238E27FC236}">
                <a16:creationId xmlns:a16="http://schemas.microsoft.com/office/drawing/2014/main" id="{505903A1-98B9-4FB6-ADF8-81A758E8D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13892" y="2865807"/>
            <a:ext cx="5904656" cy="3607295"/>
          </a:xfrm>
        </p:spPr>
        <p:txBody>
          <a:bodyPr>
            <a:normAutofit/>
          </a:bodyPr>
          <a:lstStyle/>
          <a:p>
            <a:r>
              <a:rPr lang="hr-HR" u="sng" dirty="0">
                <a:solidFill>
                  <a:srgbClr val="0070C0"/>
                </a:solidFill>
              </a:rPr>
              <a:t>Zadatak:</a:t>
            </a:r>
          </a:p>
          <a:p>
            <a:pPr marL="0" indent="0">
              <a:buNone/>
            </a:pPr>
            <a:r>
              <a:rPr lang="hr-HR" dirty="0">
                <a:solidFill>
                  <a:srgbClr val="0070C0"/>
                </a:solidFill>
              </a:rPr>
              <a:t>Koji je najveći troznamenkasti broj djeljiv s 5?</a:t>
            </a:r>
          </a:p>
          <a:p>
            <a:r>
              <a:rPr lang="hr-HR" dirty="0">
                <a:solidFill>
                  <a:srgbClr val="0070C0"/>
                </a:solidFill>
              </a:rPr>
              <a:t> </a:t>
            </a:r>
          </a:p>
          <a:p>
            <a:endParaRPr lang="hr-HR" i="1" dirty="0">
              <a:solidFill>
                <a:srgbClr val="0070C0"/>
              </a:solidFill>
            </a:endParaRPr>
          </a:p>
          <a:p>
            <a:r>
              <a:rPr lang="hr-HR" i="1" dirty="0">
                <a:solidFill>
                  <a:srgbClr val="0070C0"/>
                </a:solidFill>
              </a:rPr>
              <a:t>U tim bačvama može biti najviše 199 L.</a:t>
            </a:r>
          </a:p>
        </p:txBody>
      </p:sp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39557" y="3380701"/>
            <a:ext cx="3841665" cy="3299498"/>
          </a:xfrm>
        </p:spPr>
        <p:txBody>
          <a:bodyPr>
            <a:normAutofit/>
          </a:bodyPr>
          <a:lstStyle/>
          <a:p>
            <a:r>
              <a:rPr lang="hr-HR" dirty="0"/>
              <a:t>Učenik organizira informacije u logičku strukturu, ali ne uzima u obzir sve uvjete zadatka.</a:t>
            </a:r>
          </a:p>
          <a:p>
            <a:endParaRPr lang="hr-HR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AB2A6DDF-E64E-4AF3-9C6E-82FC6544D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884" y="3429000"/>
            <a:ext cx="626469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84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29" grpId="0" build="p"/>
      <p:bldP spid="30" grpId="0" build="p"/>
      <p:bldP spid="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485900" y="980728"/>
            <a:ext cx="5904656" cy="1018952"/>
          </a:xfrm>
        </p:spPr>
        <p:txBody>
          <a:bodyPr/>
          <a:lstStyle/>
          <a:p>
            <a:r>
              <a:rPr lang="hr-HR" sz="2200" cap="none" dirty="0">
                <a:solidFill>
                  <a:srgbClr val="0070C0"/>
                </a:solidFill>
              </a:rPr>
              <a:t>7.1. </a:t>
            </a:r>
            <a:r>
              <a:rPr lang="hr-HR" sz="2200" b="1" cap="none" dirty="0">
                <a:solidFill>
                  <a:srgbClr val="0070C0"/>
                </a:solidFill>
              </a:rPr>
              <a:t>Primjereno se koristi tehnologijom.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</p:spPr>
            <p:txBody>
              <a:bodyPr>
                <a:normAutofit/>
              </a:bodyPr>
              <a:lstStyle/>
              <a:p>
                <a:r>
                  <a:rPr lang="hr-HR" u="sng" dirty="0">
                    <a:solidFill>
                      <a:srgbClr val="0070C0"/>
                    </a:solidFill>
                  </a:rPr>
                  <a:t>Zadatak: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rgbClr val="0070C0"/>
                    </a:solidFill>
                  </a:rPr>
                  <a:t>Izračunaj pomoću džepnog računala koliko je </a:t>
                </a: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250</m:t>
                    </m:r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hr-HR" dirty="0">
                    <a:solidFill>
                      <a:srgbClr val="0070C0"/>
                    </a:solidFill>
                  </a:rPr>
                  <a:t>?</a:t>
                </a:r>
              </a:p>
              <a:p>
                <a:endParaRPr lang="hr-HR" dirty="0">
                  <a:solidFill>
                    <a:srgbClr val="0070C0"/>
                  </a:solidFill>
                </a:endParaRPr>
              </a:p>
              <a:p>
                <a:r>
                  <a:rPr lang="hr-HR" i="1" dirty="0">
                    <a:solidFill>
                      <a:srgbClr val="0070C0"/>
                    </a:solidFill>
                  </a:rPr>
                  <a:t>Odgovor: „25.000”</a:t>
                </a:r>
              </a:p>
              <a:p>
                <a:r>
                  <a:rPr lang="hr-HR" i="1" dirty="0">
                    <a:solidFill>
                      <a:srgbClr val="0070C0"/>
                    </a:solidFill>
                  </a:rPr>
                  <a:t>Učenik treba pročitati i zapisati dobiveni broj. </a:t>
                </a:r>
              </a:p>
            </p:txBody>
          </p:sp>
        </mc:Choice>
        <mc:Fallback xmlns="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  <a:blipFill>
                <a:blip r:embed="rId3"/>
                <a:stretch>
                  <a:fillRect l="-1915" t="-337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34571" y="2865806"/>
            <a:ext cx="3841665" cy="3607295"/>
          </a:xfrm>
        </p:spPr>
        <p:txBody>
          <a:bodyPr>
            <a:normAutofit/>
          </a:bodyPr>
          <a:lstStyle/>
          <a:p>
            <a:r>
              <a:rPr lang="hr-HR" dirty="0"/>
              <a:t>Učenik se koristi džepnim računalom, ali na zna pravilno pročitati i zapisati dobiveni odgovor.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555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29" grpId="0" build="p"/>
      <p:bldP spid="30" grpId="0" build="p"/>
      <p:bldP spid="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485900" y="980728"/>
            <a:ext cx="5904656" cy="1018952"/>
          </a:xfrm>
        </p:spPr>
        <p:txBody>
          <a:bodyPr/>
          <a:lstStyle/>
          <a:p>
            <a:r>
              <a:rPr lang="hr-HR" sz="2200" cap="none" dirty="0">
                <a:solidFill>
                  <a:srgbClr val="0070C0"/>
                </a:solidFill>
              </a:rPr>
              <a:t>7.2. </a:t>
            </a:r>
            <a:r>
              <a:rPr lang="hr-HR" sz="2200" b="1" cap="none" dirty="0">
                <a:solidFill>
                  <a:srgbClr val="0070C0"/>
                </a:solidFill>
              </a:rPr>
              <a:t>Primjereno se koristi tehnologijom.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</p:spPr>
            <p:txBody>
              <a:bodyPr>
                <a:normAutofit/>
              </a:bodyPr>
              <a:lstStyle/>
              <a:p>
                <a:r>
                  <a:rPr lang="hr-HR" u="sng" dirty="0">
                    <a:solidFill>
                      <a:srgbClr val="0070C0"/>
                    </a:solidFill>
                  </a:rPr>
                  <a:t>Zadatak: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rgbClr val="0070C0"/>
                    </a:solidFill>
                  </a:rPr>
                  <a:t>Izračunaj pomoću džepnog računala koliko je </a:t>
                </a:r>
                <a:endParaRPr lang="hr-HR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200 000 000</m:t>
                      </m:r>
                      <m:r>
                        <a:rPr lang="hr-HR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∙1 000 000 000 000</m:t>
                      </m:r>
                    </m:oMath>
                  </m:oMathPara>
                </a14:m>
                <a:endParaRPr lang="hr-HR" i="1" dirty="0">
                  <a:solidFill>
                    <a:srgbClr val="0070C0"/>
                  </a:solidFill>
                </a:endParaRPr>
              </a:p>
              <a:p>
                <a:r>
                  <a:rPr lang="hr-HR" i="1" dirty="0">
                    <a:solidFill>
                      <a:srgbClr val="0070C0"/>
                    </a:solidFill>
                  </a:rPr>
                  <a:t>Učenik treba pročitati i zapisati dobiveni broj. </a:t>
                </a:r>
              </a:p>
            </p:txBody>
          </p:sp>
        </mc:Choice>
        <mc:Fallback xmlns="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  <a:blipFill>
                <a:blip r:embed="rId3"/>
                <a:stretch>
                  <a:fillRect l="-1915" t="-337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34571" y="2865806"/>
            <a:ext cx="3841665" cy="3607295"/>
          </a:xfrm>
        </p:spPr>
        <p:txBody>
          <a:bodyPr>
            <a:normAutofit/>
          </a:bodyPr>
          <a:lstStyle/>
          <a:p>
            <a:r>
              <a:rPr lang="hr-HR" dirty="0"/>
              <a:t>Učenik se koristi džepnim računalom, ali na zna pravilno pročitati i zapisati dobiveni odgovor.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942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29" grpId="0" build="p"/>
      <p:bldP spid="30" grpId="0" build="p"/>
      <p:bldP spid="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94012" y="720705"/>
            <a:ext cx="8634295" cy="2492271"/>
          </a:xfrm>
        </p:spPr>
        <p:txBody>
          <a:bodyPr rtlCol="0"/>
          <a:lstStyle/>
          <a:p>
            <a:pPr algn="ctr" rtl="0"/>
            <a:r>
              <a:rPr lang="hr-HR" sz="2400" dirty="0"/>
              <a:t>Element vrednovanja: </a:t>
            </a:r>
            <a:br>
              <a:rPr lang="hr-HR" sz="2400" dirty="0"/>
            </a:br>
            <a:r>
              <a:rPr lang="hr-HR" sz="2400" dirty="0"/>
              <a:t>Matematička komunikacija</a:t>
            </a:r>
            <a:br>
              <a:rPr lang="hr-HR" dirty="0"/>
            </a:br>
            <a:br>
              <a:rPr lang="hr-HR" dirty="0"/>
            </a:br>
            <a:r>
              <a:rPr lang="hr-HR" dirty="0"/>
              <a:t>Hvala na pozornosti!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rtl="0"/>
            <a:r>
              <a:rPr lang="hr-HR" sz="2000" dirty="0"/>
              <a:t>Dr. </a:t>
            </a:r>
            <a:r>
              <a:rPr lang="hr-HR" sz="2000" dirty="0" err="1"/>
              <a:t>sc</a:t>
            </a:r>
            <a:r>
              <a:rPr lang="hr-HR" sz="2000" dirty="0"/>
              <a:t>. Vlado Halusek</a:t>
            </a:r>
          </a:p>
          <a:p>
            <a:pPr rtl="0"/>
            <a:r>
              <a:rPr lang="hr-HR" sz="2000" dirty="0"/>
              <a:t>Osnovna škola Kloštar Podravski</a:t>
            </a:r>
          </a:p>
          <a:p>
            <a:pPr rtl="0"/>
            <a:endParaRPr lang="hr-HR" sz="2000" dirty="0"/>
          </a:p>
          <a:p>
            <a:pPr algn="ctr" rtl="0"/>
            <a:r>
              <a:rPr lang="hr-HR" sz="2800" b="1" dirty="0"/>
              <a:t>vlado.halusek@skole.hr</a:t>
            </a:r>
          </a:p>
        </p:txBody>
      </p:sp>
    </p:spTree>
    <p:extLst>
      <p:ext uri="{BB962C8B-B14F-4D97-AF65-F5344CB8AC3E}">
        <p14:creationId xmlns:p14="http://schemas.microsoft.com/office/powerpoint/2010/main" val="311206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1593436" y="404664"/>
            <a:ext cx="9782801" cy="1080120"/>
          </a:xfrm>
        </p:spPr>
        <p:txBody>
          <a:bodyPr rtlCol="0">
            <a:noAutofit/>
          </a:bodyPr>
          <a:lstStyle/>
          <a:p>
            <a:pPr algn="ctr" fontAlgn="base"/>
            <a:r>
              <a:rPr lang="hr-HR" dirty="0"/>
              <a:t>Kurikulum nastavnoga predmeta Matematika</a:t>
            </a:r>
            <a:endParaRPr lang="hr-HR" sz="3000" b="1" dirty="0"/>
          </a:p>
        </p:txBody>
      </p:sp>
      <p:sp>
        <p:nvSpPr>
          <p:cNvPr id="14" name="Rezervirano mjesto za sadržaj 13"/>
          <p:cNvSpPr>
            <a:spLocks noGrp="1"/>
          </p:cNvSpPr>
          <p:nvPr>
            <p:ph idx="1"/>
          </p:nvPr>
        </p:nvSpPr>
        <p:spPr>
          <a:xfrm>
            <a:off x="1701924" y="2636912"/>
            <a:ext cx="9782801" cy="3456384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hr-HR" dirty="0">
                <a:solidFill>
                  <a:srgbClr val="FF0000"/>
                </a:solidFill>
              </a:rPr>
              <a:t>Tri elementa vrednovanja</a:t>
            </a:r>
          </a:p>
          <a:p>
            <a:pPr marL="0" indent="0" algn="ctr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Usvojenost znanja i vještina (ZV)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Matematička komunikacija (MK)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Rješavanje problema (RP)</a:t>
            </a:r>
          </a:p>
        </p:txBody>
      </p:sp>
    </p:spTree>
    <p:extLst>
      <p:ext uri="{BB962C8B-B14F-4D97-AF65-F5344CB8AC3E}">
        <p14:creationId xmlns:p14="http://schemas.microsoft.com/office/powerpoint/2010/main" val="173606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1593436" y="404664"/>
            <a:ext cx="9782801" cy="792088"/>
          </a:xfrm>
        </p:spPr>
        <p:txBody>
          <a:bodyPr rtlCol="0">
            <a:noAutofit/>
          </a:bodyPr>
          <a:lstStyle/>
          <a:p>
            <a:pPr algn="ctr" fontAlgn="base"/>
            <a:r>
              <a:rPr lang="hr-HR" dirty="0"/>
              <a:t>Matematička komunikacija</a:t>
            </a:r>
            <a:endParaRPr lang="hr-HR" sz="3000" b="1" dirty="0"/>
          </a:p>
        </p:txBody>
      </p:sp>
      <p:sp>
        <p:nvSpPr>
          <p:cNvPr id="14" name="Rezervirano mjesto za sadržaj 13"/>
          <p:cNvSpPr>
            <a:spLocks noGrp="1"/>
          </p:cNvSpPr>
          <p:nvPr>
            <p:ph idx="1"/>
          </p:nvPr>
        </p:nvSpPr>
        <p:spPr>
          <a:xfrm>
            <a:off x="1701924" y="1196752"/>
            <a:ext cx="9782801" cy="5256584"/>
          </a:xfrm>
        </p:spPr>
        <p:txBody>
          <a:bodyPr rtlCol="0">
            <a:normAutofit fontScale="92500" lnSpcReduction="20000"/>
          </a:bodyPr>
          <a:lstStyle/>
          <a:p>
            <a:pPr marL="0" indent="0" algn="ctr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koristi se odgovarajućim matematičkim jezikom (standardni matematički simboli, zapisi i terminologija) pri usmenome i pisanome izražavanju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koristi se odgovarajućim matematičkim prikazima za predstavljanje podataka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prelazi između različitih matematičkih prikaza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svoje razmišljanje iznosi cjelovitim, suvislim i sažetim matematičkim rečenicama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postavlja pitanja i odgovara na pitanja koja nadilaze opseg izvorno postavljenoga pitanja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organizira informacije u logičku strukturu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primjereno se koristi tehnologijom</a:t>
            </a:r>
          </a:p>
        </p:txBody>
      </p:sp>
    </p:spTree>
    <p:extLst>
      <p:ext uri="{BB962C8B-B14F-4D97-AF65-F5344CB8AC3E}">
        <p14:creationId xmlns:p14="http://schemas.microsoft.com/office/powerpoint/2010/main" val="39915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1593436" y="404664"/>
            <a:ext cx="9782801" cy="1800200"/>
          </a:xfrm>
        </p:spPr>
        <p:txBody>
          <a:bodyPr rtlCol="0">
            <a:noAutofit/>
          </a:bodyPr>
          <a:lstStyle/>
          <a:p>
            <a:pPr algn="ctr" fontAlgn="base"/>
            <a:r>
              <a:rPr lang="hr-HR" sz="3000" b="1" dirty="0"/>
              <a:t>Pravilnik o izmjenama i dopuni </a:t>
            </a:r>
            <a:br>
              <a:rPr lang="hr-HR" sz="3000" b="1" dirty="0"/>
            </a:br>
            <a:r>
              <a:rPr lang="hr-HR" sz="3000" b="1" dirty="0"/>
              <a:t>Pravilnika o načinima, postupcima i elementima vrednovanja učenika u osnovnim i srednjim školama</a:t>
            </a:r>
            <a:br>
              <a:rPr lang="hr-HR" sz="3000" b="1" dirty="0"/>
            </a:br>
            <a:r>
              <a:rPr lang="hr-HR" sz="3000" dirty="0"/>
              <a:t>( NN 82/2019 )</a:t>
            </a:r>
            <a:endParaRPr lang="hr-HR" sz="3000" b="1" dirty="0"/>
          </a:p>
        </p:txBody>
      </p:sp>
      <p:sp>
        <p:nvSpPr>
          <p:cNvPr id="14" name="Rezervirano mjesto za sadržaj 13"/>
          <p:cNvSpPr>
            <a:spLocks noGrp="1"/>
          </p:cNvSpPr>
          <p:nvPr>
            <p:ph idx="1"/>
          </p:nvPr>
        </p:nvSpPr>
        <p:spPr>
          <a:xfrm>
            <a:off x="1701924" y="2420888"/>
            <a:ext cx="9782801" cy="3888432"/>
          </a:xfrm>
        </p:spPr>
        <p:txBody>
          <a:bodyPr rtlCol="0">
            <a:normAutofit lnSpcReduction="10000"/>
          </a:bodyPr>
          <a:lstStyle/>
          <a:p>
            <a:pPr marL="0" indent="0" algn="ctr">
              <a:buNone/>
            </a:pPr>
            <a:r>
              <a:rPr lang="hr-HR" dirty="0"/>
              <a:t>Članak 11.</a:t>
            </a:r>
          </a:p>
          <a:p>
            <a:pPr algn="just"/>
            <a:r>
              <a:rPr lang="hr-HR" dirty="0"/>
              <a:t>»(1) Učitelj/nastavnik svakog nastavnoga predmeta je na početku i tijekom nastavne godine dužan upoznati učenike s </a:t>
            </a:r>
            <a:r>
              <a:rPr lang="hr-HR" dirty="0">
                <a:solidFill>
                  <a:srgbClr val="FF0000"/>
                </a:solidFill>
              </a:rPr>
              <a:t>elementima vrednovanja</a:t>
            </a:r>
            <a:r>
              <a:rPr lang="hr-HR" dirty="0"/>
              <a:t>, odgojno-obrazovnim ishodima, kompetencijama, </a:t>
            </a:r>
            <a:r>
              <a:rPr lang="hr-HR" dirty="0">
                <a:solidFill>
                  <a:srgbClr val="FF0000"/>
                </a:solidFill>
              </a:rPr>
              <a:t>razinom dobar ostvarenosti </a:t>
            </a:r>
            <a:r>
              <a:rPr lang="hr-HR" dirty="0"/>
              <a:t>iz kurikuluma nastavnog predmeta, planiranim </a:t>
            </a:r>
            <a:r>
              <a:rPr lang="hr-HR" dirty="0">
                <a:solidFill>
                  <a:srgbClr val="FF0000"/>
                </a:solidFill>
              </a:rPr>
              <a:t>metodama vrednovanja</a:t>
            </a:r>
            <a:r>
              <a:rPr lang="hr-HR" dirty="0"/>
              <a:t> te planiranoj </a:t>
            </a:r>
            <a:r>
              <a:rPr lang="hr-HR" dirty="0">
                <a:solidFill>
                  <a:srgbClr val="FF0000"/>
                </a:solidFill>
              </a:rPr>
              <a:t>učestalosti vrednovanja</a:t>
            </a:r>
            <a:r>
              <a:rPr lang="hr-HR" dirty="0"/>
              <a:t>, a vrednovanje postignuća učenika s teškoćama dužan je uskladiti s preporukama stručnih suradnika.«</a:t>
            </a:r>
          </a:p>
          <a:p>
            <a:pPr algn="just"/>
            <a:r>
              <a:rPr lang="hr-HR" dirty="0">
                <a:highlight>
                  <a:srgbClr val="FFFF00"/>
                </a:highlight>
              </a:rPr>
              <a:t>Treba li učenike upoznavati s kriterijima vrednovanja?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1593436" y="404664"/>
            <a:ext cx="9782801" cy="1080120"/>
          </a:xfrm>
        </p:spPr>
        <p:txBody>
          <a:bodyPr rtlCol="0">
            <a:noAutofit/>
          </a:bodyPr>
          <a:lstStyle/>
          <a:p>
            <a:pPr algn="ctr" fontAlgn="base"/>
            <a:r>
              <a:rPr lang="hr-HR" dirty="0"/>
              <a:t>Iz nastavne prakse</a:t>
            </a:r>
            <a:endParaRPr lang="hr-HR" sz="3000" b="1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999B0B00-D7F9-498F-B834-E5B8A1C4D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892" y="2736016"/>
            <a:ext cx="9746321" cy="1326085"/>
          </a:xfrm>
          <a:prstGeom prst="rect">
            <a:avLst/>
          </a:prstGeom>
        </p:spPr>
      </p:pic>
      <p:sp>
        <p:nvSpPr>
          <p:cNvPr id="7" name="Rezervirano mjesto za sadržaj 13">
            <a:extLst>
              <a:ext uri="{FF2B5EF4-FFF2-40B4-BE49-F238E27FC236}">
                <a16:creationId xmlns:a16="http://schemas.microsoft.com/office/drawing/2014/main" id="{016DFA86-247D-4A3B-ADD3-7F35B12F3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467" y="4077072"/>
            <a:ext cx="4886257" cy="474115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hr-HR" sz="2200" dirty="0">
                <a:hlinkClick r:id="rId4"/>
              </a:rPr>
              <a:t>www.gimnazija-agmatosa-dj.skole.hr</a:t>
            </a:r>
            <a:endParaRPr lang="hr-HR" sz="2200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</p:txBody>
      </p:sp>
      <p:sp>
        <p:nvSpPr>
          <p:cNvPr id="8" name="Rezervirano mjesto za sadržaj 13">
            <a:extLst>
              <a:ext uri="{FF2B5EF4-FFF2-40B4-BE49-F238E27FC236}">
                <a16:creationId xmlns:a16="http://schemas.microsoft.com/office/drawing/2014/main" id="{9C3D6AC0-4360-47D9-BBC9-710A78E4C17D}"/>
              </a:ext>
            </a:extLst>
          </p:cNvPr>
          <p:cNvSpPr txBox="1">
            <a:spLocks/>
          </p:cNvSpPr>
          <p:nvPr/>
        </p:nvSpPr>
        <p:spPr>
          <a:xfrm>
            <a:off x="1761285" y="5229200"/>
            <a:ext cx="7560840" cy="7707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Euphemia" pitchFamily="34" charset="0"/>
              <a:buNone/>
            </a:pPr>
            <a:r>
              <a:rPr lang="hr-HR" dirty="0">
                <a:highlight>
                  <a:srgbClr val="FFFF00"/>
                </a:highlight>
              </a:rPr>
              <a:t>U koji se element vrednovanja upisuje ta ocjena?</a:t>
            </a:r>
          </a:p>
          <a:p>
            <a:pPr marL="0" indent="0" algn="ctr">
              <a:buFont typeface="Euphemia" pitchFamily="34" charset="0"/>
              <a:buNone/>
            </a:pPr>
            <a:endParaRPr lang="hr-HR" dirty="0"/>
          </a:p>
          <a:p>
            <a:pPr marL="0" indent="0" algn="ctr">
              <a:buFont typeface="Euphemia" pitchFamily="34" charset="0"/>
              <a:buNone/>
            </a:pPr>
            <a:endParaRPr lang="hr-HR" dirty="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1AD3D1CD-22CB-4FAC-A6D0-DB9774E2F777}"/>
              </a:ext>
            </a:extLst>
          </p:cNvPr>
          <p:cNvSpPr/>
          <p:nvPr/>
        </p:nvSpPr>
        <p:spPr>
          <a:xfrm>
            <a:off x="2710036" y="1793358"/>
            <a:ext cx="6092825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Pisana provjera:</a:t>
            </a:r>
          </a:p>
          <a:p>
            <a:r>
              <a:rPr lang="hr-HR" dirty="0"/>
              <a:t>- Kriterij vrednovanja za ocjenu vrlo dobar.</a:t>
            </a:r>
          </a:p>
          <a:p>
            <a:endParaRPr lang="hr-HR" dirty="0"/>
          </a:p>
          <a:p>
            <a:r>
              <a:rPr lang="hr-HR" sz="1100" dirty="0"/>
              <a:t> </a:t>
            </a:r>
            <a:br>
              <a:rPr lang="hr-HR" sz="1100" dirty="0"/>
            </a:br>
            <a:br>
              <a:rPr lang="hr-HR" sz="1100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553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946944"/>
          </a:xfrm>
        </p:spPr>
        <p:txBody>
          <a:bodyPr rtlCol="0"/>
          <a:lstStyle/>
          <a:p>
            <a:pPr algn="ctr" rtl="0"/>
            <a:r>
              <a:rPr lang="hr-HR" dirty="0"/>
              <a:t>Primjer primjene Pravilnika</a:t>
            </a:r>
          </a:p>
        </p:txBody>
      </p:sp>
      <p:graphicFrame>
        <p:nvGraphicFramePr>
          <p:cNvPr id="11" name="Rezervirano mjesto za sadržaj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1711900"/>
              </p:ext>
            </p:extLst>
          </p:nvPr>
        </p:nvGraphicFramePr>
        <p:xfrm>
          <a:off x="1605370" y="2132856"/>
          <a:ext cx="9385587" cy="25717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88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/>
                        <a:t>Element vrednovanja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/>
                        <a:t>Metoda vrednovanja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/>
                        <a:t>Učestalost vrednovanja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/>
                        <a:t>ZV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/>
                        <a:t>Pisana provjera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noProof="0" dirty="0"/>
                        <a:t>Tri puta u polugodištu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/>
                        <a:t>MK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/>
                        <a:t>Usmena provjera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 err="1"/>
                        <a:t>Kontuirano</a:t>
                      </a:r>
                      <a:endParaRPr lang="hr-HR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/>
                        <a:t>RP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/>
                        <a:t>Rubrike</a:t>
                      </a:r>
                    </a:p>
                    <a:p>
                      <a:pPr algn="ctr" rtl="0"/>
                      <a:r>
                        <a:rPr lang="hr-HR" noProof="0" dirty="0"/>
                        <a:t>(vrednovanje kao učenje i vrednovanje naučenog)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r-HR" noProof="0" dirty="0"/>
                        <a:t>Jedan puta u polugodištu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593436" y="980728"/>
            <a:ext cx="5797120" cy="1446596"/>
          </a:xfrm>
        </p:spPr>
        <p:txBody>
          <a:bodyPr/>
          <a:lstStyle/>
          <a:p>
            <a:pPr algn="ctr"/>
            <a:r>
              <a:rPr lang="hr-HR" sz="2200" cap="none" dirty="0">
                <a:solidFill>
                  <a:srgbClr val="0070C0"/>
                </a:solidFill>
              </a:rPr>
              <a:t>1.1. </a:t>
            </a:r>
            <a:r>
              <a:rPr lang="hr-HR" sz="2200" b="1" cap="none" dirty="0">
                <a:solidFill>
                  <a:srgbClr val="0070C0"/>
                </a:solidFill>
              </a:rPr>
              <a:t>Koristi se odgovarajućim matematičkim jezikom (standardni matematički simboli, zapisi i terminologija) pri usmenome i pisanome izražavanju.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</p:spPr>
            <p:txBody>
              <a:bodyPr/>
              <a:lstStyle/>
              <a:p>
                <a:r>
                  <a:rPr lang="hr-HR" u="sng" dirty="0">
                    <a:solidFill>
                      <a:srgbClr val="0070C0"/>
                    </a:solidFill>
                  </a:rPr>
                  <a:t>Zadatak: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rgbClr val="0070C0"/>
                    </a:solidFill>
                  </a:rPr>
                  <a:t>Pomnoži </a:t>
                </a: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3.25 ∙14.7</m:t>
                    </m:r>
                  </m:oMath>
                </a14:m>
                <a:endParaRPr lang="hr-HR" dirty="0">
                  <a:solidFill>
                    <a:srgbClr val="0070C0"/>
                  </a:solidFill>
                </a:endParaRPr>
              </a:p>
              <a:p>
                <a:endParaRPr lang="hr-HR" dirty="0">
                  <a:solidFill>
                    <a:srgbClr val="0070C0"/>
                  </a:solidFill>
                </a:endParaRPr>
              </a:p>
              <a:p>
                <a:r>
                  <a:rPr lang="hr-HR" i="1" dirty="0">
                    <a:solidFill>
                      <a:srgbClr val="0070C0"/>
                    </a:solidFill>
                  </a:rPr>
                  <a:t>Učenici rješavaju zadatak u bilježnicu. Jedan učenik govori učitelju što treba pisati na ploči (postupak rješavanja zadatka). </a:t>
                </a:r>
              </a:p>
            </p:txBody>
          </p:sp>
        </mc:Choice>
        <mc:Fallback xmlns="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  <a:blipFill>
                <a:blip r:embed="rId3"/>
                <a:stretch>
                  <a:fillRect l="-1915" t="-3378" r="-319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34571" y="2865806"/>
            <a:ext cx="3841665" cy="3607295"/>
          </a:xfrm>
        </p:spPr>
        <p:txBody>
          <a:bodyPr/>
          <a:lstStyle/>
          <a:p>
            <a:r>
              <a:rPr lang="hr-HR" dirty="0"/>
              <a:t>Učenik točno množi decimalne brojeve, ali krivo objašnjava način određivanja decimalnih mjesta kod umnoška.</a:t>
            </a:r>
          </a:p>
        </p:txBody>
      </p:sp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593436" y="980728"/>
            <a:ext cx="5797120" cy="1446596"/>
          </a:xfrm>
        </p:spPr>
        <p:txBody>
          <a:bodyPr/>
          <a:lstStyle/>
          <a:p>
            <a:pPr algn="ctr"/>
            <a:r>
              <a:rPr lang="hr-HR" sz="2200" cap="none" dirty="0">
                <a:solidFill>
                  <a:srgbClr val="0070C0"/>
                </a:solidFill>
              </a:rPr>
              <a:t>1.2. </a:t>
            </a:r>
            <a:r>
              <a:rPr lang="hr-HR" sz="2200" b="1" cap="none" dirty="0">
                <a:solidFill>
                  <a:srgbClr val="0070C0"/>
                </a:solidFill>
              </a:rPr>
              <a:t>Koristi se odgovarajućim matematičkim jezikom (standardni matematički simboli, zapisi i terminologija) pri usmenome i pisanome izražavanju.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</p:spPr>
            <p:txBody>
              <a:bodyPr/>
              <a:lstStyle/>
              <a:p>
                <a:r>
                  <a:rPr lang="hr-HR" u="sng" dirty="0">
                    <a:solidFill>
                      <a:srgbClr val="0070C0"/>
                    </a:solidFill>
                  </a:rPr>
                  <a:t>Zadatak: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rgbClr val="0070C0"/>
                    </a:solidFill>
                  </a:rPr>
                  <a:t>U koordinatnome sustavu u ravnini istakni točke </a:t>
                </a: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2,3</m:t>
                        </m:r>
                      </m:e>
                    </m:d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0,3</m:t>
                        </m:r>
                      </m:e>
                    </m:d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−2,4</m:t>
                        </m:r>
                      </m:e>
                    </m:d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hr-HR" dirty="0">
                  <a:solidFill>
                    <a:srgbClr val="0070C0"/>
                  </a:solidFill>
                </a:endParaRPr>
              </a:p>
              <a:p>
                <a:endParaRPr lang="hr-HR" dirty="0">
                  <a:solidFill>
                    <a:srgbClr val="0070C0"/>
                  </a:solidFill>
                </a:endParaRPr>
              </a:p>
              <a:p>
                <a:r>
                  <a:rPr lang="hr-HR" i="1" dirty="0">
                    <a:solidFill>
                      <a:srgbClr val="0070C0"/>
                    </a:solidFill>
                  </a:rPr>
                  <a:t>Učenik rješava zadatak na ploči. </a:t>
                </a:r>
              </a:p>
            </p:txBody>
          </p:sp>
        </mc:Choice>
        <mc:Fallback xmlns="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  <a:blipFill>
                <a:blip r:embed="rId3"/>
                <a:stretch>
                  <a:fillRect l="-1915" t="-337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34571" y="2865806"/>
            <a:ext cx="3841665" cy="3607295"/>
          </a:xfrm>
        </p:spPr>
        <p:txBody>
          <a:bodyPr/>
          <a:lstStyle/>
          <a:p>
            <a:r>
              <a:rPr lang="hr-HR" dirty="0"/>
              <a:t>Učenik točno crta točke u koordinatnome sustavu u ravnini, ali ih krivo čita.</a:t>
            </a:r>
          </a:p>
        </p:txBody>
      </p:sp>
    </p:spTree>
    <p:extLst>
      <p:ext uri="{BB962C8B-B14F-4D97-AF65-F5344CB8AC3E}">
        <p14:creationId xmlns:p14="http://schemas.microsoft.com/office/powerpoint/2010/main" val="400621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build="p"/>
      <p:bldP spid="30" grpId="0" build="p"/>
      <p:bldP spid="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/>
          <a:lstStyle/>
          <a:p>
            <a:r>
              <a:rPr lang="hr-HR" dirty="0"/>
              <a:t>Primjer načina vrednovanja elementa MK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idx="1"/>
          </p:nvPr>
        </p:nvSpPr>
        <p:spPr>
          <a:xfrm>
            <a:off x="1593436" y="980728"/>
            <a:ext cx="5797120" cy="1152128"/>
          </a:xfrm>
        </p:spPr>
        <p:txBody>
          <a:bodyPr/>
          <a:lstStyle/>
          <a:p>
            <a:pPr algn="ctr"/>
            <a:r>
              <a:rPr lang="hr-HR" sz="2200" cap="none" dirty="0">
                <a:solidFill>
                  <a:srgbClr val="0070C0"/>
                </a:solidFill>
              </a:rPr>
              <a:t>2. </a:t>
            </a:r>
            <a:r>
              <a:rPr lang="hr-HR" sz="2200" b="1" cap="none" dirty="0">
                <a:solidFill>
                  <a:srgbClr val="0070C0"/>
                </a:solidFill>
              </a:rPr>
              <a:t>Koristi se odgovarajućim matematičkim prikazima za predstavljanje podataka.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</p:spPr>
            <p:txBody>
              <a:bodyPr/>
              <a:lstStyle/>
              <a:p>
                <a:r>
                  <a:rPr lang="hr-HR" u="sng" dirty="0">
                    <a:solidFill>
                      <a:srgbClr val="0070C0"/>
                    </a:solidFill>
                  </a:rPr>
                  <a:t>Zadatak:</a:t>
                </a:r>
              </a:p>
              <a:p>
                <a:pPr marL="0" indent="0">
                  <a:buNone/>
                </a:pPr>
                <a:r>
                  <a:rPr lang="hr-HR" dirty="0">
                    <a:solidFill>
                      <a:srgbClr val="0070C0"/>
                    </a:solidFill>
                  </a:rPr>
                  <a:t>Sljedeće uređene parove zapiši pomoću tablice: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2,3</m:t>
                        </m:r>
                      </m:e>
                    </m:d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0,3</m:t>
                        </m:r>
                      </m:e>
                    </m:d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−2,4</m:t>
                        </m:r>
                      </m:e>
                    </m:d>
                    <m:r>
                      <a:rPr lang="hr-HR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hr-HR" dirty="0">
                  <a:solidFill>
                    <a:srgbClr val="0070C0"/>
                  </a:solidFill>
                </a:endParaRPr>
              </a:p>
              <a:p>
                <a:endParaRPr lang="hr-HR" dirty="0">
                  <a:solidFill>
                    <a:srgbClr val="0070C0"/>
                  </a:solidFill>
                </a:endParaRPr>
              </a:p>
              <a:p>
                <a:r>
                  <a:rPr lang="hr-HR" i="1" dirty="0">
                    <a:solidFill>
                      <a:srgbClr val="0070C0"/>
                    </a:solidFill>
                  </a:rPr>
                  <a:t>Učenik rješava zadatak na ploči. </a:t>
                </a:r>
              </a:p>
            </p:txBody>
          </p:sp>
        </mc:Choice>
        <mc:Fallback xmlns="">
          <p:sp>
            <p:nvSpPr>
              <p:cNvPr id="29" name="Rezervirano mjesto sadržaja 28">
                <a:extLst>
                  <a:ext uri="{FF2B5EF4-FFF2-40B4-BE49-F238E27FC236}">
                    <a16:creationId xmlns:a16="http://schemas.microsoft.com/office/drawing/2014/main" id="{505903A1-98B9-4FB6-ADF8-81A758E8DC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593436" y="2865807"/>
                <a:ext cx="5725112" cy="3607295"/>
              </a:xfrm>
              <a:blipFill>
                <a:blip r:embed="rId3"/>
                <a:stretch>
                  <a:fillRect l="-1915" t="-3378" r="-180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zervirano mjesto teksta 29">
            <a:extLst>
              <a:ext uri="{FF2B5EF4-FFF2-40B4-BE49-F238E27FC236}">
                <a16:creationId xmlns:a16="http://schemas.microsoft.com/office/drawing/2014/main" id="{D8C7399C-7D1D-4004-99B7-BECFABA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4571" y="1340768"/>
            <a:ext cx="3841666" cy="658912"/>
          </a:xfrm>
        </p:spPr>
        <p:txBody>
          <a:bodyPr/>
          <a:lstStyle/>
          <a:p>
            <a:pPr algn="ctr"/>
            <a:r>
              <a:rPr lang="hr-HR" b="1" dirty="0"/>
              <a:t>P</a:t>
            </a:r>
            <a:r>
              <a:rPr lang="hr-HR" b="1" cap="none" dirty="0"/>
              <a:t>ovratna informacija</a:t>
            </a:r>
            <a:endParaRPr lang="hr-HR" b="1" dirty="0"/>
          </a:p>
        </p:txBody>
      </p:sp>
      <p:sp>
        <p:nvSpPr>
          <p:cNvPr id="31" name="Rezervirano mjesto sadržaja 30">
            <a:extLst>
              <a:ext uri="{FF2B5EF4-FFF2-40B4-BE49-F238E27FC236}">
                <a16:creationId xmlns:a16="http://schemas.microsoft.com/office/drawing/2014/main" id="{C449EBC7-A445-4F40-9674-5FC54AC2A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34571" y="2865806"/>
            <a:ext cx="3841665" cy="3607295"/>
          </a:xfrm>
        </p:spPr>
        <p:txBody>
          <a:bodyPr/>
          <a:lstStyle/>
          <a:p>
            <a:r>
              <a:rPr lang="hr-HR" dirty="0"/>
              <a:t>Učenik točno čita uređeni par, ali ga pogrešno zapisuje pomoću tablice.</a:t>
            </a:r>
          </a:p>
        </p:txBody>
      </p:sp>
    </p:spTree>
    <p:extLst>
      <p:ext uri="{BB962C8B-B14F-4D97-AF65-F5344CB8AC3E}">
        <p14:creationId xmlns:p14="http://schemas.microsoft.com/office/powerpoint/2010/main" val="104023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 build="p"/>
      <p:bldP spid="31" grpId="0" build="p"/>
    </p:bldLst>
  </p:timing>
</p:sld>
</file>

<file path=ppt/theme/theme1.xml><?xml version="1.0" encoding="utf-8"?>
<a:theme xmlns:a="http://schemas.openxmlformats.org/drawingml/2006/main" name="Matematika 16 x 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61_TF02787947" id="{C67315B6-EC41-4A5D-A022-0BDD0A83F806}" vid="{C44A1723-9F09-4FAE-AF64-782E30E0B253}"/>
    </a:ext>
  </a:extLst>
</a:theme>
</file>

<file path=ppt/theme/theme2.xml><?xml version="1.0" encoding="utf-8"?>
<a:theme xmlns:a="http://schemas.openxmlformats.org/drawingml/2006/main" name="Tema sustava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987</Words>
  <Application>Microsoft Office PowerPoint</Application>
  <PresentationFormat>Prilagođeno</PresentationFormat>
  <Paragraphs>161</Paragraphs>
  <Slides>18</Slides>
  <Notes>18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Euphemia</vt:lpstr>
      <vt:lpstr>Wingdings</vt:lpstr>
      <vt:lpstr>Matematika 16 x 9</vt:lpstr>
      <vt:lpstr>Element vrednovanja:   Matematička komunikacija</vt:lpstr>
      <vt:lpstr>Kurikulum nastavnoga predmeta Matematika</vt:lpstr>
      <vt:lpstr>Matematička komunikacija</vt:lpstr>
      <vt:lpstr>Pravilnik o izmjenama i dopuni  Pravilnika o načinima, postupcima i elementima vrednovanja učenika u osnovnim i srednjim školama ( NN 82/2019 )</vt:lpstr>
      <vt:lpstr>Iz nastavne prakse</vt:lpstr>
      <vt:lpstr>Primjer primjene Pravilnika</vt:lpstr>
      <vt:lpstr>Primjer načina vrednovanja elementa MK</vt:lpstr>
      <vt:lpstr>Primjer načina vrednovanja elementa MK</vt:lpstr>
      <vt:lpstr>Primjer načina vrednovanja elementa MK</vt:lpstr>
      <vt:lpstr>Primjer načina vrednovanja elementa MK</vt:lpstr>
      <vt:lpstr>Primjer načina vrednovanja elementa MK</vt:lpstr>
      <vt:lpstr>Primjer načina vrednovanja elementa MK</vt:lpstr>
      <vt:lpstr>Primjer načina vrednovanja elementa MK</vt:lpstr>
      <vt:lpstr>Primjer načina vrednovanja elementa MK</vt:lpstr>
      <vt:lpstr>Primjer načina vrednovanja elementa MK</vt:lpstr>
      <vt:lpstr>Primjer načina vrednovanja elementa MK</vt:lpstr>
      <vt:lpstr>Primjer načina vrednovanja elementa MK</vt:lpstr>
      <vt:lpstr>Element vrednovanja:  Matematička komunikacija  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vrednovanja:   Matematička komunikacija</dc:title>
  <dc:creator>Vlado Halusek</dc:creator>
  <cp:lastModifiedBy>Vlado Halusek</cp:lastModifiedBy>
  <cp:revision>38</cp:revision>
  <dcterms:created xsi:type="dcterms:W3CDTF">2020-11-15T13:11:05Z</dcterms:created>
  <dcterms:modified xsi:type="dcterms:W3CDTF">2020-11-20T09:40:50Z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