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Svijetli stil 1 - Isticanj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EAE0D4-7FBA-48C4-B8E6-20DE1EB97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CDD78BA-16FA-4050-8958-93A86F111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CF45B45-E8B4-4B1F-840E-41524B47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78F0E4A-7759-4DF1-A75F-45691A90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AA91FC-1209-4772-AD5E-65C969CF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9488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6F40BE-D0AC-4E0C-818D-10A92F2A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9AC59B6-27DE-4B29-8512-4C00D5D49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69BAEBC-3C33-462D-BF00-5D836502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294F7CA-62CA-4CF0-B7C2-CD087D45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9F4A9F0-3D6D-403B-8019-E66B7F19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9738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27152FE-CD25-446C-B48B-2E6A13C798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5CCEAB5-6584-490F-9406-3EACBB44D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605093-1227-421E-9445-29ABB983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118C1FA-430C-46A7-9E9D-0DD028E4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E61BF47-6AD9-40A8-938E-E2F76385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9150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EF5D36-BFB0-4E07-89B7-8085707EE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BC0169-E1AE-49F5-A772-72669ED3B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D6FB609-A50D-4ECC-AF6A-3B4655DC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11664CD-CD66-4E34-B07F-196BDB3B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FD97757-4199-4A2D-B261-5F1EEA46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999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00C52E-3A1A-43A5-86E0-8C0BE22F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B4C7DE1-CE59-4AD3-83FE-1B500C4CE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A04E0CA-3099-42CE-B9D8-DBC04EE4E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29C5CD-0733-4386-AA4F-5C823C71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EFD69D-5E12-4EDD-99B8-571A3E16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386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A16601-D950-4FCE-8556-A81E1B7C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F4EDA53-5D7C-44A7-97DC-D6C60A19C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6CFFE04-BB6F-453B-A99A-279A8B9EC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BD6D983-A6D3-412A-B32B-8FC36655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27DA85D-160B-44D1-90D1-25A42CAE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2E2149D-E9D9-475D-A095-67EB22B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739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CA87E0-ED86-4F76-A02C-2CCADCB8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7CA1591-6CBB-4608-B7A4-DB67D4927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534BCA9-4953-4EB9-AD25-03BD38DA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F952372-CE10-4618-92CB-1090863BA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409A3A8-F1F1-4AF2-8E47-6B6765147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C3AAFF4-5276-479B-97B8-2D00BA30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648D9DF-542E-4A36-BAF6-B153ED21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5D427CC-9145-416F-A20A-5B767011E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306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40EFC-4D0E-4C92-96AC-EBF8225C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321104A-41D6-4FC1-A8C6-D8CEAD30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014E5A3-C8B3-4D75-94C3-71554B6F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656D580-D9FF-417F-91D4-BCB02E2C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6657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499DF40-FF57-4DCD-965F-7BE88CD1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ABE8116-F63F-4889-A944-7A5B5E8B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F52C3B9-3866-476E-A766-150864D8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2530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458FF5-37F8-4CC4-A726-12DF4368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D31A87-9F62-484C-9664-81B6F5B6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AB9A1CC-887D-42A5-B3AD-F8AC859C7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393F8DE-7CF3-4275-BCD5-B4DB1732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8B630FF-7798-4C5C-AEB6-9166BD3D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ABF3634-68C3-4925-95EB-A5640F2F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969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62DFCE-5240-4CDE-971F-105F4040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60C23A4-8BC0-465A-B1DF-EC76B32F1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62BB809-32B3-4A77-A121-C067F8BD3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5253D7C-89CF-48B1-BC02-97EF6587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ADBA23C-7A99-4796-B90B-CAE1E8D8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B7A4C8B-3A85-473E-94B7-F06E274F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5083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A2F797A-BE70-4D16-B562-CF00CFE1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5982CD6-3729-40BC-AF0D-308C4E73D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4A742D-3C0B-4328-A805-DCCE90D04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4116-0C32-4094-A4CD-EE1292E2AE7B}" type="datetimeFigureOut">
              <a:rPr lang="hr-HR" smtClean="0"/>
              <a:t>6.5.2020.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1D6823A-CD27-43F3-BB89-0ABEE1281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45ED3A1-A804-4DD1-AA69-FE7228DA8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8EC1F-4219-4702-9ACE-7F7DBDFD9AA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0920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sv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4D66186F-CB2B-46E9-8B23-A565FFDB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91" y="735269"/>
            <a:ext cx="5382424" cy="5190817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C19CD856-7747-4B6F-8C82-17F617CFFEEA}"/>
              </a:ext>
            </a:extLst>
          </p:cNvPr>
          <p:cNvSpPr/>
          <p:nvPr/>
        </p:nvSpPr>
        <p:spPr>
          <a:xfrm>
            <a:off x="7700827" y="3646924"/>
            <a:ext cx="2242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16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Autor: Adriana Ivandić</a:t>
            </a:r>
            <a:endParaRPr lang="hr-HR" sz="16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D856BC70-9EE8-44B1-9242-09A162EEF1BC}"/>
              </a:ext>
            </a:extLst>
          </p:cNvPr>
          <p:cNvSpPr/>
          <p:nvPr/>
        </p:nvSpPr>
        <p:spPr>
          <a:xfrm>
            <a:off x="6167715" y="2505670"/>
            <a:ext cx="53089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ZAŠTITA PRIRODE</a:t>
            </a:r>
            <a:endParaRPr lang="hr-HR" sz="54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711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tablo, ispaša&#10;&#10;Opis je automatski generiran">
            <a:extLst>
              <a:ext uri="{FF2B5EF4-FFF2-40B4-BE49-F238E27FC236}">
                <a16:creationId xmlns:a16="http://schemas.microsoft.com/office/drawing/2014/main" id="{EBF90BC1-9425-4C75-8B5D-86CDD894B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0" y="901148"/>
            <a:ext cx="5614200" cy="4032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DE75B12-59EA-4F22-97D1-7B394EC9654A}"/>
              </a:ext>
            </a:extLst>
          </p:cNvPr>
          <p:cNvSpPr/>
          <p:nvPr/>
        </p:nvSpPr>
        <p:spPr>
          <a:xfrm>
            <a:off x="1716175" y="5077941"/>
            <a:ext cx="32912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NP Plitvička jezera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0DE6210-0C4E-48EE-8434-72EB5285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83" y="2587257"/>
            <a:ext cx="5756083" cy="3369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E85B0A99-123A-4AE7-AF0C-9BE1E0557F68}"/>
              </a:ext>
            </a:extLst>
          </p:cNvPr>
          <p:cNvSpPr/>
          <p:nvPr/>
        </p:nvSpPr>
        <p:spPr>
          <a:xfrm>
            <a:off x="8237259" y="1713308"/>
            <a:ext cx="15265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NP Krka</a:t>
            </a:r>
          </a:p>
        </p:txBody>
      </p:sp>
    </p:spTree>
    <p:extLst>
      <p:ext uri="{BB962C8B-B14F-4D97-AF65-F5344CB8AC3E}">
        <p14:creationId xmlns:p14="http://schemas.microsoft.com/office/powerpoint/2010/main" val="2538000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C83C3850-1582-4DB6-879C-9CF1F8A4B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8000"/>
            <a:ext cx="10515600" cy="3128963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r-HR" dirty="0"/>
              <a:t> vrste kojima prijeti izumiranje i endemske vrste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r-HR" dirty="0"/>
              <a:t> divlje vrste koje su rijetke u prirodi, ali im ne prijeti izumiranje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AF532039-22E8-479B-A23B-1BAF896914C5}"/>
              </a:ext>
            </a:extLst>
          </p:cNvPr>
          <p:cNvSpPr/>
          <p:nvPr/>
        </p:nvSpPr>
        <p:spPr>
          <a:xfrm>
            <a:off x="3774101" y="936784"/>
            <a:ext cx="4388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ZAŠTIĆENE VRSTE</a:t>
            </a:r>
            <a:endParaRPr lang="hr-HR" sz="44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B6FC9A4-F492-4519-B019-B2AB6CC0E2EE}"/>
              </a:ext>
            </a:extLst>
          </p:cNvPr>
          <p:cNvSpPr txBox="1"/>
          <p:nvPr/>
        </p:nvSpPr>
        <p:spPr>
          <a:xfrm>
            <a:off x="997224" y="2235557"/>
            <a:ext cx="438818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STROGO ZAŠTIĆENE VRSTE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A5438D7-0618-480A-BE33-308621726F95}"/>
              </a:ext>
            </a:extLst>
          </p:cNvPr>
          <p:cNvSpPr txBox="1"/>
          <p:nvPr/>
        </p:nvSpPr>
        <p:spPr>
          <a:xfrm>
            <a:off x="997224" y="3784507"/>
            <a:ext cx="438818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ZAŠTIĆENE VRSTE</a:t>
            </a:r>
          </a:p>
        </p:txBody>
      </p:sp>
    </p:spTree>
    <p:extLst>
      <p:ext uri="{BB962C8B-B14F-4D97-AF65-F5344CB8AC3E}">
        <p14:creationId xmlns:p14="http://schemas.microsoft.com/office/powerpoint/2010/main" val="251220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4B5602F1-6C7B-41F6-9C23-EC7945CD7A4D}"/>
              </a:ext>
            </a:extLst>
          </p:cNvPr>
          <p:cNvSpPr/>
          <p:nvPr/>
        </p:nvSpPr>
        <p:spPr>
          <a:xfrm>
            <a:off x="761618" y="936784"/>
            <a:ext cx="10413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IZUMRLE I UGROŽENE VRSTE U HRVATSKOJ</a:t>
            </a:r>
            <a:endParaRPr lang="hr-HR" sz="44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E9ED48B-4DA2-45A7-BD9E-D2ECA4E0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351" y="1852573"/>
            <a:ext cx="2813903" cy="4214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A25E725-0C83-4AEA-95BC-7E11A742239E}"/>
              </a:ext>
            </a:extLst>
          </p:cNvPr>
          <p:cNvSpPr txBox="1"/>
          <p:nvPr/>
        </p:nvSpPr>
        <p:spPr>
          <a:xfrm>
            <a:off x="5777948" y="3136612"/>
            <a:ext cx="4121426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Kritično ugrožena vrsta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491831-5519-4875-8396-7F38426A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04" y="2127970"/>
            <a:ext cx="3384306" cy="3186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F1C09AE-1E57-4DAE-9522-0B55A7BBE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649" y="2127970"/>
            <a:ext cx="2109162" cy="3119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A5792F7-CAD3-4005-8453-E5654530F967}"/>
              </a:ext>
            </a:extLst>
          </p:cNvPr>
          <p:cNvSpPr txBox="1"/>
          <p:nvPr/>
        </p:nvSpPr>
        <p:spPr>
          <a:xfrm>
            <a:off x="4603230" y="3375006"/>
            <a:ext cx="4527518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Regionalno izumrla vrsta</a:t>
            </a:r>
          </a:p>
        </p:txBody>
      </p:sp>
    </p:spTree>
    <p:extLst>
      <p:ext uri="{BB962C8B-B14F-4D97-AF65-F5344CB8AC3E}">
        <p14:creationId xmlns:p14="http://schemas.microsoft.com/office/powerpoint/2010/main" val="13533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FE9143F0-AF97-42C2-918E-474BF84B4FFF}"/>
              </a:ext>
            </a:extLst>
          </p:cNvPr>
          <p:cNvSpPr txBox="1"/>
          <p:nvPr/>
        </p:nvSpPr>
        <p:spPr>
          <a:xfrm>
            <a:off x="4974612" y="1184367"/>
            <a:ext cx="4527518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Regionalno izumrle ptice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55790EE-A83C-4304-AB76-E98908CB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707" y="3530096"/>
            <a:ext cx="3494730" cy="214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D10F8A-5EAF-4B3C-B83F-29AC17A52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14" y="2321441"/>
            <a:ext cx="3312447" cy="2735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B57CEB7-0EDA-411C-80E2-CC5E80A48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22" y="892820"/>
            <a:ext cx="3550423" cy="214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833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DBFE8FDE-BA44-41CA-97A5-6534AB952FD5}"/>
              </a:ext>
            </a:extLst>
          </p:cNvPr>
          <p:cNvSpPr txBox="1"/>
          <p:nvPr/>
        </p:nvSpPr>
        <p:spPr>
          <a:xfrm>
            <a:off x="3140604" y="869301"/>
            <a:ext cx="591079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Vrste kojima prijeti izumiranje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969C2C10-0BA1-4AA9-B606-E7CCCC2B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286" y="2365204"/>
            <a:ext cx="2167200" cy="2232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917D44-0FE5-4F6E-8E25-04A42CBAB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558" y="1924177"/>
            <a:ext cx="2921789" cy="3009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D56FF6A-F872-4EDB-B8BB-590BDFC56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730" y="2365204"/>
            <a:ext cx="2065484" cy="2127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5BF0722-5B38-440F-BCCF-63E416D95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54" y="1877429"/>
            <a:ext cx="2900889" cy="3009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Grafika 11" descr="Grupa ideja">
            <a:extLst>
              <a:ext uri="{FF2B5EF4-FFF2-40B4-BE49-F238E27FC236}">
                <a16:creationId xmlns:a16="http://schemas.microsoft.com/office/drawing/2014/main" id="{F5DF6B74-2D62-486B-BAB4-E5CD78645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3027" y="5224444"/>
            <a:ext cx="706120" cy="706120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C52D03B4-9D6D-48DE-88F9-6B0E4923B34A}"/>
              </a:ext>
            </a:extLst>
          </p:cNvPr>
          <p:cNvSpPr/>
          <p:nvPr/>
        </p:nvSpPr>
        <p:spPr>
          <a:xfrm>
            <a:off x="2389147" y="5279487"/>
            <a:ext cx="8189678" cy="5847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hr-HR" sz="3200" dirty="0"/>
              <a:t>Kojim još vrstama u Hrvatskoj prijeti izumiranje?</a:t>
            </a:r>
          </a:p>
        </p:txBody>
      </p:sp>
    </p:spTree>
    <p:extLst>
      <p:ext uri="{BB962C8B-B14F-4D97-AF65-F5344CB8AC3E}">
        <p14:creationId xmlns:p14="http://schemas.microsoft.com/office/powerpoint/2010/main" val="143672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CD278B38-34C3-4B21-985F-A630EAC6A85A}"/>
              </a:ext>
            </a:extLst>
          </p:cNvPr>
          <p:cNvSpPr/>
          <p:nvPr/>
        </p:nvSpPr>
        <p:spPr>
          <a:xfrm>
            <a:off x="2174550" y="800566"/>
            <a:ext cx="7842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CRVENI POPISI I CRVENE KNJIGE</a:t>
            </a:r>
            <a:endParaRPr lang="hr-HR" sz="44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60951EF-80C2-4A7C-B8BA-4F2786F74EC4}"/>
              </a:ext>
            </a:extLst>
          </p:cNvPr>
          <p:cNvSpPr txBox="1"/>
          <p:nvPr/>
        </p:nvSpPr>
        <p:spPr>
          <a:xfrm>
            <a:off x="1063486" y="2054207"/>
            <a:ext cx="23555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CRVENI POPIS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6771A0E-F47D-4803-9604-5CFE5DC600D8}"/>
              </a:ext>
            </a:extLst>
          </p:cNvPr>
          <p:cNvSpPr txBox="1"/>
          <p:nvPr/>
        </p:nvSpPr>
        <p:spPr>
          <a:xfrm>
            <a:off x="1063486" y="2905780"/>
            <a:ext cx="262061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CRVENA KNJIGA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0F493EF-8402-4CF8-8DCB-23CC151E7DAF}"/>
              </a:ext>
            </a:extLst>
          </p:cNvPr>
          <p:cNvSpPr txBox="1"/>
          <p:nvPr/>
        </p:nvSpPr>
        <p:spPr>
          <a:xfrm>
            <a:off x="3511826" y="1992652"/>
            <a:ext cx="694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- popis ugroženih vrsta nekog područja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853F6C0-D077-44B7-A5F7-05E809269989}"/>
              </a:ext>
            </a:extLst>
          </p:cNvPr>
          <p:cNvSpPr txBox="1"/>
          <p:nvPr/>
        </p:nvSpPr>
        <p:spPr>
          <a:xfrm>
            <a:off x="3809999" y="2905780"/>
            <a:ext cx="50424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hr-HR" sz="3200" dirty="0"/>
              <a:t>opis vrste</a:t>
            </a:r>
          </a:p>
          <a:p>
            <a:pPr marL="457200" indent="-457200">
              <a:buFontTx/>
              <a:buChar char="-"/>
            </a:pPr>
            <a:r>
              <a:rPr lang="hr-HR" sz="3200" dirty="0"/>
              <a:t>fotografija</a:t>
            </a:r>
          </a:p>
          <a:p>
            <a:pPr marL="457200" indent="-457200">
              <a:buFontTx/>
              <a:buChar char="-"/>
            </a:pPr>
            <a:r>
              <a:rPr lang="hr-HR" sz="3200" dirty="0"/>
              <a:t>opis staništa</a:t>
            </a:r>
          </a:p>
          <a:p>
            <a:pPr marL="457200" indent="-457200">
              <a:buFontTx/>
              <a:buChar char="-"/>
            </a:pPr>
            <a:r>
              <a:rPr lang="hr-HR" sz="3200" dirty="0"/>
              <a:t>rasprostranjenost</a:t>
            </a:r>
          </a:p>
          <a:p>
            <a:pPr marL="457200" indent="-457200">
              <a:buFontTx/>
              <a:buChar char="-"/>
            </a:pPr>
            <a:r>
              <a:rPr lang="hr-HR" sz="3200" dirty="0"/>
              <a:t>razloge ugroženosti</a:t>
            </a:r>
          </a:p>
          <a:p>
            <a:pPr marL="457200" indent="-457200">
              <a:buFontTx/>
              <a:buChar char="-"/>
            </a:pPr>
            <a:r>
              <a:rPr lang="hr-HR" sz="3200" dirty="0"/>
              <a:t>mjere očuvanja vrste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A5A94-D848-4A0D-A310-5EA9FB844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71" y="2778710"/>
            <a:ext cx="2916699" cy="27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1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9D9BFBB-8CAB-4842-9105-899AA6AD9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780" y="1838877"/>
            <a:ext cx="10515600" cy="520010"/>
          </a:xfrm>
        </p:spPr>
        <p:txBody>
          <a:bodyPr/>
          <a:lstStyle/>
          <a:p>
            <a:r>
              <a:rPr lang="hr-HR" dirty="0"/>
              <a:t>sporazum koji nadzire međunarodnu trgovinu ugroženim vrstama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15A13D14-6DF0-46A2-BD2F-8BFAAB606971}"/>
              </a:ext>
            </a:extLst>
          </p:cNvPr>
          <p:cNvSpPr/>
          <p:nvPr/>
        </p:nvSpPr>
        <p:spPr>
          <a:xfrm>
            <a:off x="5355615" y="800566"/>
            <a:ext cx="14807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CITES</a:t>
            </a:r>
            <a:endParaRPr lang="hr-HR" sz="4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777BF29-E3B6-4C66-A0C1-7523F7B23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154"/>
          <a:stretch/>
        </p:blipFill>
        <p:spPr>
          <a:xfrm>
            <a:off x="8331741" y="2864085"/>
            <a:ext cx="3777407" cy="279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C926F10-0879-4455-A610-ECF7B1748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594" y="2864085"/>
            <a:ext cx="2020437" cy="279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ABC7B76-9BDC-49D3-9BC1-0BEDD4AA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2" y="2864086"/>
            <a:ext cx="4245475" cy="279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9C2F4305-3AC5-4818-A70A-3782A7D9C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342" y="2864085"/>
            <a:ext cx="2316238" cy="279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269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9F3691-09EB-4992-82D9-10D3505DA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r-HR" dirty="0"/>
              <a:t>ekološka mreža zemalja Europske unije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r-HR" dirty="0"/>
              <a:t>sastavljena od područja važnih za očuvanje ugroženih vrsta i stanišnih tipova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r-HR" dirty="0"/>
              <a:t>međunarodni sporazum o zaštiti močvarnih staništa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hr-HR" dirty="0"/>
              <a:t>Hrvatska: Kopački rit, Vransko jezero, Lonjsko polje, Crna Mlaka, ušće Neretve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368265F-9907-4792-AFE2-9BB9C84D0AC5}"/>
              </a:ext>
            </a:extLst>
          </p:cNvPr>
          <p:cNvSpPr txBox="1"/>
          <p:nvPr/>
        </p:nvSpPr>
        <p:spPr>
          <a:xfrm>
            <a:off x="838200" y="3491446"/>
            <a:ext cx="418437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RAMSARSKA KONVENCIJA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24AC417-A77D-4F91-A2D0-EBD373E59867}"/>
              </a:ext>
            </a:extLst>
          </p:cNvPr>
          <p:cNvSpPr txBox="1"/>
          <p:nvPr/>
        </p:nvSpPr>
        <p:spPr>
          <a:xfrm>
            <a:off x="838200" y="987406"/>
            <a:ext cx="25742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 2000</a:t>
            </a:r>
          </a:p>
        </p:txBody>
      </p:sp>
    </p:spTree>
    <p:extLst>
      <p:ext uri="{BB962C8B-B14F-4D97-AF65-F5344CB8AC3E}">
        <p14:creationId xmlns:p14="http://schemas.microsoft.com/office/powerpoint/2010/main" val="362255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D373625C-9F3A-4CC9-9622-C017E97732E1}"/>
              </a:ext>
            </a:extLst>
          </p:cNvPr>
          <p:cNvSpPr/>
          <p:nvPr/>
        </p:nvSpPr>
        <p:spPr>
          <a:xfrm>
            <a:off x="4318069" y="760394"/>
            <a:ext cx="39711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IZUMRLE VRSTE</a:t>
            </a:r>
            <a:endParaRPr lang="hr-HR" sz="44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277BC03-4B06-4B25-9B55-97077B496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184" y="1768789"/>
            <a:ext cx="1937550" cy="21538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232156-7E7B-4E8C-87FA-6680DC6FC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83" y="3104217"/>
            <a:ext cx="4074901" cy="328882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773720E-8F40-4818-A7D5-71C893421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62" y="1971618"/>
            <a:ext cx="4074901" cy="2265199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5688891F-3629-45A9-A83B-D4F3B7D1E754}"/>
              </a:ext>
            </a:extLst>
          </p:cNvPr>
          <p:cNvSpPr/>
          <p:nvPr/>
        </p:nvSpPr>
        <p:spPr>
          <a:xfrm>
            <a:off x="9733360" y="4031842"/>
            <a:ext cx="1156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dodo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BC6EF02B-B81E-48EC-8E45-ED87DEA18380}"/>
              </a:ext>
            </a:extLst>
          </p:cNvPr>
          <p:cNvSpPr/>
          <p:nvPr/>
        </p:nvSpPr>
        <p:spPr>
          <a:xfrm>
            <a:off x="6738714" y="2582269"/>
            <a:ext cx="12481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kvaga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71FF6AFA-7F6A-49A8-9D91-907632487B34}"/>
              </a:ext>
            </a:extLst>
          </p:cNvPr>
          <p:cNvSpPr/>
          <p:nvPr/>
        </p:nvSpPr>
        <p:spPr>
          <a:xfrm>
            <a:off x="1082696" y="4425462"/>
            <a:ext cx="32353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asmanijski tigar</a:t>
            </a:r>
          </a:p>
        </p:txBody>
      </p:sp>
    </p:spTree>
    <p:extLst>
      <p:ext uri="{BB962C8B-B14F-4D97-AF65-F5344CB8AC3E}">
        <p14:creationId xmlns:p14="http://schemas.microsoft.com/office/powerpoint/2010/main" val="2181211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72E41693-4597-4453-8054-60C1BBDA8B18}"/>
              </a:ext>
            </a:extLst>
          </p:cNvPr>
          <p:cNvSpPr/>
          <p:nvPr/>
        </p:nvSpPr>
        <p:spPr>
          <a:xfrm>
            <a:off x="3760746" y="1020742"/>
            <a:ext cx="44678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UGROŽENE VRSTE</a:t>
            </a:r>
            <a:endParaRPr lang="hr-HR" sz="44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240275E-886A-4630-9CB9-11A873BC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0" r="12494"/>
          <a:stretch/>
        </p:blipFill>
        <p:spPr>
          <a:xfrm>
            <a:off x="163092" y="2138366"/>
            <a:ext cx="3167269" cy="2577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89A357D-B857-46A3-ADD7-2CAE366BC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8" r="27166"/>
          <a:stretch/>
        </p:blipFill>
        <p:spPr>
          <a:xfrm>
            <a:off x="3174011" y="2135091"/>
            <a:ext cx="2780195" cy="258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113798-DFA1-43DE-9980-E0134410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855" y="2135091"/>
            <a:ext cx="3363972" cy="258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896AA66-195F-4DC8-91CF-02FDCBC76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940"/>
          <a:stretch/>
        </p:blipFill>
        <p:spPr>
          <a:xfrm>
            <a:off x="9007470" y="2135091"/>
            <a:ext cx="2995955" cy="258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35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88ACC039-C834-4AB9-9837-452A1F326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485357"/>
              </p:ext>
            </p:extLst>
          </p:nvPr>
        </p:nvGraphicFramePr>
        <p:xfrm>
          <a:off x="3304507" y="1725103"/>
          <a:ext cx="5787887" cy="43484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357770">
                  <a:extLst>
                    <a:ext uri="{9D8B030D-6E8A-4147-A177-3AD203B41FA5}">
                      <a16:colId xmlns:a16="http://schemas.microsoft.com/office/drawing/2014/main" val="1894911961"/>
                    </a:ext>
                  </a:extLst>
                </a:gridCol>
                <a:gridCol w="1383195">
                  <a:extLst>
                    <a:ext uri="{9D8B030D-6E8A-4147-A177-3AD203B41FA5}">
                      <a16:colId xmlns:a16="http://schemas.microsoft.com/office/drawing/2014/main" val="362041899"/>
                    </a:ext>
                  </a:extLst>
                </a:gridCol>
                <a:gridCol w="1046922">
                  <a:extLst>
                    <a:ext uri="{9D8B030D-6E8A-4147-A177-3AD203B41FA5}">
                      <a16:colId xmlns:a16="http://schemas.microsoft.com/office/drawing/2014/main" val="384903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KATEGORIJA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POVRŠINA (km</a:t>
                      </a:r>
                      <a:r>
                        <a:rPr lang="hr-HR" baseline="30000" dirty="0"/>
                        <a:t>2</a:t>
                      </a:r>
                      <a:r>
                        <a:rPr lang="hr-HR" baseline="0" dirty="0"/>
                        <a:t>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BROJ ZP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78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Strogi rezervat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24,19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028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Nacionalni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979,63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035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Posebni rezervat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400,11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980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Park prirode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4320,48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448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Regionalni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1025,56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092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Spomenik prirode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877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Značajni krajobraz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1331,28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81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Park- šuma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/>
                        <a:t>29,54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009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Spomenik parkovne arhitekture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/>
                        <a:t>8,36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101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7528,03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408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956447"/>
                  </a:ext>
                </a:extLst>
              </a:tr>
            </a:tbl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88B8A25F-FEE6-434A-B850-C8572A3785B7}"/>
              </a:ext>
            </a:extLst>
          </p:cNvPr>
          <p:cNvSpPr/>
          <p:nvPr/>
        </p:nvSpPr>
        <p:spPr>
          <a:xfrm>
            <a:off x="1272474" y="793087"/>
            <a:ext cx="89143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ZAŠTIĆENA PODRUČJA U HRVATSKOJ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76485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7A86CFA5-EB39-4C93-8E16-0E822A3A5CC5}"/>
              </a:ext>
            </a:extLst>
          </p:cNvPr>
          <p:cNvSpPr/>
          <p:nvPr/>
        </p:nvSpPr>
        <p:spPr>
          <a:xfrm>
            <a:off x="1285727" y="892168"/>
            <a:ext cx="89143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ZAŠTIĆENA PODRUČJA U HRVATSKOJ</a:t>
            </a:r>
            <a:endParaRPr lang="hr-HR" sz="4400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D0AC9CB-C022-48D6-9366-1241F3E05E7C}"/>
              </a:ext>
            </a:extLst>
          </p:cNvPr>
          <p:cNvSpPr txBox="1"/>
          <p:nvPr/>
        </p:nvSpPr>
        <p:spPr>
          <a:xfrm>
            <a:off x="1063484" y="2054207"/>
            <a:ext cx="297843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STROGI REZERVAT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0FAA1B9-E510-4C89-AFC9-0D469DB4C46A}"/>
              </a:ext>
            </a:extLst>
          </p:cNvPr>
          <p:cNvSpPr txBox="1"/>
          <p:nvPr/>
        </p:nvSpPr>
        <p:spPr>
          <a:xfrm>
            <a:off x="1063484" y="2964645"/>
            <a:ext cx="29784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NACIONALNI PARK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F6A861E-86A2-4A6E-B52B-9502D3C964AF}"/>
              </a:ext>
            </a:extLst>
          </p:cNvPr>
          <p:cNvSpPr txBox="1"/>
          <p:nvPr/>
        </p:nvSpPr>
        <p:spPr>
          <a:xfrm>
            <a:off x="1063484" y="3880463"/>
            <a:ext cx="297842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POSEBNI REZERVAT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13E18AC-AD6A-4BE1-8D4B-DE2C929EBFDA}"/>
              </a:ext>
            </a:extLst>
          </p:cNvPr>
          <p:cNvSpPr txBox="1"/>
          <p:nvPr/>
        </p:nvSpPr>
        <p:spPr>
          <a:xfrm>
            <a:off x="1063484" y="4796281"/>
            <a:ext cx="29784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PRIRODE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71BBD748-385D-44F7-8F76-52B79DB02ED1}"/>
              </a:ext>
            </a:extLst>
          </p:cNvPr>
          <p:cNvSpPr/>
          <p:nvPr/>
        </p:nvSpPr>
        <p:spPr>
          <a:xfrm>
            <a:off x="5369381" y="3017440"/>
            <a:ext cx="46337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32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Rožanski i Hajdučki kukovi</a:t>
            </a:r>
          </a:p>
          <a:p>
            <a:pPr algn="ctr"/>
            <a:r>
              <a:rPr lang="hr-HR" sz="3200" b="1" dirty="0">
                <a:ln/>
                <a:solidFill>
                  <a:schemeClr val="accent6">
                    <a:lumMod val="75000"/>
                  </a:schemeClr>
                </a:solidFill>
              </a:rPr>
              <a:t>Bijele i Samarske stijene</a:t>
            </a:r>
            <a:endParaRPr lang="hr-HR" sz="32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8011E42C-5656-4AE5-9E62-46DFD29CF6F4}"/>
              </a:ext>
            </a:extLst>
          </p:cNvPr>
          <p:cNvSpPr/>
          <p:nvPr/>
        </p:nvSpPr>
        <p:spPr>
          <a:xfrm>
            <a:off x="5143677" y="2805128"/>
            <a:ext cx="50851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32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Plitvička jezera, Krka, Risnjak</a:t>
            </a:r>
          </a:p>
          <a:p>
            <a:pPr algn="ctr"/>
            <a:r>
              <a:rPr lang="hr-HR" sz="3200" b="1" dirty="0">
                <a:ln/>
                <a:solidFill>
                  <a:schemeClr val="accent6">
                    <a:lumMod val="75000"/>
                  </a:schemeClr>
                </a:solidFill>
              </a:rPr>
              <a:t>Kornati, Mljet, Brijuni,</a:t>
            </a:r>
          </a:p>
          <a:p>
            <a:pPr algn="ctr"/>
            <a:r>
              <a:rPr lang="hr-HR" sz="32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Sjeverni Velebit, Paklenica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85DEB841-AAD9-46B6-98A0-209A0588F7AF}"/>
              </a:ext>
            </a:extLst>
          </p:cNvPr>
          <p:cNvSpPr/>
          <p:nvPr/>
        </p:nvSpPr>
        <p:spPr>
          <a:xfrm>
            <a:off x="4949970" y="2947595"/>
            <a:ext cx="547258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32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Mali Kalnik, Đurđevački pijesci,</a:t>
            </a:r>
          </a:p>
          <a:p>
            <a:pPr algn="ctr"/>
            <a:r>
              <a:rPr lang="hr-HR" sz="3200" b="1" dirty="0" err="1">
                <a:ln/>
                <a:solidFill>
                  <a:schemeClr val="accent6">
                    <a:lumMod val="75000"/>
                  </a:schemeClr>
                </a:solidFill>
              </a:rPr>
              <a:t>Krapje</a:t>
            </a:r>
            <a:r>
              <a:rPr lang="hr-HR" sz="3200" b="1" dirty="0">
                <a:ln/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3200" b="1" dirty="0" err="1">
                <a:ln/>
                <a:solidFill>
                  <a:schemeClr val="accent6">
                    <a:lumMod val="75000"/>
                  </a:schemeClr>
                </a:solidFill>
              </a:rPr>
              <a:t>đol</a:t>
            </a:r>
            <a:r>
              <a:rPr lang="hr-HR" sz="3200" b="1" dirty="0">
                <a:ln/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hr-HR" sz="32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A3E027DB-9E74-4E37-B225-984B2168ED1A}"/>
              </a:ext>
            </a:extLst>
          </p:cNvPr>
          <p:cNvSpPr/>
          <p:nvPr/>
        </p:nvSpPr>
        <p:spPr>
          <a:xfrm>
            <a:off x="4761455" y="2524997"/>
            <a:ext cx="584961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32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Kopački rit, Papuk, Lonjsko polje,</a:t>
            </a:r>
          </a:p>
          <a:p>
            <a:pPr algn="ctr"/>
            <a:r>
              <a:rPr lang="hr-HR" sz="3200" b="1" dirty="0">
                <a:ln/>
                <a:solidFill>
                  <a:schemeClr val="accent6">
                    <a:lumMod val="75000"/>
                  </a:schemeClr>
                </a:solidFill>
              </a:rPr>
              <a:t>Medvednica, Žumberak, Učka,</a:t>
            </a:r>
          </a:p>
          <a:p>
            <a:pPr algn="ctr"/>
            <a:r>
              <a:rPr lang="hr-HR" sz="32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Velebit, Telašćica, Vransko jezero,</a:t>
            </a:r>
          </a:p>
          <a:p>
            <a:pPr algn="ctr"/>
            <a:r>
              <a:rPr lang="hr-HR" sz="3200" b="1" dirty="0">
                <a:ln/>
                <a:solidFill>
                  <a:schemeClr val="accent6">
                    <a:lumMod val="75000"/>
                  </a:schemeClr>
                </a:solidFill>
              </a:rPr>
              <a:t>Biokovo, Lastovsko otočje</a:t>
            </a:r>
            <a:endParaRPr lang="hr-HR" sz="32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48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tijena, na otvorenom, stablo, stjenovito&#10;&#10;Opis je automatski generiran">
            <a:extLst>
              <a:ext uri="{FF2B5EF4-FFF2-40B4-BE49-F238E27FC236}">
                <a16:creationId xmlns:a16="http://schemas.microsoft.com/office/drawing/2014/main" id="{C6107EA4-0266-4F87-BEF2-ADFEE857E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3" y="1187239"/>
            <a:ext cx="5031543" cy="377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 descr="Slika na kojoj se prikazuje planina, priroda, nebo, na otvorenom&#10;&#10;Opis je automatski generiran">
            <a:extLst>
              <a:ext uri="{FF2B5EF4-FFF2-40B4-BE49-F238E27FC236}">
                <a16:creationId xmlns:a16="http://schemas.microsoft.com/office/drawing/2014/main" id="{7A4D80BB-457B-4D6B-8D6E-7ACF67594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87" y="2216835"/>
            <a:ext cx="5031543" cy="377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F62DD212-C891-4DA5-9B67-F4DF4D8BCF4F}"/>
              </a:ext>
            </a:extLst>
          </p:cNvPr>
          <p:cNvSpPr/>
          <p:nvPr/>
        </p:nvSpPr>
        <p:spPr>
          <a:xfrm>
            <a:off x="7827083" y="1380268"/>
            <a:ext cx="23681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Bijele stijene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ADDA507C-F204-42A4-A41F-886347248BEC}"/>
              </a:ext>
            </a:extLst>
          </p:cNvPr>
          <p:cNvSpPr/>
          <p:nvPr/>
        </p:nvSpPr>
        <p:spPr>
          <a:xfrm>
            <a:off x="1762920" y="5085986"/>
            <a:ext cx="30460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Samarske stijene</a:t>
            </a:r>
          </a:p>
        </p:txBody>
      </p:sp>
    </p:spTree>
    <p:extLst>
      <p:ext uri="{BB962C8B-B14F-4D97-AF65-F5344CB8AC3E}">
        <p14:creationId xmlns:p14="http://schemas.microsoft.com/office/powerpoint/2010/main" val="2256099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276</Words>
  <Application>Microsoft Office PowerPoint</Application>
  <PresentationFormat>Widescreen</PresentationFormat>
  <Paragraphs>94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Ana Kodžoman</cp:lastModifiedBy>
  <cp:revision>31</cp:revision>
  <dcterms:created xsi:type="dcterms:W3CDTF">2019-08-02T09:07:23Z</dcterms:created>
  <dcterms:modified xsi:type="dcterms:W3CDTF">2020-05-06T09:56:41Z</dcterms:modified>
</cp:coreProperties>
</file>