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8" r:id="rId3"/>
    <p:sldId id="261" r:id="rId4"/>
    <p:sldId id="262" r:id="rId5"/>
    <p:sldId id="264" r:id="rId6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korisnik" initials="Wk" lastIdx="5" clrIdx="0">
    <p:extLst>
      <p:ext uri="{19B8F6BF-5375-455C-9EA6-DF929625EA0E}">
        <p15:presenceInfo xmlns:p15="http://schemas.microsoft.com/office/powerpoint/2012/main" userId="Windows korisni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8-15T07:53:28.631" idx="1">
    <p:pos x="4873" y="752"/>
    <p:text>vrste tla - malo slovo</p:text>
    <p:extLst>
      <p:ext uri="{C676402C-5697-4E1C-873F-D02D1690AC5C}">
        <p15:threadingInfo xmlns:p15="http://schemas.microsoft.com/office/powerpoint/2012/main" timeZoneBias="-120"/>
      </p:ext>
    </p:extLst>
  </p:cm>
  <p:cm authorId="1" dt="2019-08-15T07:54:10.369" idx="2">
    <p:pos x="4873" y="888"/>
    <p:text>razmaci ispred i iza spojnice:; decimalni zarez umjesto decimalne točke; razmak između broja i mm</p:text>
    <p:extLst>
      <p:ext uri="{C676402C-5697-4E1C-873F-D02D1690AC5C}">
        <p15:threadingInfo xmlns:p15="http://schemas.microsoft.com/office/powerpoint/2012/main" timeZoneBias="-120">
          <p15:parentCm authorId="1" idx="1"/>
        </p15:threadingInfo>
      </p:ext>
    </p:extLst>
  </p:cm>
  <p:cm authorId="1" dt="2019-08-15T07:54:26.439" idx="3">
    <p:pos x="4873" y="1024"/>
    <p:text>0,05 - 2 mm</p:text>
    <p:extLst>
      <p:ext uri="{C676402C-5697-4E1C-873F-D02D1690AC5C}">
        <p15:threadingInfo xmlns:p15="http://schemas.microsoft.com/office/powerpoint/2012/main" timeZoneBias="-120">
          <p15:parentCm authorId="1" idx="1"/>
        </p15:threadingInfo>
      </p:ext>
    </p:extLst>
  </p:cm>
  <p:cm authorId="1" dt="2019-08-15T07:54:49.953" idx="4">
    <p:pos x="4873" y="1160"/>
    <p:text>0,002 - 0,05 mm</p:text>
    <p:extLst>
      <p:ext uri="{C676402C-5697-4E1C-873F-D02D1690AC5C}">
        <p15:threadingInfo xmlns:p15="http://schemas.microsoft.com/office/powerpoint/2012/main" timeZoneBias="-120">
          <p15:parentCm authorId="1" idx="1"/>
        </p15:threadingInfo>
      </p:ext>
    </p:extLst>
  </p:cm>
  <p:cm authorId="1" dt="2019-08-15T07:55:02.108" idx="5">
    <p:pos x="4873" y="1296"/>
    <p:text>0,002 mm</p:text>
    <p:extLst>
      <p:ext uri="{C676402C-5697-4E1C-873F-D02D1690AC5C}">
        <p15:threadingInfo xmlns:p15="http://schemas.microsoft.com/office/powerpoint/2012/main" timeZoneBias="-120">
          <p15:parentCm authorId="1" idx="1"/>
        </p15:threadingInfo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14D04C-C11B-4C5D-BE0E-4308FEDB51B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B39963A6-B9E1-4672-9DA8-5F3FD235C5C4}">
      <dgm:prSet phldrT="[Tekst]"/>
      <dgm:spPr/>
      <dgm:t>
        <a:bodyPr/>
        <a:lstStyle/>
        <a:p>
          <a:r>
            <a:rPr lang="hr-HR" dirty="0"/>
            <a:t>Što je tlo?</a:t>
          </a:r>
        </a:p>
      </dgm:t>
    </dgm:pt>
    <dgm:pt modelId="{5A709436-310C-4813-9E2E-3BB3B24CF7E0}" type="parTrans" cxnId="{B32BE4F5-6739-4074-A8DA-9BADD1E9C572}">
      <dgm:prSet/>
      <dgm:spPr/>
      <dgm:t>
        <a:bodyPr/>
        <a:lstStyle/>
        <a:p>
          <a:endParaRPr lang="hr-HR"/>
        </a:p>
      </dgm:t>
    </dgm:pt>
    <dgm:pt modelId="{4B91D689-3147-436E-AD41-3FC1941A8FFD}" type="sibTrans" cxnId="{B32BE4F5-6739-4074-A8DA-9BADD1E9C572}">
      <dgm:prSet/>
      <dgm:spPr/>
      <dgm:t>
        <a:bodyPr/>
        <a:lstStyle/>
        <a:p>
          <a:endParaRPr lang="hr-HR"/>
        </a:p>
      </dgm:t>
    </dgm:pt>
    <dgm:pt modelId="{0E9A1177-1443-412B-913F-CF8F2698646D}">
      <dgm:prSet phldrT="[Tekst]"/>
      <dgm:spPr/>
      <dgm:t>
        <a:bodyPr/>
        <a:lstStyle/>
        <a:p>
          <a:r>
            <a:rPr lang="hr-HR" dirty="0"/>
            <a:t>Kako tlo nastaje?</a:t>
          </a:r>
        </a:p>
      </dgm:t>
    </dgm:pt>
    <dgm:pt modelId="{FAA2F29D-9FD9-46C7-9477-DB6632F682BC}" type="parTrans" cxnId="{E7BD5574-4DA5-4ED5-89D9-026451256276}">
      <dgm:prSet/>
      <dgm:spPr/>
      <dgm:t>
        <a:bodyPr/>
        <a:lstStyle/>
        <a:p>
          <a:endParaRPr lang="hr-HR"/>
        </a:p>
      </dgm:t>
    </dgm:pt>
    <dgm:pt modelId="{2B6E7F0B-8013-4CDA-BCE2-85070466F276}" type="sibTrans" cxnId="{E7BD5574-4DA5-4ED5-89D9-026451256276}">
      <dgm:prSet/>
      <dgm:spPr/>
      <dgm:t>
        <a:bodyPr/>
        <a:lstStyle/>
        <a:p>
          <a:endParaRPr lang="hr-HR"/>
        </a:p>
      </dgm:t>
    </dgm:pt>
    <dgm:pt modelId="{D9A6B542-7F6F-45AE-B38E-F4D7C98DAED9}">
      <dgm:prSet phldrT="[Tekst]"/>
      <dgm:spPr/>
      <dgm:t>
        <a:bodyPr/>
        <a:lstStyle/>
        <a:p>
          <a:r>
            <a:rPr lang="hr-HR" dirty="0"/>
            <a:t>Opiši važnost tla za živa bića.</a:t>
          </a:r>
        </a:p>
      </dgm:t>
    </dgm:pt>
    <dgm:pt modelId="{9DA815DE-CB65-4E48-9E18-99CFB169A259}" type="parTrans" cxnId="{461D40BD-B390-43BA-B5D8-541EBB0D1779}">
      <dgm:prSet/>
      <dgm:spPr/>
      <dgm:t>
        <a:bodyPr/>
        <a:lstStyle/>
        <a:p>
          <a:endParaRPr lang="hr-HR"/>
        </a:p>
      </dgm:t>
    </dgm:pt>
    <dgm:pt modelId="{31259202-9D2F-409E-AB36-C9CCF7E6A836}" type="sibTrans" cxnId="{461D40BD-B390-43BA-B5D8-541EBB0D1779}">
      <dgm:prSet/>
      <dgm:spPr/>
      <dgm:t>
        <a:bodyPr/>
        <a:lstStyle/>
        <a:p>
          <a:endParaRPr lang="hr-HR"/>
        </a:p>
      </dgm:t>
    </dgm:pt>
    <dgm:pt modelId="{118DF9C3-0426-4734-83D5-1D7835F89C81}">
      <dgm:prSet phldrT="[Tekst]"/>
      <dgm:spPr/>
      <dgm:t>
        <a:bodyPr/>
        <a:lstStyle/>
        <a:p>
          <a:r>
            <a:rPr lang="hr-HR" dirty="0"/>
            <a:t>Usporedi različite tipove tla s obzirom na plodnost.</a:t>
          </a:r>
        </a:p>
      </dgm:t>
    </dgm:pt>
    <dgm:pt modelId="{921E464D-32B5-4430-ADEA-8BCC07D347ED}" type="parTrans" cxnId="{D1A4A3D4-AD3D-4B22-960B-18EE9FAF5197}">
      <dgm:prSet/>
      <dgm:spPr/>
      <dgm:t>
        <a:bodyPr/>
        <a:lstStyle/>
        <a:p>
          <a:endParaRPr lang="hr-HR"/>
        </a:p>
      </dgm:t>
    </dgm:pt>
    <dgm:pt modelId="{4ECD50E4-E5FE-4CD5-8E1E-B36A62D4F5A2}" type="sibTrans" cxnId="{D1A4A3D4-AD3D-4B22-960B-18EE9FAF5197}">
      <dgm:prSet/>
      <dgm:spPr/>
      <dgm:t>
        <a:bodyPr/>
        <a:lstStyle/>
        <a:p>
          <a:endParaRPr lang="hr-HR"/>
        </a:p>
      </dgm:t>
    </dgm:pt>
    <dgm:pt modelId="{A15D94CE-929C-446B-952F-F1CE04EA9B17}">
      <dgm:prSet phldrT="[Tekst]"/>
      <dgm:spPr/>
      <dgm:t>
        <a:bodyPr/>
        <a:lstStyle/>
        <a:p>
          <a:r>
            <a:rPr lang="hr-HR" dirty="0"/>
            <a:t>Kojim postupcima čovjek mijenja tlo?</a:t>
          </a:r>
        </a:p>
      </dgm:t>
    </dgm:pt>
    <dgm:pt modelId="{5C3B437A-42FE-4CD8-8F60-AFDD591944F3}" type="parTrans" cxnId="{0F99D93D-5FDD-4F3F-8172-84BE0E48781C}">
      <dgm:prSet/>
      <dgm:spPr/>
      <dgm:t>
        <a:bodyPr/>
        <a:lstStyle/>
        <a:p>
          <a:endParaRPr lang="hr-HR"/>
        </a:p>
      </dgm:t>
    </dgm:pt>
    <dgm:pt modelId="{9D70A0D9-8710-442E-BC7B-02D35B19828F}" type="sibTrans" cxnId="{0F99D93D-5FDD-4F3F-8172-84BE0E48781C}">
      <dgm:prSet/>
      <dgm:spPr/>
      <dgm:t>
        <a:bodyPr/>
        <a:lstStyle/>
        <a:p>
          <a:endParaRPr lang="hr-HR"/>
        </a:p>
      </dgm:t>
    </dgm:pt>
    <dgm:pt modelId="{BA573B1B-DAD8-4792-89C1-64DAF300A8B6}" type="pres">
      <dgm:prSet presAssocID="{9914D04C-C11B-4C5D-BE0E-4308FEDB51B9}" presName="diagram" presStyleCnt="0">
        <dgm:presLayoutVars>
          <dgm:dir/>
          <dgm:resizeHandles val="exact"/>
        </dgm:presLayoutVars>
      </dgm:prSet>
      <dgm:spPr/>
    </dgm:pt>
    <dgm:pt modelId="{D1CED400-40F8-4B5C-BC86-897ED87B3054}" type="pres">
      <dgm:prSet presAssocID="{B39963A6-B9E1-4672-9DA8-5F3FD235C5C4}" presName="node" presStyleLbl="node1" presStyleIdx="0" presStyleCnt="5">
        <dgm:presLayoutVars>
          <dgm:bulletEnabled val="1"/>
        </dgm:presLayoutVars>
      </dgm:prSet>
      <dgm:spPr/>
    </dgm:pt>
    <dgm:pt modelId="{E8BF219F-295D-427E-9B14-C9FFCB2E023A}" type="pres">
      <dgm:prSet presAssocID="{4B91D689-3147-436E-AD41-3FC1941A8FFD}" presName="sibTrans" presStyleCnt="0"/>
      <dgm:spPr/>
    </dgm:pt>
    <dgm:pt modelId="{53BB34E6-B1B9-4C76-8957-2EA1C808776A}" type="pres">
      <dgm:prSet presAssocID="{0E9A1177-1443-412B-913F-CF8F2698646D}" presName="node" presStyleLbl="node1" presStyleIdx="1" presStyleCnt="5">
        <dgm:presLayoutVars>
          <dgm:bulletEnabled val="1"/>
        </dgm:presLayoutVars>
      </dgm:prSet>
      <dgm:spPr/>
    </dgm:pt>
    <dgm:pt modelId="{A3A31FE6-07A3-4B8C-BF6D-1817EA68B157}" type="pres">
      <dgm:prSet presAssocID="{2B6E7F0B-8013-4CDA-BCE2-85070466F276}" presName="sibTrans" presStyleCnt="0"/>
      <dgm:spPr/>
    </dgm:pt>
    <dgm:pt modelId="{27A5D795-1E60-4ACB-B285-95B3F9C9EA01}" type="pres">
      <dgm:prSet presAssocID="{D9A6B542-7F6F-45AE-B38E-F4D7C98DAED9}" presName="node" presStyleLbl="node1" presStyleIdx="2" presStyleCnt="5">
        <dgm:presLayoutVars>
          <dgm:bulletEnabled val="1"/>
        </dgm:presLayoutVars>
      </dgm:prSet>
      <dgm:spPr/>
    </dgm:pt>
    <dgm:pt modelId="{DB3CDCCD-600D-4057-A9B8-8FCBFBC6FA4A}" type="pres">
      <dgm:prSet presAssocID="{31259202-9D2F-409E-AB36-C9CCF7E6A836}" presName="sibTrans" presStyleCnt="0"/>
      <dgm:spPr/>
    </dgm:pt>
    <dgm:pt modelId="{D847A378-57C2-42AC-800E-60A69B63D739}" type="pres">
      <dgm:prSet presAssocID="{118DF9C3-0426-4734-83D5-1D7835F89C81}" presName="node" presStyleLbl="node1" presStyleIdx="3" presStyleCnt="5">
        <dgm:presLayoutVars>
          <dgm:bulletEnabled val="1"/>
        </dgm:presLayoutVars>
      </dgm:prSet>
      <dgm:spPr/>
    </dgm:pt>
    <dgm:pt modelId="{E62B392F-7EA6-427B-AA5A-9FB648BC1702}" type="pres">
      <dgm:prSet presAssocID="{4ECD50E4-E5FE-4CD5-8E1E-B36A62D4F5A2}" presName="sibTrans" presStyleCnt="0"/>
      <dgm:spPr/>
    </dgm:pt>
    <dgm:pt modelId="{83DDE11B-E186-4528-A495-98D266335979}" type="pres">
      <dgm:prSet presAssocID="{A15D94CE-929C-446B-952F-F1CE04EA9B17}" presName="node" presStyleLbl="node1" presStyleIdx="4" presStyleCnt="5">
        <dgm:presLayoutVars>
          <dgm:bulletEnabled val="1"/>
        </dgm:presLayoutVars>
      </dgm:prSet>
      <dgm:spPr/>
    </dgm:pt>
  </dgm:ptLst>
  <dgm:cxnLst>
    <dgm:cxn modelId="{0F99D93D-5FDD-4F3F-8172-84BE0E48781C}" srcId="{9914D04C-C11B-4C5D-BE0E-4308FEDB51B9}" destId="{A15D94CE-929C-446B-952F-F1CE04EA9B17}" srcOrd="4" destOrd="0" parTransId="{5C3B437A-42FE-4CD8-8F60-AFDD591944F3}" sibTransId="{9D70A0D9-8710-442E-BC7B-02D35B19828F}"/>
    <dgm:cxn modelId="{6A94CF69-CB2B-4793-9248-4B9BD1E969D0}" type="presOf" srcId="{0E9A1177-1443-412B-913F-CF8F2698646D}" destId="{53BB34E6-B1B9-4C76-8957-2EA1C808776A}" srcOrd="0" destOrd="0" presId="urn:microsoft.com/office/officeart/2005/8/layout/default"/>
    <dgm:cxn modelId="{87CF5150-C96F-435B-AB19-994243AC3249}" type="presOf" srcId="{9914D04C-C11B-4C5D-BE0E-4308FEDB51B9}" destId="{BA573B1B-DAD8-4792-89C1-64DAF300A8B6}" srcOrd="0" destOrd="0" presId="urn:microsoft.com/office/officeart/2005/8/layout/default"/>
    <dgm:cxn modelId="{E7BD5574-4DA5-4ED5-89D9-026451256276}" srcId="{9914D04C-C11B-4C5D-BE0E-4308FEDB51B9}" destId="{0E9A1177-1443-412B-913F-CF8F2698646D}" srcOrd="1" destOrd="0" parTransId="{FAA2F29D-9FD9-46C7-9477-DB6632F682BC}" sibTransId="{2B6E7F0B-8013-4CDA-BCE2-85070466F276}"/>
    <dgm:cxn modelId="{461D40BD-B390-43BA-B5D8-541EBB0D1779}" srcId="{9914D04C-C11B-4C5D-BE0E-4308FEDB51B9}" destId="{D9A6B542-7F6F-45AE-B38E-F4D7C98DAED9}" srcOrd="2" destOrd="0" parTransId="{9DA815DE-CB65-4E48-9E18-99CFB169A259}" sibTransId="{31259202-9D2F-409E-AB36-C9CCF7E6A836}"/>
    <dgm:cxn modelId="{07EA9ACE-8BB3-43F6-AF55-9F1E11CD4AE3}" type="presOf" srcId="{118DF9C3-0426-4734-83D5-1D7835F89C81}" destId="{D847A378-57C2-42AC-800E-60A69B63D739}" srcOrd="0" destOrd="0" presId="urn:microsoft.com/office/officeart/2005/8/layout/default"/>
    <dgm:cxn modelId="{D1A4A3D4-AD3D-4B22-960B-18EE9FAF5197}" srcId="{9914D04C-C11B-4C5D-BE0E-4308FEDB51B9}" destId="{118DF9C3-0426-4734-83D5-1D7835F89C81}" srcOrd="3" destOrd="0" parTransId="{921E464D-32B5-4430-ADEA-8BCC07D347ED}" sibTransId="{4ECD50E4-E5FE-4CD5-8E1E-B36A62D4F5A2}"/>
    <dgm:cxn modelId="{0C4634EE-F86A-45A0-BDA7-EAE2F3C78E65}" type="presOf" srcId="{B39963A6-B9E1-4672-9DA8-5F3FD235C5C4}" destId="{D1CED400-40F8-4B5C-BC86-897ED87B3054}" srcOrd="0" destOrd="0" presId="urn:microsoft.com/office/officeart/2005/8/layout/default"/>
    <dgm:cxn modelId="{B32BE4F5-6739-4074-A8DA-9BADD1E9C572}" srcId="{9914D04C-C11B-4C5D-BE0E-4308FEDB51B9}" destId="{B39963A6-B9E1-4672-9DA8-5F3FD235C5C4}" srcOrd="0" destOrd="0" parTransId="{5A709436-310C-4813-9E2E-3BB3B24CF7E0}" sibTransId="{4B91D689-3147-436E-AD41-3FC1941A8FFD}"/>
    <dgm:cxn modelId="{D7114EF6-5966-432D-88C4-126E9A9BDB01}" type="presOf" srcId="{A15D94CE-929C-446B-952F-F1CE04EA9B17}" destId="{83DDE11B-E186-4528-A495-98D266335979}" srcOrd="0" destOrd="0" presId="urn:microsoft.com/office/officeart/2005/8/layout/default"/>
    <dgm:cxn modelId="{AFD754FB-5E98-4B78-A260-5B3A916A6AF8}" type="presOf" srcId="{D9A6B542-7F6F-45AE-B38E-F4D7C98DAED9}" destId="{27A5D795-1E60-4ACB-B285-95B3F9C9EA01}" srcOrd="0" destOrd="0" presId="urn:microsoft.com/office/officeart/2005/8/layout/default"/>
    <dgm:cxn modelId="{3808A5B9-4B6B-4763-8FA0-2AC3E6FD8B7A}" type="presParOf" srcId="{BA573B1B-DAD8-4792-89C1-64DAF300A8B6}" destId="{D1CED400-40F8-4B5C-BC86-897ED87B3054}" srcOrd="0" destOrd="0" presId="urn:microsoft.com/office/officeart/2005/8/layout/default"/>
    <dgm:cxn modelId="{02C03089-15CC-45AB-8D7E-75C113409599}" type="presParOf" srcId="{BA573B1B-DAD8-4792-89C1-64DAF300A8B6}" destId="{E8BF219F-295D-427E-9B14-C9FFCB2E023A}" srcOrd="1" destOrd="0" presId="urn:microsoft.com/office/officeart/2005/8/layout/default"/>
    <dgm:cxn modelId="{D32A211E-9A93-4D05-B622-8B6E8936DAE7}" type="presParOf" srcId="{BA573B1B-DAD8-4792-89C1-64DAF300A8B6}" destId="{53BB34E6-B1B9-4C76-8957-2EA1C808776A}" srcOrd="2" destOrd="0" presId="urn:microsoft.com/office/officeart/2005/8/layout/default"/>
    <dgm:cxn modelId="{F5A52235-C3B5-43F7-9622-05D625CDD611}" type="presParOf" srcId="{BA573B1B-DAD8-4792-89C1-64DAF300A8B6}" destId="{A3A31FE6-07A3-4B8C-BF6D-1817EA68B157}" srcOrd="3" destOrd="0" presId="urn:microsoft.com/office/officeart/2005/8/layout/default"/>
    <dgm:cxn modelId="{C4AAF5FB-2D60-4DFE-A15D-77851CB93EE1}" type="presParOf" srcId="{BA573B1B-DAD8-4792-89C1-64DAF300A8B6}" destId="{27A5D795-1E60-4ACB-B285-95B3F9C9EA01}" srcOrd="4" destOrd="0" presId="urn:microsoft.com/office/officeart/2005/8/layout/default"/>
    <dgm:cxn modelId="{E45879A0-013F-4F5B-A269-C658A23BC78B}" type="presParOf" srcId="{BA573B1B-DAD8-4792-89C1-64DAF300A8B6}" destId="{DB3CDCCD-600D-4057-A9B8-8FCBFBC6FA4A}" srcOrd="5" destOrd="0" presId="urn:microsoft.com/office/officeart/2005/8/layout/default"/>
    <dgm:cxn modelId="{AFB56CBC-FDA1-4DAF-B640-D199E8724C03}" type="presParOf" srcId="{BA573B1B-DAD8-4792-89C1-64DAF300A8B6}" destId="{D847A378-57C2-42AC-800E-60A69B63D739}" srcOrd="6" destOrd="0" presId="urn:microsoft.com/office/officeart/2005/8/layout/default"/>
    <dgm:cxn modelId="{DCC4C9E0-B2E9-4B48-941C-E30CDA99ED9A}" type="presParOf" srcId="{BA573B1B-DAD8-4792-89C1-64DAF300A8B6}" destId="{E62B392F-7EA6-427B-AA5A-9FB648BC1702}" srcOrd="7" destOrd="0" presId="urn:microsoft.com/office/officeart/2005/8/layout/default"/>
    <dgm:cxn modelId="{1CF70BE6-4A69-435D-9B1A-7CB8F4090014}" type="presParOf" srcId="{BA573B1B-DAD8-4792-89C1-64DAF300A8B6}" destId="{83DDE11B-E186-4528-A495-98D26633597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ED400-40F8-4B5C-BC86-897ED87B3054}">
      <dsp:nvSpPr>
        <dsp:cNvPr id="0" name=""/>
        <dsp:cNvSpPr/>
      </dsp:nvSpPr>
      <dsp:spPr>
        <a:xfrm>
          <a:off x="0" y="706149"/>
          <a:ext cx="2702018" cy="162121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500" kern="1200" dirty="0"/>
            <a:t>Što je tlo?</a:t>
          </a:r>
        </a:p>
      </dsp:txBody>
      <dsp:txXfrm>
        <a:off x="0" y="706149"/>
        <a:ext cx="2702018" cy="1621211"/>
      </dsp:txXfrm>
    </dsp:sp>
    <dsp:sp modelId="{53BB34E6-B1B9-4C76-8957-2EA1C808776A}">
      <dsp:nvSpPr>
        <dsp:cNvPr id="0" name=""/>
        <dsp:cNvSpPr/>
      </dsp:nvSpPr>
      <dsp:spPr>
        <a:xfrm>
          <a:off x="2972220" y="706149"/>
          <a:ext cx="2702018" cy="162121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500" kern="1200" dirty="0"/>
            <a:t>Kako tlo nastaje?</a:t>
          </a:r>
        </a:p>
      </dsp:txBody>
      <dsp:txXfrm>
        <a:off x="2972220" y="706149"/>
        <a:ext cx="2702018" cy="1621211"/>
      </dsp:txXfrm>
    </dsp:sp>
    <dsp:sp modelId="{27A5D795-1E60-4ACB-B285-95B3F9C9EA01}">
      <dsp:nvSpPr>
        <dsp:cNvPr id="0" name=""/>
        <dsp:cNvSpPr/>
      </dsp:nvSpPr>
      <dsp:spPr>
        <a:xfrm>
          <a:off x="5944441" y="706149"/>
          <a:ext cx="2702018" cy="162121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500" kern="1200" dirty="0"/>
            <a:t>Opiši važnost tla za živa bića.</a:t>
          </a:r>
        </a:p>
      </dsp:txBody>
      <dsp:txXfrm>
        <a:off x="5944441" y="706149"/>
        <a:ext cx="2702018" cy="1621211"/>
      </dsp:txXfrm>
    </dsp:sp>
    <dsp:sp modelId="{D847A378-57C2-42AC-800E-60A69B63D739}">
      <dsp:nvSpPr>
        <dsp:cNvPr id="0" name=""/>
        <dsp:cNvSpPr/>
      </dsp:nvSpPr>
      <dsp:spPr>
        <a:xfrm>
          <a:off x="1486110" y="2597562"/>
          <a:ext cx="2702018" cy="162121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500" kern="1200" dirty="0"/>
            <a:t>Usporedi različite tipove tla s obzirom na plodnost.</a:t>
          </a:r>
        </a:p>
      </dsp:txBody>
      <dsp:txXfrm>
        <a:off x="1486110" y="2597562"/>
        <a:ext cx="2702018" cy="1621211"/>
      </dsp:txXfrm>
    </dsp:sp>
    <dsp:sp modelId="{83DDE11B-E186-4528-A495-98D266335979}">
      <dsp:nvSpPr>
        <dsp:cNvPr id="0" name=""/>
        <dsp:cNvSpPr/>
      </dsp:nvSpPr>
      <dsp:spPr>
        <a:xfrm>
          <a:off x="4458330" y="2597562"/>
          <a:ext cx="2702018" cy="162121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500" kern="1200" dirty="0"/>
            <a:t>Kojim postupcima čovjek mijenja tlo?</a:t>
          </a:r>
        </a:p>
      </dsp:txBody>
      <dsp:txXfrm>
        <a:off x="4458330" y="2597562"/>
        <a:ext cx="2702018" cy="1621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2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1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334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896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969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9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0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9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0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3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67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3CF80-31DD-4730-87BE-7D589805271D}" type="datetimeFigureOut">
              <a:rPr lang="en-US" smtClean="0"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C807C-9626-40FE-86A1-F10B3258C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04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1969995" y="1269104"/>
            <a:ext cx="50628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40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ŽIVOT NA TLU I U TLU</a:t>
            </a:r>
            <a:br>
              <a:rPr lang="hr-HR" sz="40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hr-HR" sz="40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Sastav tla i njegovo značenje za život na Zemlji</a:t>
            </a:r>
            <a:endParaRPr lang="hr-HR" sz="1200" dirty="0"/>
          </a:p>
        </p:txBody>
      </p:sp>
      <p:sp>
        <p:nvSpPr>
          <p:cNvPr id="3" name="TekstniOkvir 2"/>
          <p:cNvSpPr txBox="1"/>
          <p:nvPr/>
        </p:nvSpPr>
        <p:spPr>
          <a:xfrm>
            <a:off x="2218764" y="3953435"/>
            <a:ext cx="4370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hr-HR" dirty="0">
                <a:hlinkClick r:id="rId3" action="ppaction://hlinksldjump"/>
              </a:rPr>
              <a:t>Nastanak i sastav tla</a:t>
            </a:r>
            <a:endParaRPr lang="hr-HR" dirty="0"/>
          </a:p>
          <a:p>
            <a:pPr marL="342900" indent="-342900" algn="ctr">
              <a:buAutoNum type="arabicPeriod"/>
            </a:pPr>
            <a:r>
              <a:rPr lang="hr-HR" dirty="0">
                <a:hlinkClick r:id="rId4" action="ppaction://hlinksldjump"/>
              </a:rPr>
              <a:t>Značaj tla</a:t>
            </a:r>
            <a:endParaRPr lang="hr-HR" dirty="0"/>
          </a:p>
          <a:p>
            <a:pPr marL="342900" indent="-342900" algn="ctr">
              <a:buAutoNum type="arabicPeriod"/>
            </a:pPr>
            <a:r>
              <a:rPr lang="hr-HR" dirty="0">
                <a:hlinkClick r:id="rId4" action="ppaction://hlinksldjump"/>
              </a:rPr>
              <a:t>Vrste tla</a:t>
            </a:r>
            <a:endParaRPr lang="hr-HR" dirty="0"/>
          </a:p>
          <a:p>
            <a:pPr marL="342900" indent="-342900" algn="ctr">
              <a:buAutoNum type="arabicPeriod"/>
            </a:pPr>
            <a:r>
              <a:rPr lang="hr-HR" dirty="0">
                <a:hlinkClick r:id="rId5" action="ppaction://hlinksldjump"/>
              </a:rPr>
              <a:t>Kako čovjek mijenja tlo?</a:t>
            </a:r>
            <a:endParaRPr lang="hr-H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E050CE-E470-4F90-957C-E66983923F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9952" y="341159"/>
            <a:ext cx="4722904" cy="6172641"/>
          </a:xfrm>
          <a:prstGeom prst="rect">
            <a:avLst/>
          </a:prstGeom>
        </p:spPr>
      </p:pic>
      <p:sp>
        <p:nvSpPr>
          <p:cNvPr id="5" name="Pravokutnik 4"/>
          <p:cNvSpPr/>
          <p:nvPr/>
        </p:nvSpPr>
        <p:spPr>
          <a:xfrm>
            <a:off x="2218764" y="715106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hr-HR" sz="1600" dirty="0">
                <a:solidFill>
                  <a:schemeClr val="bg1"/>
                </a:solidFill>
                <a:latin typeface="open sans"/>
              </a:rPr>
              <a:t>Zemlja nam je svima majka, ona nas sve hrani i kroz svoja usta mi srastemo s onim što nam ona pruža.</a:t>
            </a:r>
          </a:p>
          <a:p>
            <a:pPr fontAlgn="base"/>
            <a:r>
              <a:rPr lang="hr-HR" sz="1600" dirty="0">
                <a:solidFill>
                  <a:schemeClr val="bg1"/>
                </a:solidFill>
                <a:latin typeface="open sans"/>
              </a:rPr>
              <a:t>                                                       </a:t>
            </a:r>
            <a:r>
              <a:rPr lang="hr-HR" sz="1600" i="1" dirty="0">
                <a:solidFill>
                  <a:schemeClr val="bg1"/>
                </a:solidFill>
                <a:latin typeface="open sans"/>
              </a:rPr>
              <a:t>Béla </a:t>
            </a:r>
            <a:r>
              <a:rPr lang="hr-HR" sz="1600" i="1" dirty="0" err="1">
                <a:solidFill>
                  <a:schemeClr val="bg1"/>
                </a:solidFill>
                <a:latin typeface="open sans"/>
              </a:rPr>
              <a:t>Hamvas</a:t>
            </a:r>
            <a:endParaRPr lang="hr-HR" sz="1600" b="0" i="1" dirty="0">
              <a:solidFill>
                <a:schemeClr val="bg1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94191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niOkvir 6"/>
          <p:cNvSpPr txBox="1"/>
          <p:nvPr/>
        </p:nvSpPr>
        <p:spPr>
          <a:xfrm>
            <a:off x="994864" y="578223"/>
            <a:ext cx="5580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NASTANAK I SASTAV TLA</a:t>
            </a:r>
          </a:p>
        </p:txBody>
      </p:sp>
      <p:sp>
        <p:nvSpPr>
          <p:cNvPr id="8" name="TekstniOkvir 7"/>
          <p:cNvSpPr txBox="1"/>
          <p:nvPr/>
        </p:nvSpPr>
        <p:spPr>
          <a:xfrm>
            <a:off x="484093" y="1275127"/>
            <a:ext cx="779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TLO</a:t>
            </a:r>
          </a:p>
        </p:txBody>
      </p:sp>
      <p:sp>
        <p:nvSpPr>
          <p:cNvPr id="9" name="TekstniOkvir 8"/>
          <p:cNvSpPr txBox="1"/>
          <p:nvPr/>
        </p:nvSpPr>
        <p:spPr>
          <a:xfrm>
            <a:off x="632012" y="1647551"/>
            <a:ext cx="7104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tanki sloj </a:t>
            </a: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između </a:t>
            </a:r>
            <a:r>
              <a:rPr kumimoji="0" lang="hr-H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litosfere</a:t>
            </a: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 atmosfere</a:t>
            </a:r>
          </a:p>
        </p:txBody>
      </p:sp>
      <p:sp>
        <p:nvSpPr>
          <p:cNvPr id="10" name="TekstniOkvir 9"/>
          <p:cNvSpPr txBox="1"/>
          <p:nvPr/>
        </p:nvSpPr>
        <p:spPr>
          <a:xfrm>
            <a:off x="627207" y="2002291"/>
            <a:ext cx="4598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nastaje </a:t>
            </a:r>
            <a:r>
              <a:rPr kumimoji="0" lang="hr-H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raspadanjem</a:t>
            </a: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 </a:t>
            </a:r>
            <a:r>
              <a:rPr kumimoji="0" lang="hr-H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mrvljenjem</a:t>
            </a: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stijena</a:t>
            </a:r>
          </a:p>
        </p:txBody>
      </p:sp>
      <p:sp>
        <p:nvSpPr>
          <p:cNvPr id="12" name="TekstniOkvir 11"/>
          <p:cNvSpPr txBox="1"/>
          <p:nvPr/>
        </p:nvSpPr>
        <p:spPr>
          <a:xfrm>
            <a:off x="627207" y="2386440"/>
            <a:ext cx="504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čimbenici</a:t>
            </a: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djelovanja: kiša, vjetar i valovi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484093" y="2879918"/>
            <a:ext cx="300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/>
              <a:t>GRAĐA TLA</a:t>
            </a:r>
          </a:p>
        </p:txBody>
      </p:sp>
      <p:sp>
        <p:nvSpPr>
          <p:cNvPr id="11" name="TekstniOkvir 10"/>
          <p:cNvSpPr txBox="1"/>
          <p:nvPr/>
        </p:nvSpPr>
        <p:spPr>
          <a:xfrm>
            <a:off x="883124" y="3280015"/>
            <a:ext cx="5351930" cy="376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čvrsti, tekući i plinoviti dio</a:t>
            </a:r>
          </a:p>
        </p:txBody>
      </p:sp>
      <p:sp>
        <p:nvSpPr>
          <p:cNvPr id="13" name="TekstniOkvir 12"/>
          <p:cNvSpPr txBox="1"/>
          <p:nvPr/>
        </p:nvSpPr>
        <p:spPr>
          <a:xfrm>
            <a:off x="883124" y="3634755"/>
            <a:ext cx="4365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sadrži različite tvari, žive organizme i njihove dijelove</a:t>
            </a:r>
          </a:p>
        </p:txBody>
      </p:sp>
      <p:sp>
        <p:nvSpPr>
          <p:cNvPr id="14" name="TekstniOkvir 13"/>
          <p:cNvSpPr txBox="1"/>
          <p:nvPr/>
        </p:nvSpPr>
        <p:spPr>
          <a:xfrm>
            <a:off x="874058" y="4243301"/>
            <a:ext cx="5123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/>
              <a:t>HUMUS </a:t>
            </a:r>
            <a:r>
              <a:rPr lang="hr-HR" dirty="0"/>
              <a:t>- nastaje od uginulih biljaka i životinja </a:t>
            </a:r>
          </a:p>
          <a:p>
            <a:r>
              <a:rPr lang="hr-HR" dirty="0"/>
              <a:t>                - određuje </a:t>
            </a:r>
            <a:r>
              <a:rPr lang="hr-HR" b="1" dirty="0"/>
              <a:t>plodnost</a:t>
            </a:r>
            <a:r>
              <a:rPr lang="hr-HR" dirty="0"/>
              <a:t> tla</a:t>
            </a:r>
          </a:p>
        </p:txBody>
      </p:sp>
      <p:sp>
        <p:nvSpPr>
          <p:cNvPr id="15" name="TekstniOkvir 14"/>
          <p:cNvSpPr txBox="1"/>
          <p:nvPr/>
        </p:nvSpPr>
        <p:spPr>
          <a:xfrm>
            <a:off x="883124" y="5014735"/>
            <a:ext cx="4477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vrsta čestica koja prevladava određuje tip tla: </a:t>
            </a:r>
            <a:r>
              <a:rPr lang="hr-HR" b="1" dirty="0"/>
              <a:t>čestice šljunka, pijeska, mulja, gline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E1FE8AD9-4723-4E59-A10B-1C8750D36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093" y="662823"/>
            <a:ext cx="7306152" cy="5026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23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2" grpId="0"/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779929" y="658906"/>
            <a:ext cx="4047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/>
              <a:t>ZNAČAJ TLA</a:t>
            </a:r>
          </a:p>
        </p:txBody>
      </p:sp>
      <p:sp>
        <p:nvSpPr>
          <p:cNvPr id="3" name="TekstniOkvir 2"/>
          <p:cNvSpPr txBox="1"/>
          <p:nvPr/>
        </p:nvSpPr>
        <p:spPr>
          <a:xfrm>
            <a:off x="564775" y="1017195"/>
            <a:ext cx="7853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omogućuje biljkama i životinjama prostor za život: stanište, vodu, tvari za rast </a:t>
            </a:r>
          </a:p>
        </p:txBody>
      </p:sp>
      <p:sp>
        <p:nvSpPr>
          <p:cNvPr id="4" name="TekstniOkvir 3"/>
          <p:cNvSpPr txBox="1"/>
          <p:nvPr/>
        </p:nvSpPr>
        <p:spPr>
          <a:xfrm>
            <a:off x="564775" y="1390966"/>
            <a:ext cx="8014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ljudima omogućuje uzgoj hrane, čistu vodu, ugodan okoliš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537883" y="1764737"/>
            <a:ext cx="8041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nekim česticama tla koriste se kao građevnim materijalom: šljunkom i pijeskom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779929" y="2662518"/>
            <a:ext cx="368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/>
              <a:t>VRSTE TLA</a:t>
            </a:r>
          </a:p>
        </p:txBody>
      </p:sp>
      <p:sp>
        <p:nvSpPr>
          <p:cNvPr id="7" name="TekstniOkvir 6"/>
          <p:cNvSpPr txBox="1"/>
          <p:nvPr/>
        </p:nvSpPr>
        <p:spPr>
          <a:xfrm>
            <a:off x="564775" y="3032432"/>
            <a:ext cx="767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Služeći se udžbenikom, popuni tablicu.</a:t>
            </a:r>
          </a:p>
        </p:txBody>
      </p:sp>
      <p:graphicFrame>
        <p:nvGraphicFramePr>
          <p:cNvPr id="9" name="Tablic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926509"/>
              </p:ext>
            </p:extLst>
          </p:nvPr>
        </p:nvGraphicFramePr>
        <p:xfrm>
          <a:off x="454957" y="3596192"/>
          <a:ext cx="7788090" cy="204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7618">
                  <a:extLst>
                    <a:ext uri="{9D8B030D-6E8A-4147-A177-3AD203B41FA5}">
                      <a16:colId xmlns:a16="http://schemas.microsoft.com/office/drawing/2014/main" val="3139970375"/>
                    </a:ext>
                  </a:extLst>
                </a:gridCol>
                <a:gridCol w="1557618">
                  <a:extLst>
                    <a:ext uri="{9D8B030D-6E8A-4147-A177-3AD203B41FA5}">
                      <a16:colId xmlns:a16="http://schemas.microsoft.com/office/drawing/2014/main" val="951216738"/>
                    </a:ext>
                  </a:extLst>
                </a:gridCol>
                <a:gridCol w="1557618">
                  <a:extLst>
                    <a:ext uri="{9D8B030D-6E8A-4147-A177-3AD203B41FA5}">
                      <a16:colId xmlns:a16="http://schemas.microsoft.com/office/drawing/2014/main" val="3164609122"/>
                    </a:ext>
                  </a:extLst>
                </a:gridCol>
                <a:gridCol w="1557618">
                  <a:extLst>
                    <a:ext uri="{9D8B030D-6E8A-4147-A177-3AD203B41FA5}">
                      <a16:colId xmlns:a16="http://schemas.microsoft.com/office/drawing/2014/main" val="4145701490"/>
                    </a:ext>
                  </a:extLst>
                </a:gridCol>
                <a:gridCol w="1557618">
                  <a:extLst>
                    <a:ext uri="{9D8B030D-6E8A-4147-A177-3AD203B41FA5}">
                      <a16:colId xmlns:a16="http://schemas.microsoft.com/office/drawing/2014/main" val="3446213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sz="1400" b="1" dirty="0"/>
                        <a:t>vrsta tla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crnica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crvenica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pješčano tlo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glineno tlo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402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b="1" dirty="0"/>
                        <a:t>karakteristike tla</a:t>
                      </a:r>
                    </a:p>
                    <a:p>
                      <a:endParaRPr lang="hr-H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- izrazito plodna</a:t>
                      </a:r>
                    </a:p>
                    <a:p>
                      <a:r>
                        <a:rPr lang="hr-HR" sz="1400" dirty="0"/>
                        <a:t>- dobro upija i zadržava vodu</a:t>
                      </a:r>
                    </a:p>
                    <a:p>
                      <a:r>
                        <a:rPr lang="hr-HR" sz="1400" dirty="0"/>
                        <a:t>- velika količina humusa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- laka za obradu</a:t>
                      </a:r>
                    </a:p>
                    <a:p>
                      <a:r>
                        <a:rPr lang="hr-HR" sz="1400" dirty="0"/>
                        <a:t>- teško, zbijeno tlo</a:t>
                      </a:r>
                    </a:p>
                    <a:p>
                      <a:r>
                        <a:rPr lang="hr-HR" sz="1400" dirty="0"/>
                        <a:t>-</a:t>
                      </a:r>
                      <a:r>
                        <a:rPr lang="hr-HR" sz="1400" baseline="0" dirty="0"/>
                        <a:t> određena količina humusa</a:t>
                      </a:r>
                      <a:endParaRPr lang="hr-H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- siromašno vodom</a:t>
                      </a:r>
                    </a:p>
                    <a:p>
                      <a:r>
                        <a:rPr lang="hr-HR" sz="1400" dirty="0"/>
                        <a:t>- teško za uzgoj biljaka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- dobro upija vodu, ali je ne propušta</a:t>
                      </a:r>
                    </a:p>
                    <a:p>
                      <a:r>
                        <a:rPr lang="hr-HR" sz="1400" dirty="0"/>
                        <a:t>- teško obradivo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83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b="1" dirty="0"/>
                        <a:t>područje u RH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Slavonija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primorski kraj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primorski kraj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400" dirty="0"/>
                        <a:t>brežuljkasto područje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422513"/>
                  </a:ext>
                </a:extLst>
              </a:tr>
            </a:tbl>
          </a:graphicData>
        </a:graphic>
      </p:graphicFrame>
      <p:sp>
        <p:nvSpPr>
          <p:cNvPr id="10" name="Pravokutnik 9"/>
          <p:cNvSpPr/>
          <p:nvPr/>
        </p:nvSpPr>
        <p:spPr>
          <a:xfrm>
            <a:off x="2027142" y="3935328"/>
            <a:ext cx="1553137" cy="1708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Pravokutnik 10"/>
          <p:cNvSpPr/>
          <p:nvPr/>
        </p:nvSpPr>
        <p:spPr>
          <a:xfrm>
            <a:off x="3563470" y="3935328"/>
            <a:ext cx="1553137" cy="1708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Pravokutnik 11"/>
          <p:cNvSpPr/>
          <p:nvPr/>
        </p:nvSpPr>
        <p:spPr>
          <a:xfrm>
            <a:off x="5131731" y="3935328"/>
            <a:ext cx="1553137" cy="1708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Pravokutnik 12"/>
          <p:cNvSpPr/>
          <p:nvPr/>
        </p:nvSpPr>
        <p:spPr>
          <a:xfrm>
            <a:off x="6689181" y="3929210"/>
            <a:ext cx="1543055" cy="1708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4" name="Picture 5">
            <a:extLst>
              <a:ext uri="{FF2B5EF4-FFF2-40B4-BE49-F238E27FC236}">
                <a16:creationId xmlns:a16="http://schemas.microsoft.com/office/drawing/2014/main" id="{51345FE7-B4A3-422C-9234-D2BD679D3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7521" y="2141926"/>
            <a:ext cx="1253465" cy="1370862"/>
          </a:xfrm>
          <a:prstGeom prst="rect">
            <a:avLst/>
          </a:prstGeom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E9FC5FFA-78A9-4380-909E-F1A5826F5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297" y="2141926"/>
            <a:ext cx="1272427" cy="1416449"/>
          </a:xfrm>
          <a:prstGeom prst="rect">
            <a:avLst/>
          </a:prstGeom>
        </p:spPr>
      </p:pic>
      <p:pic>
        <p:nvPicPr>
          <p:cNvPr id="16" name="Picture 7">
            <a:extLst>
              <a:ext uri="{FF2B5EF4-FFF2-40B4-BE49-F238E27FC236}">
                <a16:creationId xmlns:a16="http://schemas.microsoft.com/office/drawing/2014/main" id="{EB6E928E-3E8E-453C-9836-4408820120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0035" y="2141926"/>
            <a:ext cx="1530444" cy="140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55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847165" y="658906"/>
            <a:ext cx="3913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/>
              <a:t>KAKO ČOVJEK MIJENJA TLO?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4065F766-1034-48E4-807C-AF58762E7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863" y="3028287"/>
            <a:ext cx="2010406" cy="1717700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902AB83C-0E0F-4CA9-9C96-00B78F634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" y="3028287"/>
            <a:ext cx="2863800" cy="1717700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945A88A5-BDC0-4116-A2D3-7CE30F9F17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9334" y="3028287"/>
            <a:ext cx="1974666" cy="1711267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CBF82547-65AC-4EA5-B884-E617C0702E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8269" y="3028287"/>
            <a:ext cx="2318935" cy="1717700"/>
          </a:xfrm>
          <a:prstGeom prst="rect">
            <a:avLst/>
          </a:prstGeom>
        </p:spPr>
      </p:pic>
      <p:sp>
        <p:nvSpPr>
          <p:cNvPr id="8" name="TekstniOkvir 7"/>
          <p:cNvSpPr txBox="1"/>
          <p:nvPr/>
        </p:nvSpPr>
        <p:spPr>
          <a:xfrm>
            <a:off x="645459" y="1264024"/>
            <a:ext cx="6831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krčenje šuma</a:t>
            </a:r>
            <a:r>
              <a:rPr lang="hr-HR" dirty="0">
                <a:sym typeface="Wingdings" panose="05000000000000000000" pitchFamily="2" charset="2"/>
              </a:rPr>
              <a:t> </a:t>
            </a:r>
            <a:r>
              <a:rPr lang="hr-HR" dirty="0"/>
              <a:t>pretvaranje prostora u oranice</a:t>
            </a:r>
          </a:p>
        </p:txBody>
      </p:sp>
      <p:sp>
        <p:nvSpPr>
          <p:cNvPr id="9" name="TekstniOkvir 8"/>
          <p:cNvSpPr txBox="1"/>
          <p:nvPr/>
        </p:nvSpPr>
        <p:spPr>
          <a:xfrm>
            <a:off x="645459" y="1644134"/>
            <a:ext cx="566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neprimjereno odlaganje otpada</a:t>
            </a:r>
            <a:r>
              <a:rPr lang="hr-HR" dirty="0">
                <a:sym typeface="Wingdings" panose="05000000000000000000" pitchFamily="2" charset="2"/>
              </a:rPr>
              <a:t> divlja odlagališta</a:t>
            </a:r>
            <a:endParaRPr lang="hr-HR" dirty="0"/>
          </a:p>
        </p:txBody>
      </p:sp>
      <p:sp>
        <p:nvSpPr>
          <p:cNvPr id="10" name="TekstniOkvir 9"/>
          <p:cNvSpPr txBox="1"/>
          <p:nvPr/>
        </p:nvSpPr>
        <p:spPr>
          <a:xfrm>
            <a:off x="645459" y="2028141"/>
            <a:ext cx="5755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pretjerano iskorištavanje tla</a:t>
            </a:r>
          </a:p>
        </p:txBody>
      </p:sp>
      <p:sp>
        <p:nvSpPr>
          <p:cNvPr id="11" name="TekstniOkvir 10"/>
          <p:cNvSpPr txBox="1"/>
          <p:nvPr/>
        </p:nvSpPr>
        <p:spPr>
          <a:xfrm>
            <a:off x="645459" y="2451275"/>
            <a:ext cx="541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dirty="0"/>
              <a:t>stlačivanja tla, poplave, suše</a:t>
            </a:r>
          </a:p>
        </p:txBody>
      </p:sp>
      <p:pic>
        <p:nvPicPr>
          <p:cNvPr id="12" name="Picture 3" descr="F:\Smiley 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32" y="4953667"/>
            <a:ext cx="912066" cy="60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niOkvir 12"/>
          <p:cNvSpPr txBox="1"/>
          <p:nvPr/>
        </p:nvSpPr>
        <p:spPr>
          <a:xfrm>
            <a:off x="1303198" y="4953667"/>
            <a:ext cx="617336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dirty="0"/>
              <a:t>Kojim postupcima čovjek može pridonijeti očuvanju tla?</a:t>
            </a:r>
          </a:p>
        </p:txBody>
      </p:sp>
    </p:spTree>
    <p:extLst>
      <p:ext uri="{BB962C8B-B14F-4D97-AF65-F5344CB8AC3E}">
        <p14:creationId xmlns:p14="http://schemas.microsoft.com/office/powerpoint/2010/main" val="9512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900953" y="712694"/>
            <a:ext cx="4222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/>
              <a:t>PONAVLJANJE</a:t>
            </a:r>
          </a:p>
        </p:txBody>
      </p:sp>
      <p:graphicFrame>
        <p:nvGraphicFramePr>
          <p:cNvPr id="3" name="Dijagram 2"/>
          <p:cNvGraphicFramePr/>
          <p:nvPr>
            <p:extLst>
              <p:ext uri="{D42A27DB-BD31-4B8C-83A1-F6EECF244321}">
                <p14:modId xmlns:p14="http://schemas.microsoft.com/office/powerpoint/2010/main" val="3717233773"/>
              </p:ext>
            </p:extLst>
          </p:nvPr>
        </p:nvGraphicFramePr>
        <p:xfrm>
          <a:off x="389964" y="1112804"/>
          <a:ext cx="8646460" cy="4924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Pravokutnik 4"/>
          <p:cNvSpPr/>
          <p:nvPr/>
        </p:nvSpPr>
        <p:spPr>
          <a:xfrm>
            <a:off x="405276" y="1828798"/>
            <a:ext cx="2716307" cy="1586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Pravokutnik 5"/>
          <p:cNvSpPr/>
          <p:nvPr/>
        </p:nvSpPr>
        <p:spPr>
          <a:xfrm>
            <a:off x="3355040" y="1828799"/>
            <a:ext cx="2716307" cy="1586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Pravokutnik 6"/>
          <p:cNvSpPr/>
          <p:nvPr/>
        </p:nvSpPr>
        <p:spPr>
          <a:xfrm>
            <a:off x="6320117" y="1828799"/>
            <a:ext cx="2716307" cy="1586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Pravokutnik 7"/>
          <p:cNvSpPr/>
          <p:nvPr/>
        </p:nvSpPr>
        <p:spPr>
          <a:xfrm>
            <a:off x="1865100" y="3720352"/>
            <a:ext cx="2716307" cy="1586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Pravokutnik 8"/>
          <p:cNvSpPr/>
          <p:nvPr/>
        </p:nvSpPr>
        <p:spPr>
          <a:xfrm>
            <a:off x="4865594" y="3720353"/>
            <a:ext cx="2716307" cy="15867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0" name="Picture 4" descr="F:\smiley 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78" y="985741"/>
            <a:ext cx="7407830" cy="517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98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Tema sustava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sustava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sustava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305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Ljubljanica</dc:creator>
  <cp:lastModifiedBy>Ana Kodžoman</cp:lastModifiedBy>
  <cp:revision>17</cp:revision>
  <dcterms:created xsi:type="dcterms:W3CDTF">2019-07-05T05:28:24Z</dcterms:created>
  <dcterms:modified xsi:type="dcterms:W3CDTF">2020-05-03T18:30:14Z</dcterms:modified>
</cp:coreProperties>
</file>