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57" r:id="rId3"/>
    <p:sldId id="27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D529C9-99C0-4FD8-A44E-C9C45772D581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</dgm:pt>
    <dgm:pt modelId="{2B0F4FF0-697E-4C54-9796-96354B0996F0}">
      <dgm:prSet phldrT="[Tekst]"/>
      <dgm:spPr/>
      <dgm:t>
        <a:bodyPr/>
        <a:lstStyle/>
        <a:p>
          <a:r>
            <a:rPr lang="hr-HR" dirty="0">
              <a:solidFill>
                <a:schemeClr val="tx1"/>
              </a:solidFill>
            </a:rPr>
            <a:t>O čemu ovisi boja tla?</a:t>
          </a:r>
        </a:p>
      </dgm:t>
    </dgm:pt>
    <dgm:pt modelId="{27BD11CD-D514-4BDF-8C79-8AB6E73AA21E}" type="parTrans" cxnId="{2B856D2D-12AF-4057-BA67-00D7C8532CC6}">
      <dgm:prSet/>
      <dgm:spPr/>
      <dgm:t>
        <a:bodyPr/>
        <a:lstStyle/>
        <a:p>
          <a:endParaRPr lang="hr-HR"/>
        </a:p>
      </dgm:t>
    </dgm:pt>
    <dgm:pt modelId="{D4EB48CF-1F9A-4F03-9057-9AE143E27F91}" type="sibTrans" cxnId="{2B856D2D-12AF-4057-BA67-00D7C8532CC6}">
      <dgm:prSet/>
      <dgm:spPr/>
      <dgm:t>
        <a:bodyPr/>
        <a:lstStyle/>
        <a:p>
          <a:endParaRPr lang="hr-HR"/>
        </a:p>
      </dgm:t>
    </dgm:pt>
    <dgm:pt modelId="{5AE4A843-490A-43C6-A780-EC2CFD4970C8}">
      <dgm:prSet phldrT="[Tekst]"/>
      <dgm:spPr/>
      <dgm:t>
        <a:bodyPr/>
        <a:lstStyle/>
        <a:p>
          <a:r>
            <a:rPr lang="hr-HR" dirty="0">
              <a:solidFill>
                <a:schemeClr val="tx1"/>
              </a:solidFill>
            </a:rPr>
            <a:t>Objasni jesu li sva tla jednako rahla.</a:t>
          </a:r>
        </a:p>
      </dgm:t>
    </dgm:pt>
    <dgm:pt modelId="{E29099C0-E57F-417B-AF6C-F502361D5A04}" type="parTrans" cxnId="{9B927624-83DD-4B89-BA3C-0E2D79199497}">
      <dgm:prSet/>
      <dgm:spPr/>
      <dgm:t>
        <a:bodyPr/>
        <a:lstStyle/>
        <a:p>
          <a:endParaRPr lang="hr-HR"/>
        </a:p>
      </dgm:t>
    </dgm:pt>
    <dgm:pt modelId="{45ED0831-BF7D-4779-B2EE-301218F0BE9E}" type="sibTrans" cxnId="{9B927624-83DD-4B89-BA3C-0E2D79199497}">
      <dgm:prSet/>
      <dgm:spPr/>
      <dgm:t>
        <a:bodyPr/>
        <a:lstStyle/>
        <a:p>
          <a:endParaRPr lang="hr-HR"/>
        </a:p>
      </dgm:t>
    </dgm:pt>
    <dgm:pt modelId="{431E1BF7-A682-473F-A7CF-FBCC3FC180FB}">
      <dgm:prSet phldrT="[Tekst]"/>
      <dgm:spPr/>
      <dgm:t>
        <a:bodyPr/>
        <a:lstStyle/>
        <a:p>
          <a:r>
            <a:rPr lang="hr-HR" dirty="0"/>
            <a:t>Objasni</a:t>
          </a:r>
          <a:r>
            <a:rPr lang="hr-HR" baseline="0" dirty="0"/>
            <a:t> zašto je živim bićima bitna  stabilnost temperature u dubljim slojevima tla.</a:t>
          </a:r>
          <a:endParaRPr lang="hr-HR" dirty="0"/>
        </a:p>
      </dgm:t>
    </dgm:pt>
    <dgm:pt modelId="{EDACC1E6-FCBE-447D-AC59-23087428F840}" type="parTrans" cxnId="{D70C3025-ECCA-4F52-8DC9-73EE44154EE5}">
      <dgm:prSet/>
      <dgm:spPr/>
      <dgm:t>
        <a:bodyPr/>
        <a:lstStyle/>
        <a:p>
          <a:endParaRPr lang="hr-HR"/>
        </a:p>
      </dgm:t>
    </dgm:pt>
    <dgm:pt modelId="{63D7F67A-7343-4C92-8C57-A03C10DD8C2E}" type="sibTrans" cxnId="{D70C3025-ECCA-4F52-8DC9-73EE44154EE5}">
      <dgm:prSet/>
      <dgm:spPr/>
      <dgm:t>
        <a:bodyPr/>
        <a:lstStyle/>
        <a:p>
          <a:endParaRPr lang="hr-HR"/>
        </a:p>
      </dgm:t>
    </dgm:pt>
    <dgm:pt modelId="{9796D45D-79F5-4016-A7FC-CCEBCCE77AAC}">
      <dgm:prSet/>
      <dgm:spPr/>
      <dgm:t>
        <a:bodyPr/>
        <a:lstStyle/>
        <a:p>
          <a:r>
            <a:rPr lang="hr-HR" dirty="0">
              <a:solidFill>
                <a:schemeClr val="tx1"/>
              </a:solidFill>
            </a:rPr>
            <a:t>Što podrazumijevamo pod pojmom kapilarnost?</a:t>
          </a:r>
        </a:p>
      </dgm:t>
    </dgm:pt>
    <dgm:pt modelId="{34EEA2E1-AD40-4428-920D-5AF0FDEEDC04}" type="parTrans" cxnId="{9C28F89E-D63D-48BB-94E6-1720C5793B1E}">
      <dgm:prSet/>
      <dgm:spPr/>
      <dgm:t>
        <a:bodyPr/>
        <a:lstStyle/>
        <a:p>
          <a:endParaRPr lang="hr-HR"/>
        </a:p>
      </dgm:t>
    </dgm:pt>
    <dgm:pt modelId="{AB0B0BB1-BA98-4193-829F-EA6A5E71AF55}" type="sibTrans" cxnId="{9C28F89E-D63D-48BB-94E6-1720C5793B1E}">
      <dgm:prSet/>
      <dgm:spPr/>
      <dgm:t>
        <a:bodyPr/>
        <a:lstStyle/>
        <a:p>
          <a:endParaRPr lang="hr-HR"/>
        </a:p>
      </dgm:t>
    </dgm:pt>
    <dgm:pt modelId="{3D3A07B8-FB5C-4025-9016-8D8518474552}">
      <dgm:prSet/>
      <dgm:spPr/>
      <dgm:t>
        <a:bodyPr/>
        <a:lstStyle/>
        <a:p>
          <a:r>
            <a:rPr lang="hr-HR" dirty="0">
              <a:solidFill>
                <a:schemeClr val="tx1"/>
              </a:solidFill>
            </a:rPr>
            <a:t>Navedi svojstva tla.</a:t>
          </a:r>
        </a:p>
      </dgm:t>
    </dgm:pt>
    <dgm:pt modelId="{AE932299-CC50-45DF-84F5-2405E56ED0B5}" type="parTrans" cxnId="{0E6203D4-71A6-4784-8A03-743E983F4B4C}">
      <dgm:prSet/>
      <dgm:spPr/>
      <dgm:t>
        <a:bodyPr/>
        <a:lstStyle/>
        <a:p>
          <a:endParaRPr lang="hr-HR"/>
        </a:p>
      </dgm:t>
    </dgm:pt>
    <dgm:pt modelId="{1E3B7464-9CCD-4286-BFE5-49207FE36D35}" type="sibTrans" cxnId="{0E6203D4-71A6-4784-8A03-743E983F4B4C}">
      <dgm:prSet/>
      <dgm:spPr/>
      <dgm:t>
        <a:bodyPr/>
        <a:lstStyle/>
        <a:p>
          <a:endParaRPr lang="hr-HR"/>
        </a:p>
      </dgm:t>
    </dgm:pt>
    <dgm:pt modelId="{762FE3BF-2287-4660-B239-7E5E51C9158A}" type="pres">
      <dgm:prSet presAssocID="{F9D529C9-99C0-4FD8-A44E-C9C45772D581}" presName="CompostProcess" presStyleCnt="0">
        <dgm:presLayoutVars>
          <dgm:dir/>
          <dgm:resizeHandles val="exact"/>
        </dgm:presLayoutVars>
      </dgm:prSet>
      <dgm:spPr/>
    </dgm:pt>
    <dgm:pt modelId="{3D26514E-C727-4FB6-807C-629A367A4463}" type="pres">
      <dgm:prSet presAssocID="{F9D529C9-99C0-4FD8-A44E-C9C45772D581}" presName="arrow" presStyleLbl="bgShp" presStyleIdx="0" presStyleCnt="1"/>
      <dgm:spPr/>
    </dgm:pt>
    <dgm:pt modelId="{2DDDEFA5-827B-4187-A61F-E1B0D6E6593F}" type="pres">
      <dgm:prSet presAssocID="{F9D529C9-99C0-4FD8-A44E-C9C45772D581}" presName="linearProcess" presStyleCnt="0"/>
      <dgm:spPr/>
    </dgm:pt>
    <dgm:pt modelId="{F5C69B04-796D-42BF-A29C-2A02791D6903}" type="pres">
      <dgm:prSet presAssocID="{3D3A07B8-FB5C-4025-9016-8D8518474552}" presName="textNode" presStyleLbl="node1" presStyleIdx="0" presStyleCnt="5">
        <dgm:presLayoutVars>
          <dgm:bulletEnabled val="1"/>
        </dgm:presLayoutVars>
      </dgm:prSet>
      <dgm:spPr/>
    </dgm:pt>
    <dgm:pt modelId="{522ED237-F47F-4DCF-A092-451FE98D6AD7}" type="pres">
      <dgm:prSet presAssocID="{1E3B7464-9CCD-4286-BFE5-49207FE36D35}" presName="sibTrans" presStyleCnt="0"/>
      <dgm:spPr/>
    </dgm:pt>
    <dgm:pt modelId="{F42718C4-9978-43D3-A054-00FAC1DFBAC3}" type="pres">
      <dgm:prSet presAssocID="{2B0F4FF0-697E-4C54-9796-96354B0996F0}" presName="textNode" presStyleLbl="node1" presStyleIdx="1" presStyleCnt="5">
        <dgm:presLayoutVars>
          <dgm:bulletEnabled val="1"/>
        </dgm:presLayoutVars>
      </dgm:prSet>
      <dgm:spPr/>
    </dgm:pt>
    <dgm:pt modelId="{8D3F75F9-28D9-4821-BA05-AC2A5F4EB151}" type="pres">
      <dgm:prSet presAssocID="{D4EB48CF-1F9A-4F03-9057-9AE143E27F91}" presName="sibTrans" presStyleCnt="0"/>
      <dgm:spPr/>
    </dgm:pt>
    <dgm:pt modelId="{565EB667-E2DC-40F7-A7CE-F1CC5083EE51}" type="pres">
      <dgm:prSet presAssocID="{5AE4A843-490A-43C6-A780-EC2CFD4970C8}" presName="textNode" presStyleLbl="node1" presStyleIdx="2" presStyleCnt="5">
        <dgm:presLayoutVars>
          <dgm:bulletEnabled val="1"/>
        </dgm:presLayoutVars>
      </dgm:prSet>
      <dgm:spPr/>
    </dgm:pt>
    <dgm:pt modelId="{B0F8E024-E686-456F-B674-243DFB4AA7BD}" type="pres">
      <dgm:prSet presAssocID="{45ED0831-BF7D-4779-B2EE-301218F0BE9E}" presName="sibTrans" presStyleCnt="0"/>
      <dgm:spPr/>
    </dgm:pt>
    <dgm:pt modelId="{FD75D3A0-41C4-4296-8DEB-F51E0F1B6EDF}" type="pres">
      <dgm:prSet presAssocID="{9796D45D-79F5-4016-A7FC-CCEBCCE77AAC}" presName="textNode" presStyleLbl="node1" presStyleIdx="3" presStyleCnt="5">
        <dgm:presLayoutVars>
          <dgm:bulletEnabled val="1"/>
        </dgm:presLayoutVars>
      </dgm:prSet>
      <dgm:spPr/>
    </dgm:pt>
    <dgm:pt modelId="{5339FF48-0B04-42A0-BF1B-7B8FC6AC208C}" type="pres">
      <dgm:prSet presAssocID="{AB0B0BB1-BA98-4193-829F-EA6A5E71AF55}" presName="sibTrans" presStyleCnt="0"/>
      <dgm:spPr/>
    </dgm:pt>
    <dgm:pt modelId="{792B6B58-8E97-429D-999F-9111CD388DDA}" type="pres">
      <dgm:prSet presAssocID="{431E1BF7-A682-473F-A7CF-FBCC3FC180FB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8C4AF10C-3BC8-421A-8DAF-8BDD7C7EC335}" type="presOf" srcId="{F9D529C9-99C0-4FD8-A44E-C9C45772D581}" destId="{762FE3BF-2287-4660-B239-7E5E51C9158A}" srcOrd="0" destOrd="0" presId="urn:microsoft.com/office/officeart/2005/8/layout/hProcess9"/>
    <dgm:cxn modelId="{9B927624-83DD-4B89-BA3C-0E2D79199497}" srcId="{F9D529C9-99C0-4FD8-A44E-C9C45772D581}" destId="{5AE4A843-490A-43C6-A780-EC2CFD4970C8}" srcOrd="2" destOrd="0" parTransId="{E29099C0-E57F-417B-AF6C-F502361D5A04}" sibTransId="{45ED0831-BF7D-4779-B2EE-301218F0BE9E}"/>
    <dgm:cxn modelId="{D70C3025-ECCA-4F52-8DC9-73EE44154EE5}" srcId="{F9D529C9-99C0-4FD8-A44E-C9C45772D581}" destId="{431E1BF7-A682-473F-A7CF-FBCC3FC180FB}" srcOrd="4" destOrd="0" parTransId="{EDACC1E6-FCBE-447D-AC59-23087428F840}" sibTransId="{63D7F67A-7343-4C92-8C57-A03C10DD8C2E}"/>
    <dgm:cxn modelId="{16256027-422C-4CAD-A3B3-DA312BDF6966}" type="presOf" srcId="{431E1BF7-A682-473F-A7CF-FBCC3FC180FB}" destId="{792B6B58-8E97-429D-999F-9111CD388DDA}" srcOrd="0" destOrd="0" presId="urn:microsoft.com/office/officeart/2005/8/layout/hProcess9"/>
    <dgm:cxn modelId="{2B856D2D-12AF-4057-BA67-00D7C8532CC6}" srcId="{F9D529C9-99C0-4FD8-A44E-C9C45772D581}" destId="{2B0F4FF0-697E-4C54-9796-96354B0996F0}" srcOrd="1" destOrd="0" parTransId="{27BD11CD-D514-4BDF-8C79-8AB6E73AA21E}" sibTransId="{D4EB48CF-1F9A-4F03-9057-9AE143E27F91}"/>
    <dgm:cxn modelId="{0D9F805E-B6DB-46B2-A290-8A5B9C1D5B32}" type="presOf" srcId="{2B0F4FF0-697E-4C54-9796-96354B0996F0}" destId="{F42718C4-9978-43D3-A054-00FAC1DFBAC3}" srcOrd="0" destOrd="0" presId="urn:microsoft.com/office/officeart/2005/8/layout/hProcess9"/>
    <dgm:cxn modelId="{6DB2E49B-4552-43D0-82B3-5C87DD3933E1}" type="presOf" srcId="{3D3A07B8-FB5C-4025-9016-8D8518474552}" destId="{F5C69B04-796D-42BF-A29C-2A02791D6903}" srcOrd="0" destOrd="0" presId="urn:microsoft.com/office/officeart/2005/8/layout/hProcess9"/>
    <dgm:cxn modelId="{9C28F89E-D63D-48BB-94E6-1720C5793B1E}" srcId="{F9D529C9-99C0-4FD8-A44E-C9C45772D581}" destId="{9796D45D-79F5-4016-A7FC-CCEBCCE77AAC}" srcOrd="3" destOrd="0" parTransId="{34EEA2E1-AD40-4428-920D-5AF0FDEEDC04}" sibTransId="{AB0B0BB1-BA98-4193-829F-EA6A5E71AF55}"/>
    <dgm:cxn modelId="{1B53D9D0-A038-43FC-9C76-4A4EFFC2F441}" type="presOf" srcId="{9796D45D-79F5-4016-A7FC-CCEBCCE77AAC}" destId="{FD75D3A0-41C4-4296-8DEB-F51E0F1B6EDF}" srcOrd="0" destOrd="0" presId="urn:microsoft.com/office/officeart/2005/8/layout/hProcess9"/>
    <dgm:cxn modelId="{0E6203D4-71A6-4784-8A03-743E983F4B4C}" srcId="{F9D529C9-99C0-4FD8-A44E-C9C45772D581}" destId="{3D3A07B8-FB5C-4025-9016-8D8518474552}" srcOrd="0" destOrd="0" parTransId="{AE932299-CC50-45DF-84F5-2405E56ED0B5}" sibTransId="{1E3B7464-9CCD-4286-BFE5-49207FE36D35}"/>
    <dgm:cxn modelId="{F418CCD7-E039-48CB-B30F-403E6753D5B4}" type="presOf" srcId="{5AE4A843-490A-43C6-A780-EC2CFD4970C8}" destId="{565EB667-E2DC-40F7-A7CE-F1CC5083EE51}" srcOrd="0" destOrd="0" presId="urn:microsoft.com/office/officeart/2005/8/layout/hProcess9"/>
    <dgm:cxn modelId="{96283CDE-4CBC-43A7-9C89-CDCBC72A237F}" type="presParOf" srcId="{762FE3BF-2287-4660-B239-7E5E51C9158A}" destId="{3D26514E-C727-4FB6-807C-629A367A4463}" srcOrd="0" destOrd="0" presId="urn:microsoft.com/office/officeart/2005/8/layout/hProcess9"/>
    <dgm:cxn modelId="{6CD374E8-C43C-4542-B6DF-315DD7031F9C}" type="presParOf" srcId="{762FE3BF-2287-4660-B239-7E5E51C9158A}" destId="{2DDDEFA5-827B-4187-A61F-E1B0D6E6593F}" srcOrd="1" destOrd="0" presId="urn:microsoft.com/office/officeart/2005/8/layout/hProcess9"/>
    <dgm:cxn modelId="{4A1DD483-2C1C-4A06-8933-F6A9FE49E15C}" type="presParOf" srcId="{2DDDEFA5-827B-4187-A61F-E1B0D6E6593F}" destId="{F5C69B04-796D-42BF-A29C-2A02791D6903}" srcOrd="0" destOrd="0" presId="urn:microsoft.com/office/officeart/2005/8/layout/hProcess9"/>
    <dgm:cxn modelId="{150773AB-1705-4857-BBA2-EBC7BC9E2DB0}" type="presParOf" srcId="{2DDDEFA5-827B-4187-A61F-E1B0D6E6593F}" destId="{522ED237-F47F-4DCF-A092-451FE98D6AD7}" srcOrd="1" destOrd="0" presId="urn:microsoft.com/office/officeart/2005/8/layout/hProcess9"/>
    <dgm:cxn modelId="{950F2BB5-3E2B-46FB-AA22-1B018BF99D0F}" type="presParOf" srcId="{2DDDEFA5-827B-4187-A61F-E1B0D6E6593F}" destId="{F42718C4-9978-43D3-A054-00FAC1DFBAC3}" srcOrd="2" destOrd="0" presId="urn:microsoft.com/office/officeart/2005/8/layout/hProcess9"/>
    <dgm:cxn modelId="{A17F7D50-22B3-42F6-B850-91A46F67F9EA}" type="presParOf" srcId="{2DDDEFA5-827B-4187-A61F-E1B0D6E6593F}" destId="{8D3F75F9-28D9-4821-BA05-AC2A5F4EB151}" srcOrd="3" destOrd="0" presId="urn:microsoft.com/office/officeart/2005/8/layout/hProcess9"/>
    <dgm:cxn modelId="{D4F54BA8-AB21-4466-8C20-A80651C122C7}" type="presParOf" srcId="{2DDDEFA5-827B-4187-A61F-E1B0D6E6593F}" destId="{565EB667-E2DC-40F7-A7CE-F1CC5083EE51}" srcOrd="4" destOrd="0" presId="urn:microsoft.com/office/officeart/2005/8/layout/hProcess9"/>
    <dgm:cxn modelId="{A38D671F-611C-45DD-82C1-28AAFC10BC06}" type="presParOf" srcId="{2DDDEFA5-827B-4187-A61F-E1B0D6E6593F}" destId="{B0F8E024-E686-456F-B674-243DFB4AA7BD}" srcOrd="5" destOrd="0" presId="urn:microsoft.com/office/officeart/2005/8/layout/hProcess9"/>
    <dgm:cxn modelId="{05E85B40-382A-4712-80CC-E37E729C57E7}" type="presParOf" srcId="{2DDDEFA5-827B-4187-A61F-E1B0D6E6593F}" destId="{FD75D3A0-41C4-4296-8DEB-F51E0F1B6EDF}" srcOrd="6" destOrd="0" presId="urn:microsoft.com/office/officeart/2005/8/layout/hProcess9"/>
    <dgm:cxn modelId="{4D3F3365-FD87-44FE-851E-3199DDE45AC7}" type="presParOf" srcId="{2DDDEFA5-827B-4187-A61F-E1B0D6E6593F}" destId="{5339FF48-0B04-42A0-BF1B-7B8FC6AC208C}" srcOrd="7" destOrd="0" presId="urn:microsoft.com/office/officeart/2005/8/layout/hProcess9"/>
    <dgm:cxn modelId="{630A1B6E-EEA0-4EFF-B938-7E87C7919C05}" type="presParOf" srcId="{2DDDEFA5-827B-4187-A61F-E1B0D6E6593F}" destId="{792B6B58-8E97-429D-999F-9111CD388DDA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26514E-C727-4FB6-807C-629A367A4463}">
      <dsp:nvSpPr>
        <dsp:cNvPr id="0" name=""/>
        <dsp:cNvSpPr/>
      </dsp:nvSpPr>
      <dsp:spPr>
        <a:xfrm>
          <a:off x="660250" y="0"/>
          <a:ext cx="7482839" cy="4064000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C69B04-796D-42BF-A29C-2A02791D6903}">
      <dsp:nvSpPr>
        <dsp:cNvPr id="0" name=""/>
        <dsp:cNvSpPr/>
      </dsp:nvSpPr>
      <dsp:spPr>
        <a:xfrm>
          <a:off x="3868" y="1219199"/>
          <a:ext cx="1691462" cy="162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500" kern="1200" dirty="0">
              <a:solidFill>
                <a:schemeClr val="tx1"/>
              </a:solidFill>
            </a:rPr>
            <a:t>Navedi svojstva tla.</a:t>
          </a:r>
        </a:p>
      </dsp:txBody>
      <dsp:txXfrm>
        <a:off x="83223" y="1298554"/>
        <a:ext cx="1532752" cy="1466890"/>
      </dsp:txXfrm>
    </dsp:sp>
    <dsp:sp modelId="{F42718C4-9978-43D3-A054-00FAC1DFBAC3}">
      <dsp:nvSpPr>
        <dsp:cNvPr id="0" name=""/>
        <dsp:cNvSpPr/>
      </dsp:nvSpPr>
      <dsp:spPr>
        <a:xfrm>
          <a:off x="1779904" y="1219199"/>
          <a:ext cx="1691462" cy="1625600"/>
        </a:xfrm>
        <a:prstGeom prst="roundRect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500" kern="1200" dirty="0">
              <a:solidFill>
                <a:schemeClr val="tx1"/>
              </a:solidFill>
            </a:rPr>
            <a:t>O čemu ovisi boja tla?</a:t>
          </a:r>
        </a:p>
      </dsp:txBody>
      <dsp:txXfrm>
        <a:off x="1859259" y="1298554"/>
        <a:ext cx="1532752" cy="1466890"/>
      </dsp:txXfrm>
    </dsp:sp>
    <dsp:sp modelId="{565EB667-E2DC-40F7-A7CE-F1CC5083EE51}">
      <dsp:nvSpPr>
        <dsp:cNvPr id="0" name=""/>
        <dsp:cNvSpPr/>
      </dsp:nvSpPr>
      <dsp:spPr>
        <a:xfrm>
          <a:off x="3555939" y="1219199"/>
          <a:ext cx="1691462" cy="1625600"/>
        </a:xfrm>
        <a:prstGeom prst="round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500" kern="1200" dirty="0">
              <a:solidFill>
                <a:schemeClr val="tx1"/>
              </a:solidFill>
            </a:rPr>
            <a:t>Objasni jesu li sva tla jednako rahla.</a:t>
          </a:r>
        </a:p>
      </dsp:txBody>
      <dsp:txXfrm>
        <a:off x="3635294" y="1298554"/>
        <a:ext cx="1532752" cy="1466890"/>
      </dsp:txXfrm>
    </dsp:sp>
    <dsp:sp modelId="{FD75D3A0-41C4-4296-8DEB-F51E0F1B6EDF}">
      <dsp:nvSpPr>
        <dsp:cNvPr id="0" name=""/>
        <dsp:cNvSpPr/>
      </dsp:nvSpPr>
      <dsp:spPr>
        <a:xfrm>
          <a:off x="5331974" y="1219199"/>
          <a:ext cx="1691462" cy="1625600"/>
        </a:xfrm>
        <a:prstGeom prst="roundRect">
          <a:avLst/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500" kern="1200" dirty="0">
              <a:solidFill>
                <a:schemeClr val="tx1"/>
              </a:solidFill>
            </a:rPr>
            <a:t>Što podrazumijevamo pod pojmom kapilarnost?</a:t>
          </a:r>
        </a:p>
      </dsp:txBody>
      <dsp:txXfrm>
        <a:off x="5411329" y="1298554"/>
        <a:ext cx="1532752" cy="1466890"/>
      </dsp:txXfrm>
    </dsp:sp>
    <dsp:sp modelId="{792B6B58-8E97-429D-999F-9111CD388DDA}">
      <dsp:nvSpPr>
        <dsp:cNvPr id="0" name=""/>
        <dsp:cNvSpPr/>
      </dsp:nvSpPr>
      <dsp:spPr>
        <a:xfrm>
          <a:off x="7108010" y="1219199"/>
          <a:ext cx="1691462" cy="1625600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500" kern="1200" dirty="0"/>
            <a:t>Objasni</a:t>
          </a:r>
          <a:r>
            <a:rPr lang="hr-HR" sz="1500" kern="1200" baseline="0" dirty="0"/>
            <a:t> zašto je živim bićima bitna  stabilnost temperature u dubljim slojevima tla.</a:t>
          </a:r>
          <a:endParaRPr lang="hr-HR" sz="1500" kern="1200" dirty="0"/>
        </a:p>
      </dsp:txBody>
      <dsp:txXfrm>
        <a:off x="7187365" y="1298554"/>
        <a:ext cx="1532752" cy="146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81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742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3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360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97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73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55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91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73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5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63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5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1136276" y="1901115"/>
            <a:ext cx="65352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ŽIVOT NA TLU I U TLU</a:t>
            </a:r>
            <a:br>
              <a:rPr kumimoji="0" lang="hr-H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</a:br>
            <a:r>
              <a:rPr kumimoji="0" lang="hr-H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Svojstva tla</a:t>
            </a:r>
            <a:endParaRPr kumimoji="0" lang="hr-H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2218764" y="3536576"/>
            <a:ext cx="43702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Boja tla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hr-HR" dirty="0">
                <a:solidFill>
                  <a:prstClr val="black"/>
                </a:solidFill>
                <a:latin typeface="Calibri" panose="020F0502020204030204"/>
              </a:rPr>
              <a:t>Rahlost tla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Vlažnost tla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hr-HR" dirty="0">
                <a:solidFill>
                  <a:prstClr val="black"/>
                </a:solidFill>
                <a:latin typeface="Calibri" panose="020F0502020204030204"/>
              </a:rPr>
              <a:t>Kiselost tla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Temperatura tla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E050CE-E470-4F90-957C-E66983923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245" y="320945"/>
            <a:ext cx="4722904" cy="6172641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2471455" y="823897"/>
            <a:ext cx="4217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b="1" dirty="0">
                <a:solidFill>
                  <a:schemeClr val="bg1"/>
                </a:solidFill>
              </a:rPr>
              <a:t>Kako neprikladno: svoj planet zovemo Zemlja, a prekriven je oceanima.</a:t>
            </a:r>
          </a:p>
          <a:p>
            <a:r>
              <a:rPr lang="hr-HR" sz="1600" dirty="0">
                <a:solidFill>
                  <a:schemeClr val="bg1"/>
                </a:solidFill>
              </a:rPr>
              <a:t>                                                                 </a:t>
            </a:r>
            <a:r>
              <a:rPr lang="hr-HR" sz="1600" i="1" dirty="0">
                <a:solidFill>
                  <a:schemeClr val="bg1"/>
                </a:solidFill>
              </a:rPr>
              <a:t>A. C. </a:t>
            </a:r>
            <a:r>
              <a:rPr lang="hr-HR" sz="1600" i="1" dirty="0" err="1">
                <a:solidFill>
                  <a:schemeClr val="bg1"/>
                </a:solidFill>
              </a:rPr>
              <a:t>Clarke</a:t>
            </a:r>
            <a:endParaRPr lang="hr-H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81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/>
          <p:cNvSpPr txBox="1"/>
          <p:nvPr/>
        </p:nvSpPr>
        <p:spPr>
          <a:xfrm>
            <a:off x="645131" y="736894"/>
            <a:ext cx="4316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/>
              <a:t>BOJA TLA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954741" y="1170382"/>
            <a:ext cx="6427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određena je njegovim </a:t>
            </a:r>
            <a:r>
              <a:rPr lang="hr-HR" b="1" dirty="0"/>
              <a:t>sastavom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931500" y="1481169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crna, smeđa, siva - potječu od velikoga sadržaja </a:t>
            </a:r>
            <a:r>
              <a:rPr lang="hr-HR" b="1" dirty="0"/>
              <a:t>humusa</a:t>
            </a:r>
          </a:p>
        </p:txBody>
      </p:sp>
      <p:sp>
        <p:nvSpPr>
          <p:cNvPr id="7" name="TekstniOkvir 6"/>
          <p:cNvSpPr txBox="1"/>
          <p:nvPr/>
        </p:nvSpPr>
        <p:spPr>
          <a:xfrm>
            <a:off x="931500" y="1825334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žuta i crvena - tlo bogato spojevima </a:t>
            </a:r>
            <a:r>
              <a:rPr lang="hr-HR" b="1" dirty="0"/>
              <a:t>željeza</a:t>
            </a:r>
          </a:p>
        </p:txBody>
      </p:sp>
      <p:sp>
        <p:nvSpPr>
          <p:cNvPr id="8" name="TekstniOkvir 7"/>
          <p:cNvSpPr txBox="1"/>
          <p:nvPr/>
        </p:nvSpPr>
        <p:spPr>
          <a:xfrm>
            <a:off x="900953" y="2169499"/>
            <a:ext cx="653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bijela boja - tlo bogato </a:t>
            </a:r>
            <a:r>
              <a:rPr lang="hr-HR" b="1" dirty="0"/>
              <a:t>solima</a:t>
            </a:r>
            <a:r>
              <a:rPr lang="hr-HR" dirty="0"/>
              <a:t> i spojevima </a:t>
            </a:r>
            <a:r>
              <a:rPr lang="hr-HR" b="1" dirty="0"/>
              <a:t>aluminija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FD4C4D8C-6DDC-47ED-B37C-0EFF58396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220" y="875351"/>
            <a:ext cx="2228559" cy="1899965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DB3BB62F-EED4-406C-AC29-F4825AF5D6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162" y="4213536"/>
            <a:ext cx="2033647" cy="1543666"/>
          </a:xfrm>
          <a:prstGeom prst="rect">
            <a:avLst/>
          </a:prstGeom>
        </p:spPr>
      </p:pic>
      <p:sp>
        <p:nvSpPr>
          <p:cNvPr id="11" name="TekstniOkvir 10"/>
          <p:cNvSpPr txBox="1"/>
          <p:nvPr/>
        </p:nvSpPr>
        <p:spPr>
          <a:xfrm>
            <a:off x="790015" y="2811709"/>
            <a:ext cx="2837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/>
              <a:t>RAHLOST TLA</a:t>
            </a:r>
          </a:p>
        </p:txBody>
      </p:sp>
      <p:sp>
        <p:nvSpPr>
          <p:cNvPr id="12" name="TekstniOkvir 11"/>
          <p:cNvSpPr txBox="1"/>
          <p:nvPr/>
        </p:nvSpPr>
        <p:spPr>
          <a:xfrm>
            <a:off x="931500" y="3181041"/>
            <a:ext cx="5842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ako ima </a:t>
            </a:r>
            <a:r>
              <a:rPr lang="hr-HR" b="1" dirty="0"/>
              <a:t>dosta prostora </a:t>
            </a:r>
            <a:r>
              <a:rPr lang="hr-HR" dirty="0"/>
              <a:t>među česticama, tlo je rahlije</a:t>
            </a:r>
          </a:p>
        </p:txBody>
      </p:sp>
      <p:sp>
        <p:nvSpPr>
          <p:cNvPr id="13" name="TekstniOkvir 12"/>
          <p:cNvSpPr txBox="1"/>
          <p:nvPr/>
        </p:nvSpPr>
        <p:spPr>
          <a:xfrm>
            <a:off x="2558885" y="4193769"/>
            <a:ext cx="175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/>
              <a:t>VLAŽNOST TLA</a:t>
            </a:r>
          </a:p>
        </p:txBody>
      </p:sp>
      <p:sp>
        <p:nvSpPr>
          <p:cNvPr id="14" name="TekstniOkvir 13"/>
          <p:cNvSpPr txBox="1"/>
          <p:nvPr/>
        </p:nvSpPr>
        <p:spPr>
          <a:xfrm>
            <a:off x="2438812" y="4563101"/>
            <a:ext cx="5883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pojava zadržavanja vode među česticama tla – </a:t>
            </a:r>
            <a:r>
              <a:rPr lang="hr-HR" b="1" dirty="0"/>
              <a:t>kapilarnost </a:t>
            </a:r>
          </a:p>
        </p:txBody>
      </p:sp>
      <p:pic>
        <p:nvPicPr>
          <p:cNvPr id="19" name="Picture 3" descr="F:\Smiley 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20" y="3507554"/>
            <a:ext cx="912066" cy="60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kstniOkvir 19"/>
          <p:cNvSpPr txBox="1"/>
          <p:nvPr/>
        </p:nvSpPr>
        <p:spPr>
          <a:xfrm>
            <a:off x="1446802" y="3603378"/>
            <a:ext cx="634269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dirty="0"/>
              <a:t>Koje tlo ima dosta prostora među česticama?</a:t>
            </a:r>
          </a:p>
        </p:txBody>
      </p:sp>
    </p:spTree>
    <p:extLst>
      <p:ext uri="{BB962C8B-B14F-4D97-AF65-F5344CB8AC3E}">
        <p14:creationId xmlns:p14="http://schemas.microsoft.com/office/powerpoint/2010/main" val="185706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2" grpId="0"/>
      <p:bldP spid="13" grpId="0"/>
      <p:bldP spid="14" grpId="0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niOkvir 14"/>
          <p:cNvSpPr txBox="1"/>
          <p:nvPr/>
        </p:nvSpPr>
        <p:spPr>
          <a:xfrm>
            <a:off x="888748" y="668895"/>
            <a:ext cx="2084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KISELOST TLA</a:t>
            </a:r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47B39E49-3062-4707-89AB-15FDE35C6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761" y="2566883"/>
            <a:ext cx="3118476" cy="3406970"/>
          </a:xfrm>
          <a:prstGeom prst="rect">
            <a:avLst/>
          </a:prstGeom>
        </p:spPr>
      </p:pic>
      <p:sp>
        <p:nvSpPr>
          <p:cNvPr id="17" name="TekstniOkvir 16"/>
          <p:cNvSpPr txBox="1"/>
          <p:nvPr/>
        </p:nvSpPr>
        <p:spPr>
          <a:xfrm>
            <a:off x="1077007" y="1079792"/>
            <a:ext cx="518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utječe na boju cvata pojedinih biljnih vrsta</a:t>
            </a:r>
          </a:p>
        </p:txBody>
      </p:sp>
      <p:sp>
        <p:nvSpPr>
          <p:cNvPr id="18" name="TekstniOkvir 17"/>
          <p:cNvSpPr txBox="1"/>
          <p:nvPr/>
        </p:nvSpPr>
        <p:spPr>
          <a:xfrm>
            <a:off x="888748" y="2133116"/>
            <a:ext cx="813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većina biljaka za rast i razvoj treba tlo koje nije ni previše kiselo ni previše lužnato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210235" y="1618935"/>
            <a:ext cx="6589059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dirty="0"/>
              <a:t>Koje su namirnice u domaćinstvu kisele, a koje lužnate?</a:t>
            </a:r>
          </a:p>
        </p:txBody>
      </p:sp>
      <p:pic>
        <p:nvPicPr>
          <p:cNvPr id="19" name="Picture 3" descr="F:\Smiley 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36" y="1460637"/>
            <a:ext cx="912066" cy="60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26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995082" y="699247"/>
            <a:ext cx="4719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/>
              <a:t>TEMPERATURA TLA</a:t>
            </a:r>
          </a:p>
        </p:txBody>
      </p:sp>
      <p:sp>
        <p:nvSpPr>
          <p:cNvPr id="3" name="TekstniOkvir 2"/>
          <p:cNvSpPr txBox="1"/>
          <p:nvPr/>
        </p:nvSpPr>
        <p:spPr>
          <a:xfrm>
            <a:off x="1009696" y="2325383"/>
            <a:ext cx="6696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tlo se sporije hladi i zagrijava od zraka i vode</a:t>
            </a:r>
          </a:p>
        </p:txBody>
      </p:sp>
      <p:sp>
        <p:nvSpPr>
          <p:cNvPr id="4" name="TekstniOkvir 3"/>
          <p:cNvSpPr txBox="1"/>
          <p:nvPr/>
        </p:nvSpPr>
        <p:spPr>
          <a:xfrm>
            <a:off x="995082" y="1223682"/>
            <a:ext cx="5540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ovisi o godišnjemu dobu, strukturi tla i dubini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1465729" y="1782488"/>
            <a:ext cx="680421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dirty="0"/>
              <a:t>Zašto je bitno da je temperatura stabilnija u dubljim slojevima tla?</a:t>
            </a:r>
          </a:p>
        </p:txBody>
      </p:sp>
      <p:pic>
        <p:nvPicPr>
          <p:cNvPr id="6" name="Picture 3" descr="F:\Smiley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63" y="1717339"/>
            <a:ext cx="912066" cy="60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DC98DBC-5CE5-4F6D-B1BD-24B19F480E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3669" y="2694715"/>
            <a:ext cx="4156754" cy="374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4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jagram 1"/>
          <p:cNvGraphicFramePr/>
          <p:nvPr>
            <p:extLst>
              <p:ext uri="{D42A27DB-BD31-4B8C-83A1-F6EECF244321}">
                <p14:modId xmlns:p14="http://schemas.microsoft.com/office/powerpoint/2010/main" val="134710272"/>
              </p:ext>
            </p:extLst>
          </p:nvPr>
        </p:nvGraphicFramePr>
        <p:xfrm>
          <a:off x="179293" y="1450788"/>
          <a:ext cx="880334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aobljeni pravokutnik 2"/>
          <p:cNvSpPr/>
          <p:nvPr/>
        </p:nvSpPr>
        <p:spPr>
          <a:xfrm>
            <a:off x="179293" y="2675966"/>
            <a:ext cx="1676401" cy="16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" name="Zaobljeni pravokutnik 3"/>
          <p:cNvSpPr/>
          <p:nvPr/>
        </p:nvSpPr>
        <p:spPr>
          <a:xfrm>
            <a:off x="1958781" y="2693895"/>
            <a:ext cx="1676401" cy="16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Zaobljeni pravokutnik 4"/>
          <p:cNvSpPr/>
          <p:nvPr/>
        </p:nvSpPr>
        <p:spPr>
          <a:xfrm>
            <a:off x="3729312" y="2682688"/>
            <a:ext cx="1676401" cy="16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Zaobljeni pravokutnik 5"/>
          <p:cNvSpPr/>
          <p:nvPr/>
        </p:nvSpPr>
        <p:spPr>
          <a:xfrm>
            <a:off x="5558113" y="2675966"/>
            <a:ext cx="1676401" cy="16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Zaobljeni pravokutnik 6"/>
          <p:cNvSpPr/>
          <p:nvPr/>
        </p:nvSpPr>
        <p:spPr>
          <a:xfrm>
            <a:off x="7306233" y="2682688"/>
            <a:ext cx="1676401" cy="16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TekstniOkvir 7"/>
          <p:cNvSpPr txBox="1"/>
          <p:nvPr/>
        </p:nvSpPr>
        <p:spPr>
          <a:xfrm>
            <a:off x="874059" y="632012"/>
            <a:ext cx="2433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/>
              <a:t>PONAVLJANJE</a:t>
            </a:r>
          </a:p>
        </p:txBody>
      </p:sp>
      <p:pic>
        <p:nvPicPr>
          <p:cNvPr id="9" name="Picture 4" descr="F:\smiley 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93" y="1164628"/>
            <a:ext cx="7407830" cy="517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63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ema sustava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sustava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sustava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209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Ljubljanica</dc:creator>
  <cp:lastModifiedBy>Ana Kodžoman</cp:lastModifiedBy>
  <cp:revision>9</cp:revision>
  <dcterms:created xsi:type="dcterms:W3CDTF">2019-07-05T05:28:57Z</dcterms:created>
  <dcterms:modified xsi:type="dcterms:W3CDTF">2020-05-03T18:31:07Z</dcterms:modified>
</cp:coreProperties>
</file>