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72" r:id="rId3"/>
    <p:sldId id="265" r:id="rId4"/>
    <p:sldId id="269" r:id="rId5"/>
    <p:sldId id="26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75" autoAdjust="0"/>
  </p:normalViewPr>
  <p:slideViewPr>
    <p:cSldViewPr snapToGrid="0">
      <p:cViewPr varScale="1">
        <p:scale>
          <a:sx n="78" d="100"/>
          <a:sy n="78" d="100"/>
        </p:scale>
        <p:origin x="22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AD647-03C1-42DD-9885-0B469D27DDC5}" type="datetimeFigureOut">
              <a:rPr lang="hr-HR" smtClean="0"/>
              <a:t>5.5.2020.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F0068-8D5A-4050-B4D3-3EA97B6ECB3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551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F0068-8D5A-4050-B4D3-3EA97B6ECB3D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1497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F0068-8D5A-4050-B4D3-3EA97B6ECB3D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92238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F0068-8D5A-4050-B4D3-3EA97B6ECB3D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6458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54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29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1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29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67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1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6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9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79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9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FCCE3-1780-47AB-B0E9-1A37F126CD9E}" type="datetimeFigureOut">
              <a:rPr lang="en-US" smtClean="0"/>
              <a:t>5/5/2020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2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83590" y="75240"/>
            <a:ext cx="700546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dirty="0" smtClean="0">
                <a:latin typeface="+mj-lt"/>
              </a:rPr>
              <a:t>Saonice istovremeno vuče šest pasa. Kolika sila djeluje na saonice?</a:t>
            </a:r>
          </a:p>
          <a:p>
            <a:endParaRPr lang="hr-HR" sz="4000" dirty="0">
              <a:latin typeface="+mj-lt"/>
            </a:endParaRPr>
          </a:p>
          <a:p>
            <a:r>
              <a:rPr lang="hr-HR" sz="4000" dirty="0" smtClean="0">
                <a:latin typeface="+mj-lt"/>
              </a:rPr>
              <a:t>Automobil istovremeno gura šest osoba. Kolika sila djeluje na automobil?</a:t>
            </a:r>
          </a:p>
          <a:p>
            <a:endParaRPr lang="hr-HR" sz="4000" dirty="0">
              <a:latin typeface="+mj-lt"/>
            </a:endParaRPr>
          </a:p>
          <a:p>
            <a:r>
              <a:rPr lang="hr-HR" sz="4000" dirty="0" smtClean="0">
                <a:latin typeface="+mj-lt"/>
              </a:rPr>
              <a:t>Uže istovremeno razvlače dva psa. Kolika sila djeluje na uže?</a:t>
            </a:r>
            <a:endParaRPr lang="hr-HR" sz="4000" dirty="0">
              <a:latin typeface="+mj-lt"/>
            </a:endParaRPr>
          </a:p>
        </p:txBody>
      </p:sp>
      <p:pic>
        <p:nvPicPr>
          <p:cNvPr id="1026" name="Picture 2" descr="Two puppies pulling rope on green grass field | Pikrep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631" y="4578499"/>
            <a:ext cx="3421389" cy="2279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40 free sled dog race photos download | free photos | UIHe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4631" y="-30480"/>
            <a:ext cx="3410119" cy="235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ushing the car | Marina del Castell | Flick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298" y="2413209"/>
            <a:ext cx="3410119" cy="2073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a 7"/>
          <p:cNvGrpSpPr/>
          <p:nvPr/>
        </p:nvGrpSpPr>
        <p:grpSpPr>
          <a:xfrm>
            <a:off x="9045677" y="1622323"/>
            <a:ext cx="511277" cy="523220"/>
            <a:chOff x="9045677" y="1622323"/>
            <a:chExt cx="511277" cy="523220"/>
          </a:xfrm>
        </p:grpSpPr>
        <p:sp>
          <p:nvSpPr>
            <p:cNvPr id="3" name="TekstniOkvir 2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5" name="Ravni poveznik sa strelicom 4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a 13"/>
          <p:cNvGrpSpPr/>
          <p:nvPr/>
        </p:nvGrpSpPr>
        <p:grpSpPr>
          <a:xfrm>
            <a:off x="8293837" y="1099103"/>
            <a:ext cx="511277" cy="523220"/>
            <a:chOff x="9045677" y="1622323"/>
            <a:chExt cx="511277" cy="523220"/>
          </a:xfrm>
        </p:grpSpPr>
        <p:sp>
          <p:nvSpPr>
            <p:cNvPr id="15" name="TekstniOkvir 14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2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6" name="Ravni poveznik sa strelicom 15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upa 16"/>
          <p:cNvGrpSpPr/>
          <p:nvPr/>
        </p:nvGrpSpPr>
        <p:grpSpPr>
          <a:xfrm>
            <a:off x="9678706" y="1572701"/>
            <a:ext cx="511277" cy="523220"/>
            <a:chOff x="9526306" y="1420301"/>
            <a:chExt cx="511277" cy="523220"/>
          </a:xfrm>
        </p:grpSpPr>
        <p:sp>
          <p:nvSpPr>
            <p:cNvPr id="18" name="TekstniOkvir 17"/>
            <p:cNvSpPr txBox="1"/>
            <p:nvPr/>
          </p:nvSpPr>
          <p:spPr>
            <a:xfrm>
              <a:off x="9526306" y="1420301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3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19" name="Ravni poveznik sa strelicom 18"/>
            <p:cNvCxnSpPr/>
            <p:nvPr/>
          </p:nvCxnSpPr>
          <p:spPr>
            <a:xfrm flipV="1">
              <a:off x="9686978" y="152908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upa 20"/>
          <p:cNvGrpSpPr/>
          <p:nvPr/>
        </p:nvGrpSpPr>
        <p:grpSpPr>
          <a:xfrm>
            <a:off x="9045677" y="883726"/>
            <a:ext cx="511277" cy="523220"/>
            <a:chOff x="9045677" y="1622323"/>
            <a:chExt cx="511277" cy="523220"/>
          </a:xfrm>
        </p:grpSpPr>
        <p:sp>
          <p:nvSpPr>
            <p:cNvPr id="22" name="TekstniOkvir 21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4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23" name="Ravni poveznik sa strelicom 22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a 23"/>
          <p:cNvGrpSpPr/>
          <p:nvPr/>
        </p:nvGrpSpPr>
        <p:grpSpPr>
          <a:xfrm>
            <a:off x="10325501" y="1297986"/>
            <a:ext cx="511277" cy="523220"/>
            <a:chOff x="9045677" y="1622323"/>
            <a:chExt cx="511277" cy="523220"/>
          </a:xfrm>
        </p:grpSpPr>
        <p:sp>
          <p:nvSpPr>
            <p:cNvPr id="25" name="TekstniOkvir 24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>
                  <a:solidFill>
                    <a:schemeClr val="bg1"/>
                  </a:solidFill>
                  <a:latin typeface="+mj-lt"/>
                </a:rPr>
                <a:t>5</a:t>
              </a:r>
            </a:p>
          </p:txBody>
        </p:sp>
        <p:cxnSp>
          <p:nvCxnSpPr>
            <p:cNvPr id="26" name="Ravni poveznik sa strelicom 25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upa 26"/>
          <p:cNvGrpSpPr/>
          <p:nvPr/>
        </p:nvGrpSpPr>
        <p:grpSpPr>
          <a:xfrm>
            <a:off x="9639690" y="780878"/>
            <a:ext cx="511277" cy="523220"/>
            <a:chOff x="9045677" y="1622323"/>
            <a:chExt cx="511277" cy="523220"/>
          </a:xfrm>
        </p:grpSpPr>
        <p:sp>
          <p:nvSpPr>
            <p:cNvPr id="28" name="TekstniOkvir 27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6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29" name="Ravni poveznik sa strelicom 28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a 47"/>
          <p:cNvGrpSpPr/>
          <p:nvPr/>
        </p:nvGrpSpPr>
        <p:grpSpPr>
          <a:xfrm>
            <a:off x="8026564" y="3291886"/>
            <a:ext cx="511277" cy="523220"/>
            <a:chOff x="9045677" y="1622323"/>
            <a:chExt cx="511277" cy="523220"/>
          </a:xfrm>
        </p:grpSpPr>
        <p:sp>
          <p:nvSpPr>
            <p:cNvPr id="49" name="TekstniOkvir 48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50" name="Ravni poveznik sa strelicom 49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upa 50"/>
          <p:cNvGrpSpPr/>
          <p:nvPr/>
        </p:nvGrpSpPr>
        <p:grpSpPr>
          <a:xfrm>
            <a:off x="8362540" y="3545047"/>
            <a:ext cx="511277" cy="523220"/>
            <a:chOff x="9045677" y="1622323"/>
            <a:chExt cx="511277" cy="523220"/>
          </a:xfrm>
        </p:grpSpPr>
        <p:sp>
          <p:nvSpPr>
            <p:cNvPr id="52" name="TekstniOkvir 51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2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53" name="Ravni poveznik sa strelicom 52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a 53"/>
          <p:cNvGrpSpPr/>
          <p:nvPr/>
        </p:nvGrpSpPr>
        <p:grpSpPr>
          <a:xfrm>
            <a:off x="8629096" y="3302925"/>
            <a:ext cx="511277" cy="523220"/>
            <a:chOff x="9526306" y="1420301"/>
            <a:chExt cx="511277" cy="523220"/>
          </a:xfrm>
        </p:grpSpPr>
        <p:sp>
          <p:nvSpPr>
            <p:cNvPr id="55" name="TekstniOkvir 54"/>
            <p:cNvSpPr txBox="1"/>
            <p:nvPr/>
          </p:nvSpPr>
          <p:spPr>
            <a:xfrm>
              <a:off x="9526306" y="1420301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3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56" name="Ravni poveznik sa strelicom 55"/>
            <p:cNvCxnSpPr/>
            <p:nvPr/>
          </p:nvCxnSpPr>
          <p:spPr>
            <a:xfrm flipV="1">
              <a:off x="9686978" y="152908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upa 56"/>
          <p:cNvGrpSpPr/>
          <p:nvPr/>
        </p:nvGrpSpPr>
        <p:grpSpPr>
          <a:xfrm>
            <a:off x="8849268" y="3566007"/>
            <a:ext cx="511277" cy="523220"/>
            <a:chOff x="9045677" y="1622323"/>
            <a:chExt cx="511277" cy="523220"/>
          </a:xfrm>
        </p:grpSpPr>
        <p:sp>
          <p:nvSpPr>
            <p:cNvPr id="58" name="TekstniOkvir 57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4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59" name="Ravni poveznik sa strelicom 58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upa 59"/>
          <p:cNvGrpSpPr/>
          <p:nvPr/>
        </p:nvGrpSpPr>
        <p:grpSpPr>
          <a:xfrm>
            <a:off x="9164083" y="3540383"/>
            <a:ext cx="511277" cy="523220"/>
            <a:chOff x="9045677" y="1622323"/>
            <a:chExt cx="511277" cy="523220"/>
          </a:xfrm>
        </p:grpSpPr>
        <p:sp>
          <p:nvSpPr>
            <p:cNvPr id="61" name="TekstniOkvir 60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>
                  <a:solidFill>
                    <a:schemeClr val="bg1"/>
                  </a:solidFill>
                  <a:latin typeface="+mj-lt"/>
                </a:rPr>
                <a:t>5</a:t>
              </a:r>
            </a:p>
          </p:txBody>
        </p:sp>
        <p:cxnSp>
          <p:nvCxnSpPr>
            <p:cNvPr id="62" name="Ravni poveznik sa strelicom 61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upa 62"/>
          <p:cNvGrpSpPr/>
          <p:nvPr/>
        </p:nvGrpSpPr>
        <p:grpSpPr>
          <a:xfrm>
            <a:off x="9518148" y="3450178"/>
            <a:ext cx="511277" cy="523220"/>
            <a:chOff x="9045677" y="1622323"/>
            <a:chExt cx="511277" cy="523220"/>
          </a:xfrm>
        </p:grpSpPr>
        <p:sp>
          <p:nvSpPr>
            <p:cNvPr id="64" name="TekstniOkvir 63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6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65" name="Ravni poveznik sa strelicom 64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upa 65"/>
          <p:cNvGrpSpPr/>
          <p:nvPr/>
        </p:nvGrpSpPr>
        <p:grpSpPr>
          <a:xfrm>
            <a:off x="8750941" y="4664749"/>
            <a:ext cx="511277" cy="523220"/>
            <a:chOff x="9045677" y="1622323"/>
            <a:chExt cx="511277" cy="523220"/>
          </a:xfrm>
        </p:grpSpPr>
        <p:sp>
          <p:nvSpPr>
            <p:cNvPr id="67" name="TekstniOkvir 66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68" name="Ravni poveznik sa strelicom 67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upa 68"/>
          <p:cNvGrpSpPr/>
          <p:nvPr/>
        </p:nvGrpSpPr>
        <p:grpSpPr>
          <a:xfrm>
            <a:off x="9989287" y="5029753"/>
            <a:ext cx="511277" cy="523220"/>
            <a:chOff x="9045677" y="1622323"/>
            <a:chExt cx="511277" cy="523220"/>
          </a:xfrm>
        </p:grpSpPr>
        <p:sp>
          <p:nvSpPr>
            <p:cNvPr id="70" name="TekstniOkvir 69"/>
            <p:cNvSpPr txBox="1"/>
            <p:nvPr/>
          </p:nvSpPr>
          <p:spPr>
            <a:xfrm>
              <a:off x="9045677" y="1622323"/>
              <a:ext cx="5112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2800" b="1" i="1" dirty="0" smtClean="0">
                  <a:solidFill>
                    <a:schemeClr val="bg1"/>
                  </a:solidFill>
                  <a:latin typeface="+mj-lt"/>
                </a:rPr>
                <a:t>F</a:t>
              </a:r>
              <a:r>
                <a:rPr lang="hr-HR" sz="2800" b="1" i="1" baseline="-25000" dirty="0" smtClean="0">
                  <a:solidFill>
                    <a:schemeClr val="bg1"/>
                  </a:solidFill>
                  <a:latin typeface="+mj-lt"/>
                </a:rPr>
                <a:t>2</a:t>
              </a:r>
              <a:endParaRPr lang="hr-HR" sz="2800" b="1" i="1" baseline="-2500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71" name="Ravni poveznik sa strelicom 70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477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9620" y="4379495"/>
            <a:ext cx="9144000" cy="1267278"/>
          </a:xfrm>
        </p:spPr>
        <p:txBody>
          <a:bodyPr>
            <a:noAutofit/>
          </a:bodyPr>
          <a:lstStyle/>
          <a:p>
            <a:r>
              <a:rPr lang="hr-HR" sz="8000" b="1" dirty="0" smtClean="0">
                <a:latin typeface="+mn-lt"/>
              </a:rPr>
              <a:t>  SLAGANJE SILA</a:t>
            </a:r>
            <a:endParaRPr lang="en-US" sz="8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928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46587" y="340954"/>
            <a:ext cx="11353800" cy="6517046"/>
          </a:xfrm>
        </p:spPr>
        <p:txBody>
          <a:bodyPr>
            <a:normAutofit/>
          </a:bodyPr>
          <a:lstStyle/>
          <a:p>
            <a:r>
              <a:rPr lang="hr-HR" sz="4000" dirty="0" smtClean="0">
                <a:latin typeface="+mj-lt"/>
              </a:rPr>
              <a:t>Kada više sila djeluje na neko tijelo dolazi do </a:t>
            </a:r>
            <a:r>
              <a:rPr lang="hr-HR" sz="4000" b="1" dirty="0" smtClean="0">
                <a:latin typeface="+mj-lt"/>
              </a:rPr>
              <a:t>slaganja</a:t>
            </a:r>
            <a:r>
              <a:rPr lang="hr-HR" sz="4000" dirty="0" smtClean="0">
                <a:latin typeface="+mj-lt"/>
              </a:rPr>
              <a:t> </a:t>
            </a:r>
            <a:r>
              <a:rPr lang="hr-HR" sz="4000" b="1" dirty="0" smtClean="0">
                <a:latin typeface="+mj-lt"/>
              </a:rPr>
              <a:t>sila.</a:t>
            </a:r>
          </a:p>
          <a:p>
            <a:r>
              <a:rPr lang="hr-HR" sz="4000" b="1" dirty="0" smtClean="0">
                <a:latin typeface="+mj-lt"/>
              </a:rPr>
              <a:t>Komponente (sastavnice) sile </a:t>
            </a:r>
            <a:r>
              <a:rPr lang="hr-HR" sz="4000" dirty="0" smtClean="0">
                <a:latin typeface="+mj-lt"/>
              </a:rPr>
              <a:t>su pojedinačne sile koje djeluju na tijelo.</a:t>
            </a:r>
          </a:p>
          <a:p>
            <a:r>
              <a:rPr lang="hr-HR" sz="4000" b="1" dirty="0" err="1" smtClean="0">
                <a:latin typeface="+mj-lt"/>
              </a:rPr>
              <a:t>Rezultantna</a:t>
            </a:r>
            <a:r>
              <a:rPr lang="hr-HR" sz="4000" b="1" dirty="0" smtClean="0">
                <a:latin typeface="+mj-lt"/>
              </a:rPr>
              <a:t> sila (rezultanta) </a:t>
            </a:r>
            <a:r>
              <a:rPr lang="hr-HR" sz="4000" dirty="0" smtClean="0">
                <a:latin typeface="+mj-lt"/>
              </a:rPr>
              <a:t>je sila kojom možemo zamijeniti sve komponente sile koje djeluju na tijelo.</a:t>
            </a:r>
          </a:p>
          <a:p>
            <a:pPr lvl="1"/>
            <a:r>
              <a:rPr lang="hr-HR" sz="3600" dirty="0" smtClean="0">
                <a:latin typeface="+mj-lt"/>
              </a:rPr>
              <a:t>Oznaka: 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2683516" y="3874174"/>
            <a:ext cx="697859" cy="1118255"/>
            <a:chOff x="9045677" y="1622323"/>
            <a:chExt cx="511277" cy="1118255"/>
          </a:xfrm>
        </p:grpSpPr>
        <p:sp>
          <p:nvSpPr>
            <p:cNvPr id="5" name="TekstniOkvir 4"/>
            <p:cNvSpPr txBox="1"/>
            <p:nvPr/>
          </p:nvSpPr>
          <p:spPr>
            <a:xfrm>
              <a:off x="9045677" y="1622323"/>
              <a:ext cx="511277" cy="11182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hr-HR" sz="4000" b="1" i="1" dirty="0" smtClean="0">
                  <a:latin typeface="+mj-lt"/>
                </a:rPr>
                <a:t>F</a:t>
              </a:r>
              <a:r>
                <a:rPr lang="hr-HR" sz="4000" b="1" i="1" baseline="-25000" dirty="0" smtClean="0">
                  <a:latin typeface="+mj-lt"/>
                </a:rPr>
                <a:t>R</a:t>
              </a:r>
              <a:endParaRPr lang="hr-HR" sz="4000" b="1" i="1" baseline="-25000" dirty="0">
                <a:latin typeface="+mj-lt"/>
              </a:endParaRPr>
            </a:p>
          </p:txBody>
        </p:sp>
        <p:cxnSp>
          <p:nvCxnSpPr>
            <p:cNvPr id="6" name="Ravni poveznik sa strelicom 5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896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46587" y="340954"/>
            <a:ext cx="11353800" cy="6517046"/>
          </a:xfrm>
        </p:spPr>
        <p:txBody>
          <a:bodyPr>
            <a:normAutofit/>
          </a:bodyPr>
          <a:lstStyle/>
          <a:p>
            <a:r>
              <a:rPr lang="hr-HR" sz="4000" dirty="0" smtClean="0">
                <a:latin typeface="+mj-lt"/>
              </a:rPr>
              <a:t>Djelovanje dviju sila jednakog smjera i orijentacije</a:t>
            </a:r>
          </a:p>
          <a:p>
            <a:endParaRPr lang="hr-HR" sz="2000" dirty="0">
              <a:latin typeface="+mj-lt"/>
            </a:endParaRPr>
          </a:p>
          <a:p>
            <a:endParaRPr lang="hr-HR" sz="4000" dirty="0" smtClean="0">
              <a:latin typeface="+mj-lt"/>
            </a:endParaRPr>
          </a:p>
          <a:p>
            <a:endParaRPr lang="hr-HR" sz="4000" dirty="0">
              <a:latin typeface="+mj-lt"/>
            </a:endParaRPr>
          </a:p>
          <a:p>
            <a:endParaRPr lang="hr-HR" sz="4000" dirty="0" smtClean="0">
              <a:latin typeface="+mj-lt"/>
            </a:endParaRPr>
          </a:p>
          <a:p>
            <a:r>
              <a:rPr lang="hr-HR" sz="4000" dirty="0" smtClean="0">
                <a:latin typeface="+mj-lt"/>
              </a:rPr>
              <a:t>Djelovanje dviju sila različitog iznosa, jednakog smjera i suprotne orijentacije</a:t>
            </a:r>
          </a:p>
        </p:txBody>
      </p:sp>
      <p:grpSp>
        <p:nvGrpSpPr>
          <p:cNvPr id="7" name="Grupa 6"/>
          <p:cNvGrpSpPr/>
          <p:nvPr/>
        </p:nvGrpSpPr>
        <p:grpSpPr>
          <a:xfrm>
            <a:off x="152400" y="672410"/>
            <a:ext cx="4786313" cy="2512374"/>
            <a:chOff x="3133725" y="672410"/>
            <a:chExt cx="4786313" cy="2512374"/>
          </a:xfrm>
        </p:grpSpPr>
        <p:pic>
          <p:nvPicPr>
            <p:cNvPr id="4" name="Picture 2" descr="Christmas, Santa Claus, Santa, Sleigh, Scene, Reindeer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43" t="21098" r="11291" b="54234"/>
            <a:stretch/>
          </p:blipFill>
          <p:spPr bwMode="auto">
            <a:xfrm flipH="1">
              <a:off x="3133725" y="672410"/>
              <a:ext cx="4438648" cy="25123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Elipsa 5"/>
            <p:cNvSpPr/>
            <p:nvPr/>
          </p:nvSpPr>
          <p:spPr>
            <a:xfrm rot="18148215">
              <a:off x="7391400" y="1642846"/>
              <a:ext cx="485775" cy="5715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cxnSp>
        <p:nvCxnSpPr>
          <p:cNvPr id="11" name="Ravni poveznik sa strelicom 10"/>
          <p:cNvCxnSpPr/>
          <p:nvPr/>
        </p:nvCxnSpPr>
        <p:spPr>
          <a:xfrm>
            <a:off x="2922813" y="2092777"/>
            <a:ext cx="2892198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vni poveznik sa strelicom 7"/>
          <p:cNvCxnSpPr/>
          <p:nvPr/>
        </p:nvCxnSpPr>
        <p:spPr>
          <a:xfrm>
            <a:off x="1236888" y="2083252"/>
            <a:ext cx="1715862" cy="0"/>
          </a:xfrm>
          <a:prstGeom prst="straightConnector1">
            <a:avLst/>
          </a:prstGeom>
          <a:ln w="38100"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avni poveznik sa strelicom 12"/>
          <p:cNvCxnSpPr/>
          <p:nvPr/>
        </p:nvCxnSpPr>
        <p:spPr>
          <a:xfrm>
            <a:off x="1236888" y="2674724"/>
            <a:ext cx="4578123" cy="0"/>
          </a:xfrm>
          <a:prstGeom prst="straightConnector1">
            <a:avLst/>
          </a:prstGeom>
          <a:ln w="38100">
            <a:solidFill>
              <a:srgbClr val="92D050"/>
            </a:solidFill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upa 14"/>
          <p:cNvGrpSpPr/>
          <p:nvPr/>
        </p:nvGrpSpPr>
        <p:grpSpPr>
          <a:xfrm>
            <a:off x="1519084" y="1252372"/>
            <a:ext cx="697859" cy="707886"/>
            <a:chOff x="9045677" y="1622323"/>
            <a:chExt cx="511277" cy="707886"/>
          </a:xfrm>
        </p:grpSpPr>
        <p:sp>
          <p:nvSpPr>
            <p:cNvPr id="16" name="TekstniOkvir 15"/>
            <p:cNvSpPr txBox="1"/>
            <p:nvPr/>
          </p:nvSpPr>
          <p:spPr>
            <a:xfrm>
              <a:off x="9045677" y="1622323"/>
              <a:ext cx="511277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hr-HR" sz="4000" b="1" i="1" dirty="0" smtClean="0">
                  <a:latin typeface="+mj-lt"/>
                </a:rPr>
                <a:t>F</a:t>
              </a:r>
              <a:r>
                <a:rPr lang="hr-HR" sz="4000" b="1" i="1" baseline="-25000" dirty="0" smtClean="0">
                  <a:latin typeface="+mj-lt"/>
                </a:rPr>
                <a:t>1</a:t>
              </a:r>
              <a:endParaRPr lang="hr-HR" sz="4000" b="1" i="1" baseline="-25000" dirty="0">
                <a:latin typeface="+mj-lt"/>
              </a:endParaRPr>
            </a:p>
          </p:txBody>
        </p:sp>
        <p:cxnSp>
          <p:nvCxnSpPr>
            <p:cNvPr id="17" name="Ravni poveznik sa strelicom 16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a 17"/>
          <p:cNvGrpSpPr/>
          <p:nvPr/>
        </p:nvGrpSpPr>
        <p:grpSpPr>
          <a:xfrm>
            <a:off x="4458814" y="1369468"/>
            <a:ext cx="697859" cy="707886"/>
            <a:chOff x="9045677" y="1622323"/>
            <a:chExt cx="511277" cy="707886"/>
          </a:xfrm>
        </p:grpSpPr>
        <p:sp>
          <p:nvSpPr>
            <p:cNvPr id="19" name="TekstniOkvir 18"/>
            <p:cNvSpPr txBox="1"/>
            <p:nvPr/>
          </p:nvSpPr>
          <p:spPr>
            <a:xfrm>
              <a:off x="9045677" y="1622323"/>
              <a:ext cx="511277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hr-HR" sz="4000" b="1" i="1" dirty="0" smtClean="0">
                  <a:latin typeface="+mj-lt"/>
                </a:rPr>
                <a:t>F</a:t>
              </a:r>
              <a:r>
                <a:rPr lang="hr-HR" sz="4000" b="1" i="1" baseline="-25000" dirty="0" smtClean="0">
                  <a:latin typeface="+mj-lt"/>
                </a:rPr>
                <a:t>2</a:t>
              </a:r>
              <a:endParaRPr lang="hr-HR" sz="4000" b="1" i="1" baseline="-25000" dirty="0">
                <a:latin typeface="+mj-lt"/>
              </a:endParaRPr>
            </a:p>
          </p:txBody>
        </p:sp>
        <p:cxnSp>
          <p:nvCxnSpPr>
            <p:cNvPr id="20" name="Ravni poveznik sa strelicom 19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upa 20"/>
          <p:cNvGrpSpPr/>
          <p:nvPr/>
        </p:nvGrpSpPr>
        <p:grpSpPr>
          <a:xfrm>
            <a:off x="3188571" y="2800765"/>
            <a:ext cx="697859" cy="1118255"/>
            <a:chOff x="9045677" y="1622323"/>
            <a:chExt cx="511277" cy="1118255"/>
          </a:xfrm>
        </p:grpSpPr>
        <p:sp>
          <p:nvSpPr>
            <p:cNvPr id="22" name="TekstniOkvir 21"/>
            <p:cNvSpPr txBox="1"/>
            <p:nvPr/>
          </p:nvSpPr>
          <p:spPr>
            <a:xfrm>
              <a:off x="9045677" y="1622323"/>
              <a:ext cx="511277" cy="11182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hr-HR" sz="4000" b="1" i="1" dirty="0" smtClean="0">
                  <a:latin typeface="+mj-lt"/>
                </a:rPr>
                <a:t>F</a:t>
              </a:r>
              <a:r>
                <a:rPr lang="hr-HR" sz="4000" b="1" i="1" baseline="-25000" dirty="0" smtClean="0">
                  <a:latin typeface="+mj-lt"/>
                </a:rPr>
                <a:t>R</a:t>
              </a:r>
              <a:endParaRPr lang="hr-HR" sz="4000" b="1" i="1" baseline="-25000" dirty="0">
                <a:latin typeface="+mj-lt"/>
              </a:endParaRPr>
            </a:p>
          </p:txBody>
        </p:sp>
        <p:cxnSp>
          <p:nvCxnSpPr>
            <p:cNvPr id="23" name="Ravni poveznik sa strelicom 22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kstniOkvir 24"/>
          <p:cNvSpPr txBox="1"/>
          <p:nvPr/>
        </p:nvSpPr>
        <p:spPr>
          <a:xfrm>
            <a:off x="7563406" y="1682510"/>
            <a:ext cx="863219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hr-HR" sz="4000" dirty="0" smtClean="0">
                <a:latin typeface="+mj-lt"/>
              </a:rPr>
              <a:t>=</a:t>
            </a:r>
            <a:r>
              <a:rPr lang="hr-HR" sz="4000" b="1" i="1" dirty="0" smtClean="0">
                <a:latin typeface="+mj-lt"/>
              </a:rPr>
              <a:t>F</a:t>
            </a:r>
            <a:r>
              <a:rPr lang="hr-HR" sz="4000" b="1" i="1" baseline="-25000" dirty="0" smtClean="0">
                <a:latin typeface="+mj-lt"/>
              </a:rPr>
              <a:t>1</a:t>
            </a:r>
            <a:endParaRPr lang="hr-HR" sz="4000" b="1" i="1" baseline="-25000" dirty="0">
              <a:latin typeface="+mj-lt"/>
            </a:endParaRPr>
          </a:p>
        </p:txBody>
      </p:sp>
      <p:sp>
        <p:nvSpPr>
          <p:cNvPr id="28" name="TekstniOkvir 27"/>
          <p:cNvSpPr txBox="1"/>
          <p:nvPr/>
        </p:nvSpPr>
        <p:spPr>
          <a:xfrm>
            <a:off x="8257019" y="1682510"/>
            <a:ext cx="982234" cy="11182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hr-HR" sz="4000" dirty="0" smtClean="0">
                <a:latin typeface="+mj-lt"/>
              </a:rPr>
              <a:t>+</a:t>
            </a:r>
            <a:r>
              <a:rPr lang="hr-HR" sz="4000" b="1" i="1" dirty="0" smtClean="0">
                <a:latin typeface="+mj-lt"/>
              </a:rPr>
              <a:t>F</a:t>
            </a:r>
            <a:r>
              <a:rPr lang="hr-HR" sz="4000" b="1" i="1" baseline="-25000" dirty="0" smtClean="0">
                <a:latin typeface="+mj-lt"/>
              </a:rPr>
              <a:t>2</a:t>
            </a:r>
            <a:endParaRPr lang="hr-HR" sz="4000" b="1" i="1" baseline="-25000" dirty="0">
              <a:latin typeface="+mj-lt"/>
            </a:endParaRPr>
          </a:p>
        </p:txBody>
      </p:sp>
      <p:sp>
        <p:nvSpPr>
          <p:cNvPr id="31" name="TekstniOkvir 30"/>
          <p:cNvSpPr txBox="1"/>
          <p:nvPr/>
        </p:nvSpPr>
        <p:spPr>
          <a:xfrm>
            <a:off x="7088982" y="1682510"/>
            <a:ext cx="697859" cy="11182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hr-HR" sz="4000" b="1" i="1" dirty="0" smtClean="0">
                <a:latin typeface="+mj-lt"/>
              </a:rPr>
              <a:t>F</a:t>
            </a:r>
            <a:r>
              <a:rPr lang="hr-HR" sz="4000" b="1" i="1" baseline="-25000" dirty="0" smtClean="0">
                <a:latin typeface="+mj-lt"/>
              </a:rPr>
              <a:t>R</a:t>
            </a:r>
            <a:endParaRPr lang="hr-HR" sz="4000" b="1" i="1" baseline="-25000" dirty="0">
              <a:latin typeface="+mj-lt"/>
            </a:endParaRPr>
          </a:p>
        </p:txBody>
      </p:sp>
      <p:grpSp>
        <p:nvGrpSpPr>
          <p:cNvPr id="33" name="Grupa 32"/>
          <p:cNvGrpSpPr/>
          <p:nvPr/>
        </p:nvGrpSpPr>
        <p:grpSpPr>
          <a:xfrm>
            <a:off x="4104355" y="4702890"/>
            <a:ext cx="697859" cy="707886"/>
            <a:chOff x="9045677" y="1622323"/>
            <a:chExt cx="511277" cy="707886"/>
          </a:xfrm>
        </p:grpSpPr>
        <p:sp>
          <p:nvSpPr>
            <p:cNvPr id="34" name="TekstniOkvir 33"/>
            <p:cNvSpPr txBox="1"/>
            <p:nvPr/>
          </p:nvSpPr>
          <p:spPr>
            <a:xfrm>
              <a:off x="9045677" y="1622323"/>
              <a:ext cx="511277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hr-HR" sz="4000" b="1" i="1" dirty="0" smtClean="0">
                  <a:latin typeface="+mj-lt"/>
                </a:rPr>
                <a:t>F</a:t>
              </a:r>
              <a:r>
                <a:rPr lang="hr-HR" sz="4000" b="1" i="1" baseline="-25000" dirty="0" smtClean="0">
                  <a:latin typeface="+mj-lt"/>
                </a:rPr>
                <a:t>1</a:t>
              </a:r>
              <a:endParaRPr lang="hr-HR" sz="4000" b="1" i="1" baseline="-25000" dirty="0">
                <a:latin typeface="+mj-lt"/>
              </a:endParaRPr>
            </a:p>
          </p:txBody>
        </p:sp>
        <p:cxnSp>
          <p:nvCxnSpPr>
            <p:cNvPr id="35" name="Ravni poveznik sa strelicom 34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upa 35"/>
          <p:cNvGrpSpPr/>
          <p:nvPr/>
        </p:nvGrpSpPr>
        <p:grpSpPr>
          <a:xfrm>
            <a:off x="5174139" y="12723868"/>
            <a:ext cx="129599" cy="128380"/>
            <a:chOff x="9045677" y="1622323"/>
            <a:chExt cx="511277" cy="707886"/>
          </a:xfrm>
        </p:grpSpPr>
        <p:sp>
          <p:nvSpPr>
            <p:cNvPr id="37" name="TekstniOkvir 36"/>
            <p:cNvSpPr txBox="1"/>
            <p:nvPr/>
          </p:nvSpPr>
          <p:spPr>
            <a:xfrm>
              <a:off x="9045677" y="1622323"/>
              <a:ext cx="511277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hr-HR" sz="4000" b="1" i="1" dirty="0" smtClean="0">
                  <a:latin typeface="+mj-lt"/>
                </a:rPr>
                <a:t>F</a:t>
              </a:r>
              <a:r>
                <a:rPr lang="hr-HR" sz="4000" b="1" i="1" baseline="-25000" dirty="0" smtClean="0">
                  <a:latin typeface="+mj-lt"/>
                </a:rPr>
                <a:t>2</a:t>
              </a:r>
              <a:endParaRPr lang="hr-HR" sz="4000" b="1" i="1" baseline="-25000" dirty="0">
                <a:latin typeface="+mj-lt"/>
              </a:endParaRPr>
            </a:p>
          </p:txBody>
        </p:sp>
        <p:cxnSp>
          <p:nvCxnSpPr>
            <p:cNvPr id="38" name="Ravni poveznik sa strelicom 37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upa 38"/>
          <p:cNvGrpSpPr/>
          <p:nvPr/>
        </p:nvGrpSpPr>
        <p:grpSpPr>
          <a:xfrm>
            <a:off x="2490712" y="6135123"/>
            <a:ext cx="697859" cy="1118255"/>
            <a:chOff x="9045677" y="1622323"/>
            <a:chExt cx="511277" cy="1118255"/>
          </a:xfrm>
        </p:grpSpPr>
        <p:sp>
          <p:nvSpPr>
            <p:cNvPr id="40" name="TekstniOkvir 39"/>
            <p:cNvSpPr txBox="1"/>
            <p:nvPr/>
          </p:nvSpPr>
          <p:spPr>
            <a:xfrm>
              <a:off x="9045677" y="1622323"/>
              <a:ext cx="511277" cy="11182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hr-HR" sz="4000" b="1" i="1" dirty="0" smtClean="0">
                  <a:latin typeface="+mj-lt"/>
                </a:rPr>
                <a:t>F</a:t>
              </a:r>
              <a:r>
                <a:rPr lang="hr-HR" sz="4000" b="1" i="1" baseline="-25000" dirty="0" smtClean="0">
                  <a:latin typeface="+mj-lt"/>
                </a:rPr>
                <a:t>R</a:t>
              </a:r>
              <a:endParaRPr lang="hr-HR" sz="4000" b="1" i="1" baseline="-25000" dirty="0">
                <a:latin typeface="+mj-lt"/>
              </a:endParaRPr>
            </a:p>
          </p:txBody>
        </p:sp>
        <p:cxnSp>
          <p:nvCxnSpPr>
            <p:cNvPr id="41" name="Ravni poveznik sa strelicom 40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kstniOkvir 51"/>
          <p:cNvSpPr txBox="1"/>
          <p:nvPr/>
        </p:nvSpPr>
        <p:spPr>
          <a:xfrm>
            <a:off x="7563406" y="4709750"/>
            <a:ext cx="863219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hr-HR" sz="4000" dirty="0" smtClean="0">
                <a:latin typeface="+mj-lt"/>
              </a:rPr>
              <a:t>=</a:t>
            </a:r>
            <a:r>
              <a:rPr lang="hr-HR" sz="4000" b="1" i="1" dirty="0" smtClean="0">
                <a:latin typeface="+mj-lt"/>
              </a:rPr>
              <a:t>F</a:t>
            </a:r>
            <a:r>
              <a:rPr lang="hr-HR" sz="4000" b="1" i="1" baseline="-25000" dirty="0" smtClean="0">
                <a:latin typeface="+mj-lt"/>
              </a:rPr>
              <a:t>2</a:t>
            </a:r>
            <a:endParaRPr lang="hr-HR" sz="4000" b="1" i="1" baseline="-25000" dirty="0">
              <a:latin typeface="+mj-lt"/>
            </a:endParaRPr>
          </a:p>
        </p:txBody>
      </p:sp>
      <p:sp>
        <p:nvSpPr>
          <p:cNvPr id="55" name="TekstniOkvir 54"/>
          <p:cNvSpPr txBox="1"/>
          <p:nvPr/>
        </p:nvSpPr>
        <p:spPr>
          <a:xfrm>
            <a:off x="8257019" y="4709750"/>
            <a:ext cx="98223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hr-HR" sz="4000" dirty="0">
                <a:latin typeface="+mj-lt"/>
              </a:rPr>
              <a:t>-</a:t>
            </a:r>
            <a:r>
              <a:rPr lang="hr-HR" sz="4000" b="1" i="1" dirty="0" smtClean="0">
                <a:latin typeface="+mj-lt"/>
              </a:rPr>
              <a:t>F</a:t>
            </a:r>
            <a:r>
              <a:rPr lang="hr-HR" sz="4000" b="1" i="1" baseline="-25000" dirty="0" smtClean="0">
                <a:latin typeface="+mj-lt"/>
              </a:rPr>
              <a:t>1</a:t>
            </a:r>
            <a:endParaRPr lang="hr-HR" sz="4000" b="1" i="1" baseline="-25000" dirty="0">
              <a:latin typeface="+mj-lt"/>
            </a:endParaRPr>
          </a:p>
        </p:txBody>
      </p:sp>
      <p:sp>
        <p:nvSpPr>
          <p:cNvPr id="58" name="TekstniOkvir 57"/>
          <p:cNvSpPr txBox="1"/>
          <p:nvPr/>
        </p:nvSpPr>
        <p:spPr>
          <a:xfrm>
            <a:off x="7088982" y="4709750"/>
            <a:ext cx="697859" cy="11182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hr-HR" sz="4000" b="1" i="1" dirty="0" smtClean="0">
                <a:latin typeface="+mj-lt"/>
              </a:rPr>
              <a:t>F</a:t>
            </a:r>
            <a:r>
              <a:rPr lang="hr-HR" sz="4000" b="1" i="1" baseline="-25000" dirty="0" smtClean="0">
                <a:latin typeface="+mj-lt"/>
              </a:rPr>
              <a:t>R</a:t>
            </a:r>
            <a:endParaRPr lang="hr-HR" sz="4000" b="1" i="1" baseline="-25000" dirty="0">
              <a:latin typeface="+mj-lt"/>
            </a:endParaRPr>
          </a:p>
        </p:txBody>
      </p:sp>
      <p:pic>
        <p:nvPicPr>
          <p:cNvPr id="3074" name="Picture 2" descr="Silhouette, Relationship, Conflict, Arguing, Husba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734" y="4988836"/>
            <a:ext cx="1905294" cy="1250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2" name="Ravni poveznik sa strelicom 61"/>
          <p:cNvCxnSpPr/>
          <p:nvPr/>
        </p:nvCxnSpPr>
        <p:spPr>
          <a:xfrm flipH="1">
            <a:off x="277136" y="5397068"/>
            <a:ext cx="3075213" cy="0"/>
          </a:xfrm>
          <a:prstGeom prst="straightConnector1">
            <a:avLst/>
          </a:prstGeom>
          <a:ln w="38100">
            <a:solidFill>
              <a:srgbClr val="FF0000"/>
            </a:solidFill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avni poveznik sa strelicom 60"/>
          <p:cNvCxnSpPr/>
          <p:nvPr/>
        </p:nvCxnSpPr>
        <p:spPr>
          <a:xfrm>
            <a:off x="3352349" y="5397952"/>
            <a:ext cx="1715862" cy="0"/>
          </a:xfrm>
          <a:prstGeom prst="straightConnector1">
            <a:avLst/>
          </a:prstGeom>
          <a:ln w="38100"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avni poveznik sa strelicom 63"/>
          <p:cNvCxnSpPr/>
          <p:nvPr/>
        </p:nvCxnSpPr>
        <p:spPr>
          <a:xfrm>
            <a:off x="321895" y="5892368"/>
            <a:ext cx="1715862" cy="0"/>
          </a:xfrm>
          <a:prstGeom prst="straightConnector1">
            <a:avLst/>
          </a:prstGeom>
          <a:ln w="38100"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avni poveznik sa strelicom 64"/>
          <p:cNvCxnSpPr/>
          <p:nvPr/>
        </p:nvCxnSpPr>
        <p:spPr>
          <a:xfrm flipH="1">
            <a:off x="2000009" y="5892368"/>
            <a:ext cx="1314240" cy="0"/>
          </a:xfrm>
          <a:prstGeom prst="straightConnector1">
            <a:avLst/>
          </a:prstGeom>
          <a:ln w="38100">
            <a:solidFill>
              <a:srgbClr val="92D050"/>
            </a:solidFill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8" name="Tablica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523620"/>
              </p:ext>
            </p:extLst>
          </p:nvPr>
        </p:nvGraphicFramePr>
        <p:xfrm>
          <a:off x="277136" y="5395248"/>
          <a:ext cx="3075213" cy="462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5213">
                  <a:extLst>
                    <a:ext uri="{9D8B030D-6E8A-4147-A177-3AD203B41FA5}">
                      <a16:colId xmlns:a16="http://schemas.microsoft.com/office/drawing/2014/main" val="1557597541"/>
                    </a:ext>
                  </a:extLst>
                </a:gridCol>
              </a:tblGrid>
              <a:tr h="462627"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1479616"/>
                  </a:ext>
                </a:extLst>
              </a:tr>
            </a:tbl>
          </a:graphicData>
        </a:graphic>
      </p:graphicFrame>
      <p:grpSp>
        <p:nvGrpSpPr>
          <p:cNvPr id="70" name="Grupa 69"/>
          <p:cNvGrpSpPr/>
          <p:nvPr/>
        </p:nvGrpSpPr>
        <p:grpSpPr>
          <a:xfrm>
            <a:off x="980155" y="4724662"/>
            <a:ext cx="697859" cy="707886"/>
            <a:chOff x="9045677" y="1622323"/>
            <a:chExt cx="511277" cy="707886"/>
          </a:xfrm>
        </p:grpSpPr>
        <p:sp>
          <p:nvSpPr>
            <p:cNvPr id="71" name="TekstniOkvir 70"/>
            <p:cNvSpPr txBox="1"/>
            <p:nvPr/>
          </p:nvSpPr>
          <p:spPr>
            <a:xfrm>
              <a:off x="9045677" y="1622323"/>
              <a:ext cx="511277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hr-HR" sz="4000" b="1" i="1" dirty="0" smtClean="0">
                  <a:latin typeface="+mj-lt"/>
                </a:rPr>
                <a:t>F</a:t>
              </a:r>
              <a:r>
                <a:rPr lang="hr-HR" sz="4000" b="1" i="1" baseline="-25000" dirty="0" smtClean="0">
                  <a:latin typeface="+mj-lt"/>
                </a:rPr>
                <a:t>2</a:t>
              </a:r>
              <a:endParaRPr lang="hr-HR" sz="4000" b="1" i="1" baseline="-25000" dirty="0">
                <a:latin typeface="+mj-lt"/>
              </a:endParaRPr>
            </a:p>
          </p:txBody>
        </p:sp>
        <p:cxnSp>
          <p:nvCxnSpPr>
            <p:cNvPr id="72" name="Ravni poveznik sa strelicom 71"/>
            <p:cNvCxnSpPr/>
            <p:nvPr/>
          </p:nvCxnSpPr>
          <p:spPr>
            <a:xfrm flipV="1">
              <a:off x="9202989" y="1727200"/>
              <a:ext cx="189931" cy="32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389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5" grpId="0"/>
      <p:bldP spid="28" grpId="0"/>
      <p:bldP spid="31" grpId="0"/>
      <p:bldP spid="52" grpId="0"/>
      <p:bldP spid="55" grpId="0"/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hr-HR" dirty="0" smtClean="0"/>
              <a:t>PONAVLJANJE</a:t>
            </a:r>
            <a:endParaRPr lang="hr-HR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sz="half" idx="1"/>
          </p:nvPr>
        </p:nvSpPr>
        <p:spPr>
          <a:xfrm>
            <a:off x="0" y="1208649"/>
            <a:ext cx="12192000" cy="435133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r-HR" sz="4000" dirty="0" smtClean="0">
                <a:latin typeface="+mj-lt"/>
              </a:rPr>
              <a:t>Što su komponente sile?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4000" dirty="0" smtClean="0">
                <a:latin typeface="+mj-lt"/>
              </a:rPr>
              <a:t>Što je rezultanta?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4000" dirty="0" smtClean="0">
                <a:latin typeface="+mj-lt"/>
              </a:rPr>
              <a:t>Kada komponente zbrajamo?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4000" dirty="0" smtClean="0">
                <a:latin typeface="+mj-lt"/>
              </a:rPr>
              <a:t>Kada komponente oduzimamo?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4000" dirty="0" smtClean="0">
                <a:latin typeface="+mj-lt"/>
              </a:rPr>
              <a:t>Na jedno tijelo djeluju dvije sile iznosa 16 N i 10 N. Sile su istog smjera i suprotne orijentacije. Nacrtaj komponente i njihovu rezultantu. Iznos sile 2 N predočuje 1cm.</a:t>
            </a:r>
          </a:p>
          <a:p>
            <a:pPr marL="514350" indent="-514350">
              <a:buFont typeface="+mj-lt"/>
              <a:buAutoNum type="arabicPeriod"/>
            </a:pPr>
            <a:endParaRPr lang="hr-HR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9716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1862</TotalTime>
  <Words>189</Words>
  <Application>Microsoft Office PowerPoint</Application>
  <PresentationFormat>Široki zaslon</PresentationFormat>
  <Paragraphs>53</Paragraphs>
  <Slides>5</Slides>
  <Notes>3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prezentacija</vt:lpstr>
      <vt:lpstr>  SLAGANJE SILA</vt:lpstr>
      <vt:lpstr>PowerPoint prezentacija</vt:lpstr>
      <vt:lpstr>PowerPoint prezentacija</vt:lpstr>
      <vt:lpstr>PONAVLJANJE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UPUTE ZA IZRADU PREZENTACIJA  IZ FIZIKE</dc:title>
  <dc:creator>Monika Rohlik</dc:creator>
  <cp:lastModifiedBy>Korisnik</cp:lastModifiedBy>
  <cp:revision>71</cp:revision>
  <dcterms:created xsi:type="dcterms:W3CDTF">2020-03-05T13:07:06Z</dcterms:created>
  <dcterms:modified xsi:type="dcterms:W3CDTF">2020-05-05T17:13:28Z</dcterms:modified>
</cp:coreProperties>
</file>