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72" r:id="rId3"/>
    <p:sldId id="265" r:id="rId4"/>
    <p:sldId id="269" r:id="rId5"/>
    <p:sldId id="270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BDB"/>
    <a:srgbClr val="C5C5C5"/>
    <a:srgbClr val="000000"/>
    <a:srgbClr val="70522A"/>
    <a:srgbClr val="543E20"/>
    <a:srgbClr val="A4783E"/>
    <a:srgbClr val="C69E68"/>
    <a:srgbClr val="D6B993"/>
    <a:srgbClr val="E2B700"/>
    <a:srgbClr val="FFC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75" autoAdjust="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AD647-03C1-42DD-9885-0B469D27DDC5}" type="datetimeFigureOut">
              <a:rPr lang="hr-HR" smtClean="0"/>
              <a:t>12.5.2020.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F0068-8D5A-4050-B4D3-3EA97B6ECB3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55514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149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2238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06458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F0068-8D5A-4050-B4D3-3EA97B6ECB3D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20750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5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2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1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9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67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13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62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79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9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FCCE3-1780-47AB-B0E9-1A37F126CD9E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FBF9C-D0DF-4E89-A188-75791C7A69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23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1148715" y="1381526"/>
            <a:ext cx="96208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dirty="0" smtClean="0">
                <a:latin typeface="+mj-lt"/>
              </a:rPr>
              <a:t>Što znaš o: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+mj-lt"/>
              </a:rPr>
              <a:t>k</a:t>
            </a:r>
            <a:r>
              <a:rPr lang="hr-HR" sz="4000" dirty="0" smtClean="0">
                <a:latin typeface="+mj-lt"/>
              </a:rPr>
              <a:t>rvnom </a:t>
            </a:r>
            <a:r>
              <a:rPr lang="hr-HR" sz="4000" dirty="0" smtClean="0">
                <a:latin typeface="+mj-lt"/>
              </a:rPr>
              <a:t>tlaku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+mj-lt"/>
              </a:rPr>
              <a:t>a</a:t>
            </a:r>
            <a:r>
              <a:rPr lang="hr-HR" sz="4000" dirty="0" smtClean="0">
                <a:latin typeface="+mj-lt"/>
              </a:rPr>
              <a:t>tmosferskom </a:t>
            </a:r>
            <a:r>
              <a:rPr lang="hr-HR" sz="4000" dirty="0" smtClean="0">
                <a:latin typeface="+mj-lt"/>
              </a:rPr>
              <a:t>tlaku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>
                <a:latin typeface="+mj-lt"/>
              </a:rPr>
              <a:t>t</a:t>
            </a:r>
            <a:r>
              <a:rPr lang="hr-HR" sz="4000" dirty="0" smtClean="0">
                <a:latin typeface="+mj-lt"/>
              </a:rPr>
              <a:t>laku </a:t>
            </a:r>
            <a:r>
              <a:rPr lang="hr-HR" sz="4000" dirty="0" smtClean="0">
                <a:latin typeface="+mj-lt"/>
              </a:rPr>
              <a:t>u vodi?</a:t>
            </a:r>
            <a:endParaRPr lang="hr-HR" sz="4000" dirty="0">
              <a:latin typeface="+mj-lt"/>
            </a:endParaRPr>
          </a:p>
        </p:txBody>
      </p:sp>
      <p:pic>
        <p:nvPicPr>
          <p:cNvPr id="1026" name="Picture 2" descr="Blood Pressure, Ekg, Health, Heart,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192" y="126949"/>
            <a:ext cx="3521705" cy="176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urricane warn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049" y="1942684"/>
            <a:ext cx="3705993" cy="247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ile:Diver forces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5"/>
          <a:stretch/>
        </p:blipFill>
        <p:spPr bwMode="auto">
          <a:xfrm>
            <a:off x="6818050" y="4523108"/>
            <a:ext cx="3705993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73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bldLvl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79620" y="4379495"/>
            <a:ext cx="9144000" cy="1267278"/>
          </a:xfrm>
        </p:spPr>
        <p:txBody>
          <a:bodyPr>
            <a:noAutofit/>
          </a:bodyPr>
          <a:lstStyle/>
          <a:p>
            <a:r>
              <a:rPr lang="hr-HR" sz="8000" b="1" dirty="0" smtClean="0">
                <a:latin typeface="+mn-lt"/>
              </a:rPr>
              <a:t>  TLAK</a:t>
            </a:r>
            <a:endParaRPr lang="en-US" sz="8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928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46587" y="340954"/>
            <a:ext cx="11353800" cy="6517046"/>
          </a:xfrm>
        </p:spPr>
        <p:txBody>
          <a:bodyPr>
            <a:normAutofit/>
          </a:bodyPr>
          <a:lstStyle/>
          <a:p>
            <a:r>
              <a:rPr lang="hr-HR" sz="4000" b="1" dirty="0" smtClean="0">
                <a:latin typeface="+mj-lt"/>
              </a:rPr>
              <a:t>Tlak</a:t>
            </a:r>
            <a:r>
              <a:rPr lang="hr-HR" sz="4000" dirty="0" smtClean="0">
                <a:latin typeface="+mj-lt"/>
              </a:rPr>
              <a:t> je okomito djelovanje pritisne sile </a:t>
            </a:r>
            <a:r>
              <a:rPr lang="hr-HR" sz="4000" dirty="0" err="1" smtClean="0">
                <a:latin typeface="+mj-lt"/>
              </a:rPr>
              <a:t>F</a:t>
            </a:r>
            <a:r>
              <a:rPr lang="hr-HR" sz="4000" baseline="-25000" dirty="0" err="1" smtClean="0">
                <a:latin typeface="+mj-lt"/>
              </a:rPr>
              <a:t>p</a:t>
            </a:r>
            <a:r>
              <a:rPr lang="hr-HR" sz="4000" dirty="0" smtClean="0">
                <a:latin typeface="+mj-lt"/>
              </a:rPr>
              <a:t> na površinu plohe A.</a:t>
            </a:r>
          </a:p>
          <a:p>
            <a:r>
              <a:rPr lang="hr-HR" sz="4000" dirty="0" smtClean="0">
                <a:latin typeface="+mj-lt"/>
              </a:rPr>
              <a:t>Oznaka za tlak je</a:t>
            </a:r>
            <a:r>
              <a:rPr lang="hr-HR" sz="4000" b="1" i="1" dirty="0" smtClean="0">
                <a:latin typeface="+mj-lt"/>
              </a:rPr>
              <a:t> p</a:t>
            </a:r>
            <a:r>
              <a:rPr lang="hr-HR" sz="4000" dirty="0" smtClean="0">
                <a:latin typeface="+mj-lt"/>
              </a:rPr>
              <a:t>.</a:t>
            </a:r>
          </a:p>
          <a:p>
            <a:r>
              <a:rPr lang="hr-HR" sz="4000" dirty="0" smtClean="0">
                <a:latin typeface="+mj-lt"/>
              </a:rPr>
              <a:t>Osnovna mjerna jedinica za tlak je </a:t>
            </a:r>
            <a:r>
              <a:rPr lang="hr-HR" sz="4000" b="1" dirty="0" smtClean="0">
                <a:latin typeface="+mj-lt"/>
              </a:rPr>
              <a:t>paskal</a:t>
            </a:r>
            <a:r>
              <a:rPr lang="hr-HR" sz="4000" dirty="0" smtClean="0">
                <a:latin typeface="+mj-lt"/>
              </a:rPr>
              <a:t> (</a:t>
            </a:r>
            <a:r>
              <a:rPr lang="hr-HR" sz="4000" b="1" dirty="0" smtClean="0">
                <a:latin typeface="+mj-lt"/>
              </a:rPr>
              <a:t>Pa</a:t>
            </a:r>
            <a:r>
              <a:rPr lang="hr-HR" sz="4000" dirty="0" smtClean="0">
                <a:latin typeface="+mj-lt"/>
              </a:rPr>
              <a:t>).</a:t>
            </a:r>
          </a:p>
          <a:p>
            <a:pPr marL="0" indent="0" algn="ctr">
              <a:buNone/>
            </a:pPr>
            <a:r>
              <a:rPr lang="hr-HR" sz="4000" dirty="0" smtClean="0">
                <a:latin typeface="+mj-lt"/>
              </a:rPr>
              <a:t>1 Pa = 1 N/m</a:t>
            </a:r>
            <a:r>
              <a:rPr lang="hr-HR" sz="4000" baseline="30000" dirty="0" smtClean="0">
                <a:latin typeface="+mj-lt"/>
              </a:rPr>
              <a:t>2</a:t>
            </a:r>
          </a:p>
          <a:p>
            <a:r>
              <a:rPr lang="hr-HR" sz="4000" dirty="0" smtClean="0">
                <a:latin typeface="+mj-lt"/>
              </a:rPr>
              <a:t>Ostale mjerne jedinice koje se koriste su:</a:t>
            </a:r>
          </a:p>
          <a:p>
            <a:pPr lvl="1"/>
            <a:r>
              <a:rPr lang="hr-HR" sz="3600" dirty="0" err="1">
                <a:latin typeface="+mj-lt"/>
              </a:rPr>
              <a:t>h</a:t>
            </a:r>
            <a:r>
              <a:rPr lang="hr-HR" sz="3600" dirty="0" err="1" smtClean="0">
                <a:latin typeface="+mj-lt"/>
              </a:rPr>
              <a:t>ektopaskal</a:t>
            </a:r>
            <a:r>
              <a:rPr lang="hr-HR" sz="3600" dirty="0" smtClean="0">
                <a:latin typeface="+mj-lt"/>
              </a:rPr>
              <a:t> – 1 </a:t>
            </a:r>
            <a:r>
              <a:rPr lang="hr-HR" sz="3600" dirty="0" err="1" smtClean="0">
                <a:latin typeface="+mj-lt"/>
              </a:rPr>
              <a:t>hPa</a:t>
            </a:r>
            <a:r>
              <a:rPr lang="hr-HR" sz="3600" dirty="0" smtClean="0">
                <a:latin typeface="+mj-lt"/>
              </a:rPr>
              <a:t> = 100 Pa</a:t>
            </a:r>
          </a:p>
          <a:p>
            <a:pPr lvl="1"/>
            <a:r>
              <a:rPr lang="hr-HR" sz="3600" dirty="0" err="1" smtClean="0">
                <a:latin typeface="+mj-lt"/>
              </a:rPr>
              <a:t>kilopaskal</a:t>
            </a:r>
            <a:r>
              <a:rPr lang="hr-HR" sz="3600" dirty="0" smtClean="0">
                <a:latin typeface="+mj-lt"/>
              </a:rPr>
              <a:t> – 1kPa = 1000 Pa</a:t>
            </a:r>
          </a:p>
          <a:p>
            <a:pPr lvl="1"/>
            <a:r>
              <a:rPr lang="hr-HR" sz="3600" dirty="0">
                <a:latin typeface="+mj-lt"/>
              </a:rPr>
              <a:t>b</a:t>
            </a:r>
            <a:r>
              <a:rPr lang="hr-HR" sz="3600" dirty="0" smtClean="0">
                <a:latin typeface="+mj-lt"/>
              </a:rPr>
              <a:t>ar – 1 bar = 100 000 Pa</a:t>
            </a:r>
          </a:p>
        </p:txBody>
      </p:sp>
      <p:sp>
        <p:nvSpPr>
          <p:cNvPr id="4" name="TekstniOkvir 3"/>
          <p:cNvSpPr txBox="1"/>
          <p:nvPr/>
        </p:nvSpPr>
        <p:spPr>
          <a:xfrm>
            <a:off x="10967955" y="1513036"/>
            <a:ext cx="69785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hr-HR" sz="3200" b="1" i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F</a:t>
            </a:r>
            <a:r>
              <a:rPr lang="hr-HR" sz="3200" b="1" i="1" baseline="-25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P</a:t>
            </a:r>
            <a:endParaRPr lang="hr-HR" sz="3200" b="1" i="1" baseline="-250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Paralelogram 6"/>
          <p:cNvSpPr/>
          <p:nvPr/>
        </p:nvSpPr>
        <p:spPr>
          <a:xfrm>
            <a:off x="9890132" y="2461846"/>
            <a:ext cx="2224791" cy="572756"/>
          </a:xfrm>
          <a:prstGeom prst="parallelogram">
            <a:avLst>
              <a:gd name="adj" fmla="val 7551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hr-HR" sz="28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A</a:t>
            </a:r>
            <a:endParaRPr lang="hr-HR" sz="2800" b="1" i="1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5" name="Ravni poveznik sa strelicom 4"/>
          <p:cNvCxnSpPr/>
          <p:nvPr/>
        </p:nvCxnSpPr>
        <p:spPr>
          <a:xfrm>
            <a:off x="10912171" y="1149000"/>
            <a:ext cx="21211" cy="1694684"/>
          </a:xfrm>
          <a:prstGeom prst="straightConnector1">
            <a:avLst/>
          </a:prstGeom>
          <a:ln w="38100">
            <a:solidFill>
              <a:schemeClr val="accent5">
                <a:lumMod val="75000"/>
              </a:schemeClr>
            </a:solidFill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96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zervirano mjesto sadržaja 2"/>
              <p:cNvSpPr>
                <a:spLocks noGrp="1"/>
              </p:cNvSpPr>
              <p:nvPr>
                <p:ph idx="1"/>
              </p:nvPr>
            </p:nvSpPr>
            <p:spPr>
              <a:xfrm>
                <a:off x="346587" y="206829"/>
                <a:ext cx="11353800" cy="689065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hr-HR" sz="4000" dirty="0" smtClean="0">
                    <a:latin typeface="+mj-lt"/>
                  </a:rPr>
                  <a:t>Tlak je obrnuto razmjeran površini:</a:t>
                </a:r>
              </a:p>
              <a:p>
                <a:endParaRPr lang="hr-HR" sz="4000" dirty="0" smtClean="0">
                  <a:latin typeface="+mj-lt"/>
                </a:endParaRPr>
              </a:p>
              <a:p>
                <a:pPr marL="0" indent="0">
                  <a:buNone/>
                </a:pPr>
                <a:r>
                  <a:rPr lang="hr-HR" sz="4000" i="1" dirty="0" smtClean="0">
                    <a:latin typeface="+mj-lt"/>
                  </a:rPr>
                  <a:t>	p</a:t>
                </a:r>
                <a:r>
                  <a:rPr lang="hr-HR" sz="4000" dirty="0" smtClean="0">
                    <a:latin typeface="+mj-lt"/>
                  </a:rPr>
                  <a:t> ~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hr-HR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4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hr-HR" sz="40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endParaRPr lang="hr-HR" sz="4000" dirty="0" smtClean="0">
                  <a:latin typeface="+mj-lt"/>
                </a:endParaRPr>
              </a:p>
              <a:p>
                <a:pPr marL="0" indent="0">
                  <a:buNone/>
                </a:pPr>
                <a:endParaRPr lang="hr-HR" sz="4000" dirty="0" smtClean="0">
                  <a:latin typeface="+mj-lt"/>
                </a:endParaRPr>
              </a:p>
              <a:p>
                <a:r>
                  <a:rPr lang="hr-HR" sz="4000" dirty="0" smtClean="0">
                    <a:latin typeface="+mj-lt"/>
                  </a:rPr>
                  <a:t>Tlak i </a:t>
                </a:r>
                <a:r>
                  <a:rPr lang="hr-HR" sz="4000" dirty="0" err="1" smtClean="0">
                    <a:latin typeface="+mj-lt"/>
                  </a:rPr>
                  <a:t>pritisna</a:t>
                </a:r>
                <a:r>
                  <a:rPr lang="hr-HR" sz="4000" dirty="0" smtClean="0">
                    <a:latin typeface="+mj-lt"/>
                  </a:rPr>
                  <a:t> sila su razmjerne veličine:</a:t>
                </a:r>
              </a:p>
              <a:p>
                <a:endParaRPr lang="hr-HR" sz="4000" dirty="0" smtClean="0">
                  <a:latin typeface="+mj-lt"/>
                </a:endParaRPr>
              </a:p>
              <a:p>
                <a:pPr marL="0" indent="0">
                  <a:buNone/>
                </a:pPr>
                <a:r>
                  <a:rPr lang="hr-HR" sz="4000" i="1" dirty="0" smtClean="0">
                    <a:latin typeface="+mj-lt"/>
                  </a:rPr>
                  <a:t>	p</a:t>
                </a:r>
                <a:r>
                  <a:rPr lang="hr-HR" sz="4000" dirty="0" smtClean="0"/>
                  <a:t> ~ </a:t>
                </a:r>
                <a:r>
                  <a:rPr lang="hr-HR" sz="4000" i="1" dirty="0" err="1" smtClean="0">
                    <a:latin typeface="+mj-lt"/>
                  </a:rPr>
                  <a:t>F</a:t>
                </a:r>
                <a:r>
                  <a:rPr lang="hr-HR" sz="4000" i="1" baseline="-25000" dirty="0" err="1" smtClean="0">
                    <a:latin typeface="+mj-lt"/>
                  </a:rPr>
                  <a:t>p</a:t>
                </a:r>
                <a:endParaRPr lang="hr-HR" sz="4000" i="1" baseline="-25000" dirty="0" smtClean="0">
                  <a:latin typeface="+mj-lt"/>
                </a:endParaRPr>
              </a:p>
              <a:p>
                <a:pPr marL="0" indent="0">
                  <a:buNone/>
                </a:pPr>
                <a:endParaRPr lang="hr-HR" sz="5400" i="1" baseline="-25000" dirty="0" smtClean="0">
                  <a:latin typeface="+mj-lt"/>
                </a:endParaRPr>
              </a:p>
              <a:p>
                <a:r>
                  <a:rPr lang="hr-HR" sz="4000" dirty="0" smtClean="0">
                    <a:latin typeface="+mj-lt"/>
                  </a:rPr>
                  <a:t>Matematički izraz za izračunavanje tlaka je:</a:t>
                </a:r>
              </a:p>
              <a:p>
                <a:pPr marL="0" indent="0" algn="ctr">
                  <a:buNone/>
                </a:pPr>
                <a:r>
                  <a:rPr lang="hr-HR" sz="4000" i="1" dirty="0"/>
                  <a:t>p</a:t>
                </a:r>
                <a:r>
                  <a:rPr lang="hr-HR" sz="4000" dirty="0"/>
                  <a:t> </a:t>
                </a:r>
                <a:r>
                  <a:rPr lang="hr-HR" sz="4000" dirty="0" smtClean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hr-HR" sz="4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hr-HR" sz="40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  <m:r>
                          <a:rPr lang="hr-HR" sz="4000" b="0" i="1" baseline="-25000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hr-HR" sz="4000" i="1">
                            <a:latin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endParaRPr lang="hr-HR" sz="4000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3" name="Rezervirano mjesto sadržaja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6587" y="206829"/>
                <a:ext cx="11353800" cy="6890657"/>
              </a:xfrm>
              <a:blipFill>
                <a:blip r:embed="rId3"/>
                <a:stretch>
                  <a:fillRect l="-1719" t="-3186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rinking Glass, Tumbler, Drinking, Gla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604" y="942568"/>
            <a:ext cx="920179" cy="122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le:Sand.jpg - Wikimedia Commo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34" y="942568"/>
            <a:ext cx="4245602" cy="1748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ile:Sand.jpg - Wikimedia Common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135" y="3426719"/>
            <a:ext cx="4245602" cy="17484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rinking Glass, Tumbler, Drinking, Gla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668087" y="942568"/>
            <a:ext cx="920179" cy="122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ipsa 8"/>
          <p:cNvSpPr/>
          <p:nvPr/>
        </p:nvSpPr>
        <p:spPr>
          <a:xfrm>
            <a:off x="8805358" y="1389714"/>
            <a:ext cx="843574" cy="830230"/>
          </a:xfrm>
          <a:prstGeom prst="ellipse">
            <a:avLst/>
          </a:prstGeom>
          <a:noFill/>
          <a:ln w="19050">
            <a:solidFill>
              <a:srgbClr val="70522A">
                <a:alpha val="85098"/>
              </a:srgbClr>
            </a:solidFill>
          </a:ln>
          <a:effectLst>
            <a:glow rad="38100">
              <a:srgbClr val="70522A">
                <a:alpha val="21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10" name="Picture 2" descr="Drinking Glass, Tumbler, Drinking, Glas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604" y="3689868"/>
            <a:ext cx="920179" cy="122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lipsa 13"/>
          <p:cNvSpPr/>
          <p:nvPr/>
        </p:nvSpPr>
        <p:spPr>
          <a:xfrm>
            <a:off x="6752846" y="1401659"/>
            <a:ext cx="843574" cy="830230"/>
          </a:xfrm>
          <a:prstGeom prst="ellipse">
            <a:avLst/>
          </a:prstGeom>
          <a:solidFill>
            <a:srgbClr val="70522A">
              <a:alpha val="16863"/>
            </a:srgbClr>
          </a:solidFill>
          <a:ln>
            <a:noFill/>
          </a:ln>
          <a:effectLst>
            <a:glow rad="38100">
              <a:srgbClr val="C69E68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6" name="Elipsa 15"/>
          <p:cNvSpPr/>
          <p:nvPr/>
        </p:nvSpPr>
        <p:spPr>
          <a:xfrm>
            <a:off x="6752847" y="3885809"/>
            <a:ext cx="843574" cy="830230"/>
          </a:xfrm>
          <a:prstGeom prst="ellipse">
            <a:avLst/>
          </a:prstGeom>
          <a:solidFill>
            <a:srgbClr val="70522A">
              <a:alpha val="16863"/>
            </a:srgbClr>
          </a:solidFill>
          <a:ln>
            <a:noFill/>
          </a:ln>
          <a:effectLst>
            <a:glow rad="38100">
              <a:srgbClr val="C69E68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7" name="Elipsa 16"/>
          <p:cNvSpPr/>
          <p:nvPr/>
        </p:nvSpPr>
        <p:spPr>
          <a:xfrm>
            <a:off x="8798108" y="3885809"/>
            <a:ext cx="843574" cy="830230"/>
          </a:xfrm>
          <a:prstGeom prst="ellipse">
            <a:avLst/>
          </a:prstGeom>
          <a:solidFill>
            <a:srgbClr val="543E20">
              <a:alpha val="34902"/>
            </a:srgbClr>
          </a:solidFill>
          <a:ln>
            <a:noFill/>
          </a:ln>
          <a:effectLst>
            <a:glow rad="38100">
              <a:srgbClr val="C69E68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21" name="Zakrivljeni poveznik 20"/>
          <p:cNvCxnSpPr/>
          <p:nvPr/>
        </p:nvCxnSpPr>
        <p:spPr>
          <a:xfrm>
            <a:off x="5134793" y="1563768"/>
            <a:ext cx="1505932" cy="326889"/>
          </a:xfrm>
          <a:prstGeom prst="curvedConnector3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Zakrivljeni poveznik 24"/>
          <p:cNvCxnSpPr/>
          <p:nvPr/>
        </p:nvCxnSpPr>
        <p:spPr>
          <a:xfrm>
            <a:off x="5189816" y="4052722"/>
            <a:ext cx="1505932" cy="326889"/>
          </a:xfrm>
          <a:prstGeom prst="curvedConnector3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Zakrivljeni poveznik 25"/>
          <p:cNvCxnSpPr/>
          <p:nvPr/>
        </p:nvCxnSpPr>
        <p:spPr>
          <a:xfrm rot="10800000" flipV="1">
            <a:off x="9761871" y="1558929"/>
            <a:ext cx="1481956" cy="445880"/>
          </a:xfrm>
          <a:prstGeom prst="curvedConnector3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upa 22"/>
          <p:cNvGrpSpPr/>
          <p:nvPr/>
        </p:nvGrpSpPr>
        <p:grpSpPr>
          <a:xfrm>
            <a:off x="10668087" y="3395128"/>
            <a:ext cx="920180" cy="1516853"/>
            <a:chOff x="10668087" y="3395128"/>
            <a:chExt cx="920180" cy="1516853"/>
          </a:xfrm>
        </p:grpSpPr>
        <p:pic>
          <p:nvPicPr>
            <p:cNvPr id="11" name="Picture 2" descr="Drinking Glass, Tumbler, Drinking, Glas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88" y="3689868"/>
              <a:ext cx="920179" cy="1222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Weights, Kilogram, Kilo, Metal, Mass, Golden, Brass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59" t="-1" r="42797" b="50122"/>
            <a:stretch/>
          </p:blipFill>
          <p:spPr bwMode="auto">
            <a:xfrm>
              <a:off x="10788938" y="3395128"/>
              <a:ext cx="712239" cy="14491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Pravokutnik 28"/>
            <p:cNvSpPr/>
            <p:nvPr/>
          </p:nvSpPr>
          <p:spPr>
            <a:xfrm>
              <a:off x="10668087" y="3658740"/>
              <a:ext cx="920179" cy="1253241"/>
            </a:xfrm>
            <a:prstGeom prst="rect">
              <a:avLst/>
            </a:prstGeom>
            <a:blipFill dpi="0" rotWithShape="1">
              <a:blip r:embed="rId7" cstate="print">
                <a:alphaModFix amt="3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cxnSp>
        <p:nvCxnSpPr>
          <p:cNvPr id="28" name="Zakrivljeni poveznik 27"/>
          <p:cNvCxnSpPr/>
          <p:nvPr/>
        </p:nvCxnSpPr>
        <p:spPr>
          <a:xfrm rot="10800000" flipV="1">
            <a:off x="9751415" y="4042199"/>
            <a:ext cx="1481956" cy="445880"/>
          </a:xfrm>
          <a:prstGeom prst="curvedConnector3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89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animBg="1"/>
      <p:bldP spid="14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283029" y="390960"/>
            <a:ext cx="5987142" cy="4703553"/>
          </a:xfrm>
        </p:spPr>
        <p:txBody>
          <a:bodyPr>
            <a:normAutofit/>
          </a:bodyPr>
          <a:lstStyle/>
          <a:p>
            <a:r>
              <a:rPr lang="hr-HR" sz="4000" dirty="0" smtClean="0">
                <a:latin typeface="+mj-lt"/>
              </a:rPr>
              <a:t>Hidrostatički tlak</a:t>
            </a:r>
          </a:p>
          <a:p>
            <a:pPr lvl="1"/>
            <a:r>
              <a:rPr lang="hr-HR" sz="3600" dirty="0" smtClean="0">
                <a:latin typeface="+mj-lt"/>
              </a:rPr>
              <a:t>povećava se s dubinom (</a:t>
            </a:r>
            <a:r>
              <a:rPr lang="hr-HR" sz="3600" i="1" dirty="0" smtClean="0">
                <a:latin typeface="+mj-lt"/>
              </a:rPr>
              <a:t>h</a:t>
            </a:r>
            <a:r>
              <a:rPr lang="hr-HR" sz="3600" dirty="0" smtClean="0">
                <a:latin typeface="+mj-lt"/>
              </a:rPr>
              <a:t>).</a:t>
            </a:r>
          </a:p>
          <a:p>
            <a:pPr marL="457200" lvl="1" indent="0">
              <a:buNone/>
            </a:pPr>
            <a:r>
              <a:rPr lang="hr-HR" sz="3600" b="1" i="1" dirty="0" smtClean="0">
                <a:latin typeface="+mj-lt"/>
              </a:rPr>
              <a:t>p</a:t>
            </a:r>
            <a:r>
              <a:rPr lang="hr-HR" sz="3600" b="1" dirty="0" smtClean="0">
                <a:latin typeface="+mj-lt"/>
              </a:rPr>
              <a:t> = </a:t>
            </a:r>
            <a:r>
              <a:rPr lang="el-GR" sz="3600" b="1" i="1" dirty="0" smtClean="0">
                <a:latin typeface="+mj-lt"/>
              </a:rPr>
              <a:t>ρ</a:t>
            </a:r>
            <a:r>
              <a:rPr lang="hr-HR" sz="3600" b="1" i="1" dirty="0" smtClean="0">
                <a:latin typeface="+mj-lt"/>
              </a:rPr>
              <a:t> </a:t>
            </a:r>
            <a:r>
              <a:rPr lang="el-GR" sz="3600" b="1" i="1" dirty="0" smtClean="0">
                <a:latin typeface="+mj-lt"/>
              </a:rPr>
              <a:t>∙</a:t>
            </a:r>
            <a:r>
              <a:rPr lang="hr-HR" sz="3600" b="1" i="1" dirty="0" smtClean="0">
                <a:latin typeface="+mj-lt"/>
              </a:rPr>
              <a:t> g </a:t>
            </a:r>
            <a:r>
              <a:rPr lang="el-GR" sz="3600" b="1" i="1" dirty="0" smtClean="0">
                <a:latin typeface="+mj-lt"/>
              </a:rPr>
              <a:t>∙</a:t>
            </a:r>
            <a:r>
              <a:rPr lang="hr-HR" sz="3600" b="1" i="1" dirty="0" smtClean="0">
                <a:latin typeface="+mj-lt"/>
              </a:rPr>
              <a:t> h</a:t>
            </a:r>
          </a:p>
          <a:p>
            <a:pPr marL="457200" lvl="1" indent="0">
              <a:buNone/>
            </a:pPr>
            <a:endParaRPr lang="hr-HR" sz="3600" dirty="0" smtClean="0">
              <a:latin typeface="+mj-lt"/>
            </a:endParaRPr>
          </a:p>
          <a:p>
            <a:pPr lvl="1"/>
            <a:endParaRPr lang="hr-HR" sz="3600" dirty="0">
              <a:latin typeface="+mj-lt"/>
            </a:endParaRPr>
          </a:p>
        </p:txBody>
      </p:sp>
      <p:sp>
        <p:nvSpPr>
          <p:cNvPr id="9" name="Rezervirano mjesto sadržaja 8"/>
          <p:cNvSpPr>
            <a:spLocks noGrp="1"/>
          </p:cNvSpPr>
          <p:nvPr>
            <p:ph sz="half" idx="2"/>
          </p:nvPr>
        </p:nvSpPr>
        <p:spPr>
          <a:xfrm>
            <a:off x="7064829" y="390959"/>
            <a:ext cx="5987142" cy="4703553"/>
          </a:xfrm>
        </p:spPr>
        <p:txBody>
          <a:bodyPr>
            <a:normAutofit/>
          </a:bodyPr>
          <a:lstStyle/>
          <a:p>
            <a:r>
              <a:rPr lang="hr-HR" sz="4000" dirty="0">
                <a:latin typeface="+mj-lt"/>
              </a:rPr>
              <a:t>Hidraulički tlak</a:t>
            </a:r>
          </a:p>
          <a:p>
            <a:endParaRPr lang="hr-HR" sz="4000" dirty="0">
              <a:latin typeface="+mj-lt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1576502" y="2336191"/>
            <a:ext cx="2725878" cy="3586849"/>
            <a:chOff x="1576502" y="2336191"/>
            <a:chExt cx="2725878" cy="3586849"/>
          </a:xfrm>
        </p:grpSpPr>
        <p:sp>
          <p:nvSpPr>
            <p:cNvPr id="4" name="Pravokutnik 3"/>
            <p:cNvSpPr/>
            <p:nvPr/>
          </p:nvSpPr>
          <p:spPr>
            <a:xfrm>
              <a:off x="1576502" y="4335192"/>
              <a:ext cx="2471057" cy="566057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effectLst>
              <a:glow>
                <a:schemeClr val="accent1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pic>
          <p:nvPicPr>
            <p:cNvPr id="3074" name="Picture 2" descr="Bottle, Plastic, Big, Empty, Reflecting, Blue, Water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5374" y="2336191"/>
              <a:ext cx="1141014" cy="2282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Luk 4"/>
            <p:cNvSpPr/>
            <p:nvPr/>
          </p:nvSpPr>
          <p:spPr>
            <a:xfrm rot="17657607">
              <a:off x="2675958" y="3770126"/>
              <a:ext cx="990600" cy="2262244"/>
            </a:xfrm>
            <a:prstGeom prst="arc">
              <a:avLst>
                <a:gd name="adj1" fmla="val 17371116"/>
                <a:gd name="adj2" fmla="val 980236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7" name="Luk 6"/>
            <p:cNvSpPr/>
            <p:nvPr/>
          </p:nvSpPr>
          <p:spPr>
            <a:xfrm rot="20206957">
              <a:off x="2351088" y="3660796"/>
              <a:ext cx="990600" cy="2262244"/>
            </a:xfrm>
            <a:prstGeom prst="arc">
              <a:avLst>
                <a:gd name="adj1" fmla="val 16355612"/>
                <a:gd name="adj2" fmla="val 20792915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8" name="Luk 7"/>
            <p:cNvSpPr/>
            <p:nvPr/>
          </p:nvSpPr>
          <p:spPr>
            <a:xfrm>
              <a:off x="1936525" y="3204070"/>
              <a:ext cx="990600" cy="2262244"/>
            </a:xfrm>
            <a:prstGeom prst="arc">
              <a:avLst>
                <a:gd name="adj1" fmla="val 16155728"/>
                <a:gd name="adj2" fmla="val 974057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</p:grpSp>
      <p:pic>
        <p:nvPicPr>
          <p:cNvPr id="3078" name="Picture 6" descr="Datoteka:Hydraulic Force, language neutral.png – Wikipedija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64"/>
          <a:stretch/>
        </p:blipFill>
        <p:spPr bwMode="auto">
          <a:xfrm>
            <a:off x="7692516" y="1754648"/>
            <a:ext cx="2857500" cy="224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82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2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hr-HR" dirty="0" smtClean="0"/>
              <a:t>PONAVLJANJE</a:t>
            </a:r>
            <a:endParaRPr lang="hr-HR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half" idx="1"/>
          </p:nvPr>
        </p:nvSpPr>
        <p:spPr>
          <a:xfrm>
            <a:off x="0" y="1208649"/>
            <a:ext cx="12192000" cy="4351338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Što je tlak?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>
                <a:latin typeface="+mj-lt"/>
              </a:rPr>
              <a:t>Koja je oznaka, a koja osnovna mjerna jedinica za </a:t>
            </a:r>
            <a:r>
              <a:rPr lang="hr-HR" sz="4000" dirty="0" smtClean="0">
                <a:latin typeface="+mj-lt"/>
              </a:rPr>
              <a:t>tlak?</a:t>
            </a:r>
            <a:endParaRPr lang="hr-HR" sz="4000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Koje su ostale mjerne jedinice koje se koriste?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Je li tlak veći kada stojiš na jednoj ili na dvije noge?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4000" dirty="0" smtClean="0">
                <a:latin typeface="+mj-lt"/>
              </a:rPr>
              <a:t>Jesi li ikad osjetio/la utjecaj hidrostatičkog tlaka?</a:t>
            </a:r>
          </a:p>
          <a:p>
            <a:pPr marL="514350" indent="-514350">
              <a:buFont typeface="+mj-lt"/>
              <a:buAutoNum type="arabicPeriod"/>
            </a:pPr>
            <a:endParaRPr lang="hr-HR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9716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1894</TotalTime>
  <Words>156</Words>
  <Application>Microsoft Office PowerPoint</Application>
  <PresentationFormat>Widescreen</PresentationFormat>
  <Paragraphs>39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  TLAK</vt:lpstr>
      <vt:lpstr>PowerPoint Presentation</vt:lpstr>
      <vt:lpstr>PowerPoint Presentation</vt:lpstr>
      <vt:lpstr>PowerPoint Presentation</vt:lpstr>
      <vt:lpstr>PONAVLJANJE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UPUTE ZA IZRADU PREZENTACIJA  IZ FIZIKE</dc:title>
  <dc:creator>Monika Rohlik</dc:creator>
  <cp:lastModifiedBy>Monika Rohlik</cp:lastModifiedBy>
  <cp:revision>73</cp:revision>
  <dcterms:created xsi:type="dcterms:W3CDTF">2020-03-05T13:07:06Z</dcterms:created>
  <dcterms:modified xsi:type="dcterms:W3CDTF">2020-05-12T09:39:48Z</dcterms:modified>
</cp:coreProperties>
</file>