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72" r:id="rId3"/>
    <p:sldId id="265" r:id="rId4"/>
    <p:sldId id="273" r:id="rId5"/>
    <p:sldId id="269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D4D4D"/>
    <a:srgbClr val="C6E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75" autoAdjust="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AD647-03C1-42DD-9885-0B469D27DDC5}" type="datetimeFigureOut">
              <a:rPr lang="hr-HR" smtClean="0"/>
              <a:t>12.5.2020.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F0068-8D5A-4050-B4D3-3EA97B6ECB3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551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49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223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6152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6458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5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2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1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79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microsoft.com/office/2007/relationships/hdphoto" Target="../media/hdphoto2.wdp"/><Relationship Id="rId5" Type="http://schemas.microsoft.com/office/2007/relationships/hdphoto" Target="../media/hdphoto1.wdp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2.jpe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microsoft.com/office/2007/relationships/hdphoto" Target="../media/hdphoto2.wdp"/><Relationship Id="rId5" Type="http://schemas.microsoft.com/office/2007/relationships/hdphoto" Target="../media/hdphoto1.wdp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25.pn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279533" y="2683204"/>
            <a:ext cx="51088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latin typeface="+mj-lt"/>
              </a:rPr>
              <a:t>Dvije kocke, mramorna i drvena, imaju isti volumen. Jesu li iste mase? </a:t>
            </a:r>
            <a:endParaRPr lang="hr-HR" sz="3600" dirty="0">
              <a:latin typeface="+mj-lt"/>
            </a:endParaRPr>
          </a:p>
        </p:txBody>
      </p:sp>
      <p:sp>
        <p:nvSpPr>
          <p:cNvPr id="3" name="Kocka 2"/>
          <p:cNvSpPr/>
          <p:nvPr/>
        </p:nvSpPr>
        <p:spPr>
          <a:xfrm>
            <a:off x="574666" y="783126"/>
            <a:ext cx="1630593" cy="1571542"/>
          </a:xfrm>
          <a:prstGeom prst="cub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Kocka 3"/>
          <p:cNvSpPr/>
          <p:nvPr/>
        </p:nvSpPr>
        <p:spPr>
          <a:xfrm>
            <a:off x="3141213" y="783126"/>
            <a:ext cx="1630593" cy="1571542"/>
          </a:xfrm>
          <a:prstGeom prst="cube">
            <a:avLst/>
          </a:prstGeom>
          <a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7" name="Grupa 6"/>
          <p:cNvGrpSpPr/>
          <p:nvPr/>
        </p:nvGrpSpPr>
        <p:grpSpPr>
          <a:xfrm>
            <a:off x="6303140" y="-102785"/>
            <a:ext cx="2157406" cy="1994734"/>
            <a:chOff x="6486349" y="41980"/>
            <a:chExt cx="1959504" cy="1795438"/>
          </a:xfrm>
        </p:grpSpPr>
        <p:pic>
          <p:nvPicPr>
            <p:cNvPr id="1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10025819">
              <a:off x="6789014" y="1054941"/>
              <a:ext cx="130559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>
              <a:off x="6846359" y="1082987"/>
              <a:ext cx="1168400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b="34154"/>
            <a:stretch/>
          </p:blipFill>
          <p:spPr bwMode="auto">
            <a:xfrm>
              <a:off x="6886506" y="581407"/>
              <a:ext cx="1140983" cy="526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03" t="30319" b="32448"/>
            <a:stretch/>
          </p:blipFill>
          <p:spPr bwMode="auto">
            <a:xfrm rot="1545168">
              <a:off x="6729093" y="946942"/>
              <a:ext cx="1436294" cy="443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20038593">
              <a:off x="7001263" y="824859"/>
              <a:ext cx="95339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51972" b="32448"/>
            <a:stretch/>
          </p:blipFill>
          <p:spPr bwMode="auto">
            <a:xfrm rot="2225725">
              <a:off x="6851226" y="470707"/>
              <a:ext cx="1424893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1983" b="32448"/>
            <a:stretch/>
          </p:blipFill>
          <p:spPr bwMode="auto">
            <a:xfrm rot="10543385">
              <a:off x="6848374" y="303239"/>
              <a:ext cx="1203879" cy="521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30" t="30319" b="32448"/>
            <a:stretch/>
          </p:blipFill>
          <p:spPr bwMode="auto">
            <a:xfrm rot="19571273">
              <a:off x="6605159" y="417814"/>
              <a:ext cx="1222091" cy="390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425" b="32448"/>
            <a:stretch/>
          </p:blipFill>
          <p:spPr bwMode="auto">
            <a:xfrm rot="16644717">
              <a:off x="6294562" y="487687"/>
              <a:ext cx="1085209" cy="701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36" t="30319" r="32768" b="32448"/>
            <a:stretch/>
          </p:blipFill>
          <p:spPr bwMode="auto">
            <a:xfrm rot="18273490">
              <a:off x="6648373" y="419514"/>
              <a:ext cx="1216265" cy="461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571" b="32448"/>
            <a:stretch/>
          </p:blipFill>
          <p:spPr bwMode="auto">
            <a:xfrm>
              <a:off x="6860187" y="106001"/>
              <a:ext cx="108845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32" t="30319" b="32448"/>
            <a:stretch/>
          </p:blipFill>
          <p:spPr bwMode="auto">
            <a:xfrm rot="13499083">
              <a:off x="7281761" y="335405"/>
              <a:ext cx="998834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5904992">
              <a:off x="7109891" y="424689"/>
              <a:ext cx="454882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4658712">
              <a:off x="7372811" y="1096089"/>
              <a:ext cx="329255" cy="452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20212724">
              <a:off x="6734814" y="278910"/>
              <a:ext cx="1593220" cy="673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8726217">
              <a:off x="6818777" y="508819"/>
              <a:ext cx="1168400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b="34154"/>
            <a:stretch/>
          </p:blipFill>
          <p:spPr bwMode="auto">
            <a:xfrm rot="8726217">
              <a:off x="7058537" y="727699"/>
              <a:ext cx="1140983" cy="526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03" t="30319" b="32448"/>
            <a:stretch/>
          </p:blipFill>
          <p:spPr bwMode="auto">
            <a:xfrm rot="10271385">
              <a:off x="6706172" y="1109551"/>
              <a:ext cx="1624926" cy="392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7164810">
              <a:off x="7169344" y="962479"/>
              <a:ext cx="95339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51972" b="32448"/>
            <a:stretch/>
          </p:blipFill>
          <p:spPr bwMode="auto">
            <a:xfrm rot="10951942">
              <a:off x="6833825" y="639174"/>
              <a:ext cx="161202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1983" b="32448"/>
            <a:stretch/>
          </p:blipFill>
          <p:spPr bwMode="auto">
            <a:xfrm rot="19269602">
              <a:off x="7019683" y="448170"/>
              <a:ext cx="1203879" cy="521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30" t="30319" b="32448"/>
            <a:stretch/>
          </p:blipFill>
          <p:spPr bwMode="auto">
            <a:xfrm rot="6697490">
              <a:off x="6767132" y="558352"/>
              <a:ext cx="1222091" cy="390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425" b="32448"/>
            <a:stretch/>
          </p:blipFill>
          <p:spPr bwMode="auto">
            <a:xfrm rot="3770934">
              <a:off x="7333681" y="599159"/>
              <a:ext cx="1085209" cy="701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41" t="30319" r="32768" b="32448"/>
            <a:stretch/>
          </p:blipFill>
          <p:spPr bwMode="auto">
            <a:xfrm rot="5399707">
              <a:off x="6738283" y="350316"/>
              <a:ext cx="1349715" cy="8100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571" b="32448"/>
            <a:stretch/>
          </p:blipFill>
          <p:spPr bwMode="auto">
            <a:xfrm rot="8726217">
              <a:off x="7323843" y="467000"/>
              <a:ext cx="108845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32" t="30319" b="32448"/>
            <a:stretch/>
          </p:blipFill>
          <p:spPr bwMode="auto">
            <a:xfrm rot="625300">
              <a:off x="7265131" y="550020"/>
              <a:ext cx="998834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4631209">
              <a:off x="7279826" y="574353"/>
              <a:ext cx="454882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3384929">
              <a:off x="7536377" y="1242138"/>
              <a:ext cx="329254" cy="452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3119019">
              <a:off x="6694622" y="887561"/>
              <a:ext cx="1414183" cy="485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1557612">
              <a:off x="7341627" y="536325"/>
              <a:ext cx="654837" cy="855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7777731">
              <a:off x="7503900" y="1162100"/>
              <a:ext cx="510065" cy="310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2950776">
              <a:off x="6861219" y="471727"/>
              <a:ext cx="1014514" cy="756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11845236">
              <a:off x="6977063" y="628523"/>
              <a:ext cx="802511" cy="855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10283829">
              <a:off x="7260675" y="808255"/>
              <a:ext cx="740839" cy="756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7750228">
              <a:off x="6766819" y="508354"/>
              <a:ext cx="704684" cy="42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6503948">
              <a:off x="7717791" y="1047844"/>
              <a:ext cx="450853" cy="35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r="16756" b="34154"/>
            <a:stretch/>
          </p:blipFill>
          <p:spPr bwMode="auto">
            <a:xfrm rot="3119019">
              <a:off x="6981620" y="991697"/>
              <a:ext cx="700291" cy="463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r="16756" b="34154"/>
            <a:stretch/>
          </p:blipFill>
          <p:spPr bwMode="auto">
            <a:xfrm rot="19493545">
              <a:off x="7163113" y="848556"/>
              <a:ext cx="736624" cy="38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2" name="Picture 8" descr="Ball, Billiards, Black, Metal, Metallic, Pool, Shiny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75445" y="1249584"/>
            <a:ext cx="328993" cy="34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alance, Scale, Weight, Kitchen, Cooking"/>
          <p:cNvPicPr>
            <a:picLocks noChangeAspect="1" noChangeArrowheads="1"/>
          </p:cNvPicPr>
          <p:nvPr/>
        </p:nvPicPr>
        <p:blipFill>
          <a:blip r:embed="rId2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222" y="1100693"/>
            <a:ext cx="3390649" cy="1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kstniOkvir 64"/>
          <p:cNvSpPr txBox="1"/>
          <p:nvPr/>
        </p:nvSpPr>
        <p:spPr>
          <a:xfrm>
            <a:off x="6288447" y="2683204"/>
            <a:ext cx="51088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latin typeface="+mj-lt"/>
              </a:rPr>
              <a:t>Šareno perje i metalna kugla su iste mase. Jesu li istog volumena?</a:t>
            </a:r>
            <a:endParaRPr lang="hr-HR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477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4"/>
      <p:bldP spid="3" grpId="0" animBg="1"/>
      <p:bldP spid="4" grpId="0" animBg="1"/>
      <p:bldP spid="65" grpId="0" uiExpand="1" build="p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9620" y="4379495"/>
            <a:ext cx="9144000" cy="1267278"/>
          </a:xfrm>
        </p:spPr>
        <p:txBody>
          <a:bodyPr>
            <a:noAutofit/>
          </a:bodyPr>
          <a:lstStyle/>
          <a:p>
            <a:r>
              <a:rPr lang="hr-HR" sz="8000" b="1" dirty="0" smtClean="0">
                <a:latin typeface="+mn-lt"/>
              </a:rPr>
              <a:t>GUSTOĆA</a:t>
            </a:r>
            <a:endParaRPr lang="en-US" sz="8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92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6587" y="340954"/>
            <a:ext cx="11353800" cy="6517046"/>
          </a:xfrm>
        </p:spPr>
        <p:txBody>
          <a:bodyPr>
            <a:normAutofit/>
          </a:bodyPr>
          <a:lstStyle/>
          <a:p>
            <a:r>
              <a:rPr lang="hr-HR" sz="4000" b="1" dirty="0" smtClean="0">
                <a:latin typeface="+mj-lt"/>
              </a:rPr>
              <a:t>GUSTOĆA</a:t>
            </a:r>
            <a:r>
              <a:rPr lang="hr-HR" sz="4000" dirty="0" smtClean="0">
                <a:latin typeface="+mj-lt"/>
              </a:rPr>
              <a:t>  je fizička veličina koja nam govori o svojstvima </a:t>
            </a:r>
            <a:r>
              <a:rPr lang="hr-HR" sz="4000" b="1" dirty="0" smtClean="0">
                <a:latin typeface="+mj-lt"/>
              </a:rPr>
              <a:t>tvari</a:t>
            </a:r>
            <a:r>
              <a:rPr lang="hr-HR" sz="4000" dirty="0" smtClean="0">
                <a:latin typeface="+mj-lt"/>
              </a:rPr>
              <a:t> od koje je tijelo građeno.</a:t>
            </a:r>
          </a:p>
          <a:p>
            <a:r>
              <a:rPr lang="hr-HR" sz="4000" dirty="0" smtClean="0">
                <a:latin typeface="+mj-lt"/>
              </a:rPr>
              <a:t>Označava se grčkim slovom </a:t>
            </a:r>
            <a:r>
              <a:rPr lang="el-GR" sz="4000" b="1" dirty="0" smtClean="0">
                <a:latin typeface="+mj-lt"/>
              </a:rPr>
              <a:t>ρ</a:t>
            </a:r>
            <a:r>
              <a:rPr lang="hr-HR" sz="4000" b="1" dirty="0" smtClean="0">
                <a:latin typeface="+mj-lt"/>
              </a:rPr>
              <a:t> </a:t>
            </a:r>
            <a:r>
              <a:rPr lang="hr-HR" sz="4000" dirty="0" smtClean="0">
                <a:latin typeface="+mj-lt"/>
              </a:rPr>
              <a:t>(čitaj: </a:t>
            </a:r>
            <a:r>
              <a:rPr lang="hr-HR" sz="4000" i="1" dirty="0" err="1" smtClean="0">
                <a:latin typeface="+mj-lt"/>
              </a:rPr>
              <a:t>ro</a:t>
            </a:r>
            <a:r>
              <a:rPr lang="hr-HR" sz="4000" dirty="0" smtClean="0">
                <a:latin typeface="+mj-lt"/>
              </a:rPr>
              <a:t>).</a:t>
            </a:r>
          </a:p>
          <a:p>
            <a:r>
              <a:rPr lang="hr-HR" sz="4000" dirty="0" smtClean="0">
                <a:latin typeface="+mj-lt"/>
              </a:rPr>
              <a:t>Osnovna mjerna jedinica je</a:t>
            </a:r>
            <a:r>
              <a:rPr lang="hr-HR" sz="4000" b="1" dirty="0" smtClean="0">
                <a:latin typeface="+mj-lt"/>
              </a:rPr>
              <a:t> kilogram po kubnom metru</a:t>
            </a:r>
            <a:r>
              <a:rPr lang="hr-HR" sz="4000" dirty="0" smtClean="0">
                <a:latin typeface="+mj-lt"/>
              </a:rPr>
              <a:t> (</a:t>
            </a:r>
            <a:r>
              <a:rPr lang="hr-HR" sz="4000" b="1" dirty="0" smtClean="0">
                <a:latin typeface="+mj-lt"/>
              </a:rPr>
              <a:t>kg/m</a:t>
            </a:r>
            <a:r>
              <a:rPr lang="hr-HR" sz="4000" b="1" baseline="30000" dirty="0" smtClean="0">
                <a:latin typeface="+mj-lt"/>
              </a:rPr>
              <a:t>3</a:t>
            </a:r>
            <a:r>
              <a:rPr lang="hr-HR" sz="4000" dirty="0" smtClean="0">
                <a:latin typeface="+mj-lt"/>
              </a:rPr>
              <a:t>), a koristi se i gram po centimetru kubnom (g/cm</a:t>
            </a:r>
            <a:r>
              <a:rPr lang="hr-HR" sz="4000" baseline="30000" dirty="0" smtClean="0">
                <a:latin typeface="+mj-lt"/>
              </a:rPr>
              <a:t>3</a:t>
            </a:r>
            <a:r>
              <a:rPr lang="hr-HR" sz="4000" dirty="0" smtClean="0">
                <a:latin typeface="+mj-lt"/>
              </a:rPr>
              <a:t>).</a:t>
            </a:r>
          </a:p>
          <a:p>
            <a:pPr marL="0" indent="0" algn="ctr">
              <a:buNone/>
            </a:pPr>
            <a:r>
              <a:rPr lang="hr-HR" sz="4000" dirty="0" smtClean="0">
                <a:latin typeface="+mj-lt"/>
              </a:rPr>
              <a:t>1 g/cm</a:t>
            </a:r>
            <a:r>
              <a:rPr lang="hr-HR" sz="4000" baseline="30000" dirty="0" smtClean="0">
                <a:latin typeface="+mj-lt"/>
              </a:rPr>
              <a:t>3</a:t>
            </a:r>
            <a:r>
              <a:rPr lang="hr-HR" sz="4000" dirty="0">
                <a:latin typeface="+mj-lt"/>
              </a:rPr>
              <a:t> </a:t>
            </a:r>
            <a:r>
              <a:rPr lang="hr-HR" sz="4000" dirty="0" smtClean="0">
                <a:latin typeface="+mj-lt"/>
              </a:rPr>
              <a:t>= 1000 kg/m</a:t>
            </a:r>
            <a:r>
              <a:rPr lang="hr-HR" sz="4000" baseline="30000" dirty="0" smtClean="0">
                <a:latin typeface="+mj-lt"/>
              </a:rPr>
              <a:t>3</a:t>
            </a:r>
          </a:p>
          <a:p>
            <a:r>
              <a:rPr lang="hr-HR" sz="4000" dirty="0" smtClean="0">
                <a:latin typeface="+mj-lt"/>
              </a:rPr>
              <a:t>Gustoća je jednaka kvocijentu mase i volumena.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niOkvir 3"/>
              <p:cNvSpPr txBox="1"/>
              <p:nvPr/>
            </p:nvSpPr>
            <p:spPr>
              <a:xfrm>
                <a:off x="4974771" y="5421086"/>
                <a:ext cx="1491343" cy="106080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r-HR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𝝆</m:t>
                      </m:r>
                      <m:r>
                        <a:rPr lang="hr-HR" sz="4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r-HR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r-HR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num>
                        <m:den>
                          <m:r>
                            <a:rPr lang="hr-HR" sz="4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den>
                      </m:f>
                    </m:oMath>
                  </m:oMathPara>
                </a14:m>
                <a:endParaRPr lang="hr-HR" sz="4000" b="1" dirty="0"/>
              </a:p>
            </p:txBody>
          </p:sp>
        </mc:Choice>
        <mc:Fallback xmlns="">
          <p:sp>
            <p:nvSpPr>
              <p:cNvPr id="4" name="TekstniOkvi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771" y="5421086"/>
                <a:ext cx="1491343" cy="106080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89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279533" y="2683204"/>
            <a:ext cx="51088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latin typeface="+mj-lt"/>
              </a:rPr>
              <a:t>Dvije kocke, mramorna i drvena, imaju isti volumen. Jesu li iste mase?</a:t>
            </a:r>
          </a:p>
          <a:p>
            <a:r>
              <a:rPr lang="hr-HR" sz="3600" dirty="0" smtClean="0">
                <a:latin typeface="+mj-lt"/>
              </a:rPr>
              <a:t>Veću masu ima tijelo veće gustoće. </a:t>
            </a:r>
            <a:endParaRPr lang="hr-HR" sz="3600" dirty="0">
              <a:latin typeface="+mj-lt"/>
            </a:endParaRPr>
          </a:p>
        </p:txBody>
      </p:sp>
      <p:sp>
        <p:nvSpPr>
          <p:cNvPr id="3" name="Kocka 2"/>
          <p:cNvSpPr/>
          <p:nvPr/>
        </p:nvSpPr>
        <p:spPr>
          <a:xfrm>
            <a:off x="574666" y="783126"/>
            <a:ext cx="1630593" cy="1571542"/>
          </a:xfrm>
          <a:prstGeom prst="cub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4" name="Kocka 3"/>
          <p:cNvSpPr/>
          <p:nvPr/>
        </p:nvSpPr>
        <p:spPr>
          <a:xfrm>
            <a:off x="3141213" y="783126"/>
            <a:ext cx="1630593" cy="1571542"/>
          </a:xfrm>
          <a:prstGeom prst="cube">
            <a:avLst/>
          </a:prstGeom>
          <a:blipFill>
            <a:blip r:embed="rId4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2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grpSp>
        <p:nvGrpSpPr>
          <p:cNvPr id="7" name="Grupa 6"/>
          <p:cNvGrpSpPr/>
          <p:nvPr/>
        </p:nvGrpSpPr>
        <p:grpSpPr>
          <a:xfrm>
            <a:off x="6486349" y="41980"/>
            <a:ext cx="1959504" cy="1795438"/>
            <a:chOff x="6486349" y="41980"/>
            <a:chExt cx="1959504" cy="1795438"/>
          </a:xfrm>
        </p:grpSpPr>
        <p:pic>
          <p:nvPicPr>
            <p:cNvPr id="1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10025819">
              <a:off x="6789014" y="1054941"/>
              <a:ext cx="130559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>
              <a:off x="6846359" y="1082987"/>
              <a:ext cx="1168400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b="34154"/>
            <a:stretch/>
          </p:blipFill>
          <p:spPr bwMode="auto">
            <a:xfrm>
              <a:off x="6886506" y="581407"/>
              <a:ext cx="1140983" cy="526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03" t="30319" b="32448"/>
            <a:stretch/>
          </p:blipFill>
          <p:spPr bwMode="auto">
            <a:xfrm rot="1545168">
              <a:off x="6729093" y="946942"/>
              <a:ext cx="1436294" cy="443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20038593">
              <a:off x="7001263" y="824859"/>
              <a:ext cx="95339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51972" b="32448"/>
            <a:stretch/>
          </p:blipFill>
          <p:spPr bwMode="auto">
            <a:xfrm rot="2225725">
              <a:off x="6851226" y="470707"/>
              <a:ext cx="1424893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1983" b="32448"/>
            <a:stretch/>
          </p:blipFill>
          <p:spPr bwMode="auto">
            <a:xfrm rot="10543385">
              <a:off x="6848374" y="303239"/>
              <a:ext cx="1203879" cy="521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30" t="30319" b="32448"/>
            <a:stretch/>
          </p:blipFill>
          <p:spPr bwMode="auto">
            <a:xfrm rot="19571273">
              <a:off x="6605159" y="417814"/>
              <a:ext cx="1222091" cy="390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425" b="32448"/>
            <a:stretch/>
          </p:blipFill>
          <p:spPr bwMode="auto">
            <a:xfrm rot="16644717">
              <a:off x="6294562" y="487687"/>
              <a:ext cx="1085209" cy="701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836" t="30319" r="32768" b="32448"/>
            <a:stretch/>
          </p:blipFill>
          <p:spPr bwMode="auto">
            <a:xfrm rot="18273490">
              <a:off x="6648373" y="419514"/>
              <a:ext cx="1216265" cy="461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571" b="32448"/>
            <a:stretch/>
          </p:blipFill>
          <p:spPr bwMode="auto">
            <a:xfrm>
              <a:off x="6860187" y="106001"/>
              <a:ext cx="108845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32" t="30319" b="32448"/>
            <a:stretch/>
          </p:blipFill>
          <p:spPr bwMode="auto">
            <a:xfrm rot="13499083">
              <a:off x="7281761" y="335405"/>
              <a:ext cx="998834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5904992">
              <a:off x="7109891" y="424689"/>
              <a:ext cx="454882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4658712">
              <a:off x="7372811" y="1096089"/>
              <a:ext cx="329255" cy="452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20212724">
              <a:off x="6734814" y="278910"/>
              <a:ext cx="1593220" cy="673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8726217">
              <a:off x="6818777" y="508819"/>
              <a:ext cx="1168400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b="34154"/>
            <a:stretch/>
          </p:blipFill>
          <p:spPr bwMode="auto">
            <a:xfrm rot="8726217">
              <a:off x="7058537" y="727699"/>
              <a:ext cx="1140983" cy="526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03" t="30319" b="32448"/>
            <a:stretch/>
          </p:blipFill>
          <p:spPr bwMode="auto">
            <a:xfrm rot="10271385">
              <a:off x="6706172" y="1109551"/>
              <a:ext cx="1624926" cy="3920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7164810">
              <a:off x="7169344" y="962479"/>
              <a:ext cx="95339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51972" b="32448"/>
            <a:stretch/>
          </p:blipFill>
          <p:spPr bwMode="auto">
            <a:xfrm rot="10951942">
              <a:off x="6833825" y="639174"/>
              <a:ext cx="1612028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1983" b="32448"/>
            <a:stretch/>
          </p:blipFill>
          <p:spPr bwMode="auto">
            <a:xfrm rot="19269602">
              <a:off x="7019683" y="448170"/>
              <a:ext cx="1203879" cy="521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30" t="30319" b="32448"/>
            <a:stretch/>
          </p:blipFill>
          <p:spPr bwMode="auto">
            <a:xfrm rot="6697490">
              <a:off x="6767132" y="558352"/>
              <a:ext cx="1222091" cy="390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425" b="32448"/>
            <a:stretch/>
          </p:blipFill>
          <p:spPr bwMode="auto">
            <a:xfrm rot="3770934">
              <a:off x="7333681" y="599159"/>
              <a:ext cx="1085209" cy="701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41" t="30319" r="32768" b="32448"/>
            <a:stretch/>
          </p:blipFill>
          <p:spPr bwMode="auto">
            <a:xfrm rot="5399707">
              <a:off x="6738283" y="350316"/>
              <a:ext cx="1349715" cy="8100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67571" b="32448"/>
            <a:stretch/>
          </p:blipFill>
          <p:spPr bwMode="auto">
            <a:xfrm rot="8726217">
              <a:off x="7323843" y="467000"/>
              <a:ext cx="1088454" cy="55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332" t="30319" b="32448"/>
            <a:stretch/>
          </p:blipFill>
          <p:spPr bwMode="auto">
            <a:xfrm rot="625300">
              <a:off x="7265131" y="550020"/>
              <a:ext cx="998834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4631209">
              <a:off x="7279826" y="574353"/>
              <a:ext cx="454882" cy="6248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3384929">
              <a:off x="7536377" y="1242138"/>
              <a:ext cx="329254" cy="452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3119019">
              <a:off x="6694622" y="887561"/>
              <a:ext cx="1414183" cy="4855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1557612">
              <a:off x="7341627" y="536325"/>
              <a:ext cx="654837" cy="855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5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7777731">
              <a:off x="7503900" y="1162100"/>
              <a:ext cx="510065" cy="310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9" t="30319" b="32448"/>
            <a:stretch/>
          </p:blipFill>
          <p:spPr bwMode="auto">
            <a:xfrm rot="2950776">
              <a:off x="6861219" y="471727"/>
              <a:ext cx="1014514" cy="756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70" t="30319" r="33819" b="32448"/>
            <a:stretch/>
          </p:blipFill>
          <p:spPr bwMode="auto">
            <a:xfrm rot="11845236">
              <a:off x="6977063" y="628523"/>
              <a:ext cx="802511" cy="8556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b="32448"/>
            <a:stretch/>
          </p:blipFill>
          <p:spPr bwMode="auto">
            <a:xfrm rot="10283829">
              <a:off x="7260675" y="808255"/>
              <a:ext cx="740839" cy="756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7750228">
              <a:off x="6766819" y="508354"/>
              <a:ext cx="704684" cy="429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319" r="46022" b="32448"/>
            <a:stretch/>
          </p:blipFill>
          <p:spPr bwMode="auto">
            <a:xfrm rot="16503948">
              <a:off x="7717791" y="1047844"/>
              <a:ext cx="450853" cy="351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r="16756" b="34154"/>
            <a:stretch/>
          </p:blipFill>
          <p:spPr bwMode="auto">
            <a:xfrm rot="3119019">
              <a:off x="6981620" y="991697"/>
              <a:ext cx="700291" cy="4632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Nib, Pen Nib, Ink Pen, Quill, Feather, Pen"/>
            <p:cNvPicPr>
              <a:picLocks noChangeAspect="1" noChangeArrowheads="1"/>
            </p:cNvPicPr>
            <p:nvPr/>
          </p:nvPicPr>
          <p:blipFill rotWithShape="1">
            <a:blip r:embed="rId19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06" t="30319" r="16756" b="34154"/>
            <a:stretch/>
          </p:blipFill>
          <p:spPr bwMode="auto">
            <a:xfrm rot="19493545">
              <a:off x="7163113" y="848556"/>
              <a:ext cx="736624" cy="380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2" name="Picture 8" descr="Ball, Billiards, Black, Metal, Metallic, Pool, Shiny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14406" y="1185890"/>
            <a:ext cx="390033" cy="40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Balance, Scale, Weight, Kitchen, Cooking"/>
          <p:cNvPicPr>
            <a:picLocks noChangeAspect="1" noChangeArrowheads="1"/>
          </p:cNvPicPr>
          <p:nvPr/>
        </p:nvPicPr>
        <p:blipFill>
          <a:blip r:embed="rId2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222" y="1100693"/>
            <a:ext cx="3390649" cy="1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kstniOkvir 64"/>
          <p:cNvSpPr txBox="1"/>
          <p:nvPr/>
        </p:nvSpPr>
        <p:spPr>
          <a:xfrm>
            <a:off x="6288447" y="2683204"/>
            <a:ext cx="510889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dirty="0" smtClean="0">
                <a:latin typeface="+mj-lt"/>
              </a:rPr>
              <a:t>Šareno perje i metalna kugla su iste mase. Jesu li istog volumena?</a:t>
            </a:r>
          </a:p>
          <a:p>
            <a:r>
              <a:rPr lang="hr-HR" sz="3600" dirty="0" smtClean="0">
                <a:latin typeface="+mj-lt"/>
              </a:rPr>
              <a:t>Veći volumen ima tijelo manje gustoće.</a:t>
            </a:r>
            <a:endParaRPr lang="hr-HR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0379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4"/>
      <p:bldP spid="3" grpId="0" animBg="1"/>
      <p:bldP spid="4" grpId="0" animBg="1"/>
      <p:bldP spid="65" grpId="0" uiExpand="1" build="p" bldLvl="4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6587" y="340954"/>
            <a:ext cx="11353800" cy="65170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4000" dirty="0" smtClean="0">
                <a:latin typeface="+mj-lt"/>
              </a:rPr>
              <a:t>GUSTOĆA TEKUĆINA</a:t>
            </a:r>
          </a:p>
          <a:p>
            <a:r>
              <a:rPr lang="hr-HR" sz="4000" dirty="0" smtClean="0">
                <a:latin typeface="+mj-lt"/>
              </a:rPr>
              <a:t>Gustoću tekućina u odnosu na druga tijela </a:t>
            </a:r>
            <a:r>
              <a:rPr lang="hr-HR" sz="4000" b="1" dirty="0" smtClean="0">
                <a:latin typeface="+mj-lt"/>
              </a:rPr>
              <a:t>uspoređujemo</a:t>
            </a:r>
            <a:r>
              <a:rPr lang="hr-HR" sz="4000" dirty="0" smtClean="0">
                <a:latin typeface="+mj-lt"/>
              </a:rPr>
              <a:t> plivanjem.</a:t>
            </a:r>
          </a:p>
        </p:txBody>
      </p:sp>
      <p:grpSp>
        <p:nvGrpSpPr>
          <p:cNvPr id="7" name="Grupa 6"/>
          <p:cNvGrpSpPr/>
          <p:nvPr/>
        </p:nvGrpSpPr>
        <p:grpSpPr>
          <a:xfrm>
            <a:off x="1693011" y="2542265"/>
            <a:ext cx="4076416" cy="3691848"/>
            <a:chOff x="1693011" y="2542265"/>
            <a:chExt cx="4076416" cy="3691848"/>
          </a:xfrm>
        </p:grpSpPr>
        <p:pic>
          <p:nvPicPr>
            <p:cNvPr id="5" name="Picture 2" descr="Water, Bowl, Castle, Plant, Fishbowl, Decora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000"/>
                      </a14:imgEffect>
                      <a14:imgEffect>
                        <a14:saturation sat="2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3012" y="2542265"/>
              <a:ext cx="4076415" cy="3691848"/>
            </a:xfrm>
            <a:prstGeom prst="rect">
              <a:avLst/>
            </a:prstGeom>
            <a:noFill/>
          </p:spPr>
        </p:pic>
        <p:pic>
          <p:nvPicPr>
            <p:cNvPr id="2052" name="Picture 4" descr="Christmas, Holiday, Ball, Tree, Ornament, Winter, Xmas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11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22" t="49702"/>
            <a:stretch/>
          </p:blipFill>
          <p:spPr bwMode="auto">
            <a:xfrm rot="3502981">
              <a:off x="3264784" y="3614058"/>
              <a:ext cx="932873" cy="1157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Water, Bowl, Castle, Plant, Fishbowl, Decoration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C6E5FF"/>
                </a:clrFrom>
                <a:clrTo>
                  <a:srgbClr val="C6E5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000"/>
                      </a14:imgEffect>
                      <a14:imgEffect>
                        <a14:saturation sat="2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147" b="47085"/>
            <a:stretch/>
          </p:blipFill>
          <p:spPr bwMode="auto">
            <a:xfrm>
              <a:off x="1693011" y="3581400"/>
              <a:ext cx="4076415" cy="914400"/>
            </a:xfrm>
            <a:prstGeom prst="rect">
              <a:avLst/>
            </a:prstGeom>
            <a:noFill/>
          </p:spPr>
        </p:pic>
        <p:sp>
          <p:nvSpPr>
            <p:cNvPr id="4" name="Harmonija 3"/>
            <p:cNvSpPr/>
            <p:nvPr/>
          </p:nvSpPr>
          <p:spPr>
            <a:xfrm rot="17678058">
              <a:off x="3130152" y="4029149"/>
              <a:ext cx="981568" cy="929920"/>
            </a:xfrm>
            <a:prstGeom prst="chord">
              <a:avLst/>
            </a:prstGeom>
            <a:solidFill>
              <a:srgbClr val="C6E5FF">
                <a:alpha val="56078"/>
              </a:srgbClr>
            </a:solidFill>
            <a:ln>
              <a:solidFill>
                <a:srgbClr val="C6E5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sp>
        <p:nvSpPr>
          <p:cNvPr id="10" name="Rezervirano mjesto sadržaja 2"/>
          <p:cNvSpPr txBox="1">
            <a:spLocks/>
          </p:cNvSpPr>
          <p:nvPr/>
        </p:nvSpPr>
        <p:spPr>
          <a:xfrm>
            <a:off x="6008913" y="3492268"/>
            <a:ext cx="6183087" cy="3518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4000" dirty="0" smtClean="0">
                <a:latin typeface="+mj-lt"/>
              </a:rPr>
              <a:t>Kuglica </a:t>
            </a:r>
            <a:r>
              <a:rPr lang="hr-HR" sz="4000" b="1" dirty="0" smtClean="0">
                <a:latin typeface="+mj-lt"/>
              </a:rPr>
              <a:t>pliva</a:t>
            </a:r>
            <a:r>
              <a:rPr lang="hr-HR" sz="4000" dirty="0" smtClean="0">
                <a:latin typeface="+mj-lt"/>
              </a:rPr>
              <a:t> na vodi jer ima </a:t>
            </a:r>
            <a:r>
              <a:rPr lang="hr-HR" sz="4000" b="1" dirty="0" smtClean="0">
                <a:latin typeface="+mj-lt"/>
              </a:rPr>
              <a:t>manju</a:t>
            </a:r>
            <a:r>
              <a:rPr lang="hr-HR" sz="4000" dirty="0" smtClean="0">
                <a:latin typeface="+mj-lt"/>
              </a:rPr>
              <a:t> gustoću od vode.</a:t>
            </a:r>
          </a:p>
          <a:p>
            <a:r>
              <a:rPr lang="hr-HR" sz="4000" dirty="0" smtClean="0">
                <a:latin typeface="+mj-lt"/>
              </a:rPr>
              <a:t>Dvorac </a:t>
            </a:r>
            <a:r>
              <a:rPr lang="hr-HR" sz="4000" b="1" dirty="0" smtClean="0">
                <a:latin typeface="+mj-lt"/>
              </a:rPr>
              <a:t>tone</a:t>
            </a:r>
            <a:r>
              <a:rPr lang="hr-HR" sz="4000" dirty="0" smtClean="0">
                <a:latin typeface="+mj-lt"/>
              </a:rPr>
              <a:t> u vodi jer ima </a:t>
            </a:r>
            <a:r>
              <a:rPr lang="hr-HR" sz="4000" b="1" dirty="0" smtClean="0">
                <a:latin typeface="+mj-lt"/>
              </a:rPr>
              <a:t>veću</a:t>
            </a:r>
            <a:r>
              <a:rPr lang="hr-HR" sz="4000" dirty="0" smtClean="0">
                <a:latin typeface="+mj-lt"/>
              </a:rPr>
              <a:t> gustoću od vode.</a:t>
            </a:r>
          </a:p>
        </p:txBody>
      </p:sp>
    </p:spTree>
    <p:extLst>
      <p:ext uri="{BB962C8B-B14F-4D97-AF65-F5344CB8AC3E}">
        <p14:creationId xmlns:p14="http://schemas.microsoft.com/office/powerpoint/2010/main" val="23638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hr-HR" dirty="0" smtClean="0"/>
              <a:t>PONAVLJANJE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-1" y="1208649"/>
            <a:ext cx="12192001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3800" dirty="0" smtClean="0">
                <a:latin typeface="+mj-lt"/>
              </a:rPr>
              <a:t>Što je gustoća?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800" dirty="0">
                <a:latin typeface="+mj-lt"/>
              </a:rPr>
              <a:t>Koja je oznaka, a koja osnovna mjerna jedinica za </a:t>
            </a:r>
            <a:r>
              <a:rPr lang="hr-HR" sz="3800" dirty="0" smtClean="0">
                <a:latin typeface="+mj-lt"/>
              </a:rPr>
              <a:t>gustoću?</a:t>
            </a:r>
            <a:endParaRPr lang="hr-HR" sz="3800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hr-HR" sz="3800" dirty="0" smtClean="0">
                <a:latin typeface="+mj-lt"/>
              </a:rPr>
              <a:t>Kako računamo gustoću?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800" dirty="0" smtClean="0">
                <a:latin typeface="+mj-lt"/>
              </a:rPr>
              <a:t>Nabroji po tri tijela koja će plivati i koja će potonuti u vodi.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3800" dirty="0" smtClean="0">
                <a:latin typeface="+mj-lt"/>
              </a:rPr>
              <a:t>Odredi gustoću pločice litija. Masa pločice iznosi 79.5 dag, a volumen joj je 1.5dm</a:t>
            </a:r>
            <a:r>
              <a:rPr lang="hr-HR" sz="3800" baseline="30000" dirty="0" smtClean="0">
                <a:latin typeface="+mj-lt"/>
              </a:rPr>
              <a:t>3</a:t>
            </a:r>
            <a:r>
              <a:rPr lang="hr-HR" sz="3800" dirty="0" smtClean="0">
                <a:latin typeface="+mj-lt"/>
              </a:rPr>
              <a:t>. Pliva li litij na vodi? Obrazloži odgovor.</a:t>
            </a:r>
          </a:p>
          <a:p>
            <a:pPr marL="514350" indent="-514350">
              <a:buFont typeface="+mj-lt"/>
              <a:buAutoNum type="arabicPeriod"/>
            </a:pPr>
            <a:endParaRPr lang="hr-HR" sz="3800" dirty="0">
              <a:latin typeface="+mj-lt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5257800" y="4958995"/>
            <a:ext cx="2191656" cy="1643742"/>
            <a:chOff x="8835572" y="5089624"/>
            <a:chExt cx="2191656" cy="1643742"/>
          </a:xfrm>
        </p:grpSpPr>
        <p:pic>
          <p:nvPicPr>
            <p:cNvPr id="4100" name="Picture 4" descr="File:Samsung E1200i - Lithium-ion battery AB463446BU-4036.jpg ...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5572" y="5089624"/>
              <a:ext cx="2191656" cy="16437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Pravokutnik 1"/>
            <p:cNvSpPr/>
            <p:nvPr/>
          </p:nvSpPr>
          <p:spPr>
            <a:xfrm rot="2044656">
              <a:off x="9491446" y="5560224"/>
              <a:ext cx="968828" cy="2612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</p:spTree>
    <p:extLst>
      <p:ext uri="{BB962C8B-B14F-4D97-AF65-F5344CB8AC3E}">
        <p14:creationId xmlns:p14="http://schemas.microsoft.com/office/powerpoint/2010/main" val="243971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239</Words>
  <Application>Microsoft Office PowerPoint</Application>
  <PresentationFormat>Widescreen</PresentationFormat>
  <Paragraphs>27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GUSTOĆA</vt:lpstr>
      <vt:lpstr>PowerPoint Presentation</vt:lpstr>
      <vt:lpstr>PowerPoint Presentation</vt:lpstr>
      <vt:lpstr>PowerPoint Presentation</vt:lpstr>
      <vt:lpstr>PONAVLJANJE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UPUTE ZA IZRADU PREZENTACIJA  IZ FIZIKE</dc:title>
  <dc:creator>Monika Rohlik</dc:creator>
  <cp:lastModifiedBy>Monika Rohlik</cp:lastModifiedBy>
  <cp:revision>72</cp:revision>
  <dcterms:created xsi:type="dcterms:W3CDTF">2020-03-05T13:07:06Z</dcterms:created>
  <dcterms:modified xsi:type="dcterms:W3CDTF">2020-05-12T09:41:42Z</dcterms:modified>
</cp:coreProperties>
</file>