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79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80" r:id="rId11"/>
    <p:sldId id="275" r:id="rId12"/>
    <p:sldId id="277" r:id="rId13"/>
    <p:sldId id="276" r:id="rId14"/>
    <p:sldId id="278" r:id="rId1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B2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wholeTbl>
    <a:band2H>
      <a:tcTxStyle/>
      <a:tcStyle>
        <a:tcBdr/>
        <a:fill>
          <a:solidFill>
            <a:schemeClr val="accent4">
              <a:lumOff val="8895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4E4E4"/>
          </a:solidFill>
        </a:fill>
      </a:tcStyle>
    </a:wholeTbl>
    <a:band2H>
      <a:tcTxStyle/>
      <a:tcStyle>
        <a:tcBdr/>
        <a:fill>
          <a:solidFill>
            <a:schemeClr val="accent2">
              <a:lumOff val="38138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6">
              <a:lumOff val="44000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6">
              <a:lumOff val="44000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6">
              <a:lumOff val="44000"/>
            </a:schemeClr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30" d="100"/>
          <a:sy n="30" d="100"/>
        </p:scale>
        <p:origin x="802" y="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555275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828891" latinLnBrk="0">
      <a:defRPr sz="1200">
        <a:latin typeface="+mn-lt"/>
        <a:ea typeface="+mn-ea"/>
        <a:cs typeface="+mn-cs"/>
        <a:sym typeface="Calibri"/>
      </a:defRPr>
    </a:lvl1pPr>
    <a:lvl2pPr indent="228600" defTabSz="1828891" latinLnBrk="0">
      <a:defRPr sz="1200">
        <a:latin typeface="+mn-lt"/>
        <a:ea typeface="+mn-ea"/>
        <a:cs typeface="+mn-cs"/>
        <a:sym typeface="Calibri"/>
      </a:defRPr>
    </a:lvl2pPr>
    <a:lvl3pPr indent="457200" defTabSz="1828891" latinLnBrk="0">
      <a:defRPr sz="1200">
        <a:latin typeface="+mn-lt"/>
        <a:ea typeface="+mn-ea"/>
        <a:cs typeface="+mn-cs"/>
        <a:sym typeface="Calibri"/>
      </a:defRPr>
    </a:lvl3pPr>
    <a:lvl4pPr indent="685800" defTabSz="1828891" latinLnBrk="0">
      <a:defRPr sz="1200">
        <a:latin typeface="+mn-lt"/>
        <a:ea typeface="+mn-ea"/>
        <a:cs typeface="+mn-cs"/>
        <a:sym typeface="Calibri"/>
      </a:defRPr>
    </a:lvl4pPr>
    <a:lvl5pPr indent="914400" defTabSz="1828891" latinLnBrk="0">
      <a:defRPr sz="1200">
        <a:latin typeface="+mn-lt"/>
        <a:ea typeface="+mn-ea"/>
        <a:cs typeface="+mn-cs"/>
        <a:sym typeface="Calibri"/>
      </a:defRPr>
    </a:lvl5pPr>
    <a:lvl6pPr indent="1143000" defTabSz="1828891" latinLnBrk="0">
      <a:defRPr sz="1200">
        <a:latin typeface="+mn-lt"/>
        <a:ea typeface="+mn-ea"/>
        <a:cs typeface="+mn-cs"/>
        <a:sym typeface="Calibri"/>
      </a:defRPr>
    </a:lvl6pPr>
    <a:lvl7pPr indent="1371600" defTabSz="1828891" latinLnBrk="0">
      <a:defRPr sz="1200">
        <a:latin typeface="+mn-lt"/>
        <a:ea typeface="+mn-ea"/>
        <a:cs typeface="+mn-cs"/>
        <a:sym typeface="Calibri"/>
      </a:defRPr>
    </a:lvl7pPr>
    <a:lvl8pPr indent="1600200" defTabSz="1828891" latinLnBrk="0">
      <a:defRPr sz="1200">
        <a:latin typeface="+mn-lt"/>
        <a:ea typeface="+mn-ea"/>
        <a:cs typeface="+mn-cs"/>
        <a:sym typeface="Calibri"/>
      </a:defRPr>
    </a:lvl8pPr>
    <a:lvl9pPr indent="1828800" defTabSz="1828891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828800" y="3689350"/>
            <a:ext cx="20726400" cy="4083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3657600" y="7772400"/>
            <a:ext cx="17068800" cy="594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7211220" y="12578081"/>
            <a:ext cx="263980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51308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60452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69596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78740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rnost i praktičnost"/>
          <p:cNvSpPr txBox="1"/>
          <p:nvPr/>
        </p:nvSpPr>
        <p:spPr>
          <a:xfrm>
            <a:off x="3549467" y="555514"/>
            <a:ext cx="17246064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7000"/>
            </a:pPr>
            <a:r>
              <a:rPr lang="hr-HR" dirty="0" smtClean="0"/>
              <a:t>Što je računalo i za koje se poslove koristi?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117" y="2222500"/>
            <a:ext cx="15843504" cy="1056233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zornost i praktičnost"/>
          <p:cNvSpPr txBox="1"/>
          <p:nvPr/>
        </p:nvSpPr>
        <p:spPr>
          <a:xfrm>
            <a:off x="2754377" y="1725061"/>
            <a:ext cx="18836243" cy="1169547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7000"/>
            </a:pPr>
            <a:r>
              <a:rPr lang="hr-HR" dirty="0" smtClean="0"/>
              <a:t>Kako bi pojedini poslovi izgledali bez računala?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194" y="2917773"/>
            <a:ext cx="9152756" cy="66168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81941" y="2917773"/>
            <a:ext cx="8853083" cy="6105575"/>
          </a:xfrm>
          <a:prstGeom prst="rect">
            <a:avLst/>
          </a:prstGeom>
        </p:spPr>
      </p:pic>
      <p:sp>
        <p:nvSpPr>
          <p:cNvPr id="4" name="zornost i praktičnost"/>
          <p:cNvSpPr txBox="1"/>
          <p:nvPr/>
        </p:nvSpPr>
        <p:spPr>
          <a:xfrm>
            <a:off x="4227419" y="9877425"/>
            <a:ext cx="4222933" cy="2246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b="1" dirty="0" smtClean="0"/>
              <a:t>Matična ploča</a:t>
            </a:r>
            <a:endParaRPr lang="hr-HR" dirty="0"/>
          </a:p>
        </p:txBody>
      </p:sp>
      <p:sp>
        <p:nvSpPr>
          <p:cNvPr id="5" name="zornost i praktičnost"/>
          <p:cNvSpPr txBox="1"/>
          <p:nvPr/>
        </p:nvSpPr>
        <p:spPr>
          <a:xfrm>
            <a:off x="15697015" y="9877425"/>
            <a:ext cx="4222933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b="1" dirty="0" smtClean="0"/>
              <a:t>Procesor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3872554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4260" y="1564802"/>
            <a:ext cx="9322140" cy="9347821"/>
          </a:xfrm>
          <a:prstGeom prst="rect">
            <a:avLst/>
          </a:prstGeom>
        </p:spPr>
      </p:pic>
      <p:sp>
        <p:nvSpPr>
          <p:cNvPr id="3" name="zornost i praktičnost"/>
          <p:cNvSpPr txBox="1"/>
          <p:nvPr/>
        </p:nvSpPr>
        <p:spPr>
          <a:xfrm>
            <a:off x="4553804" y="10912623"/>
            <a:ext cx="15962587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b="1" dirty="0" smtClean="0"/>
              <a:t>Središnji spremnici računala</a:t>
            </a:r>
            <a:endParaRPr lang="hr-HR" dirty="0"/>
          </a:p>
        </p:txBody>
      </p:sp>
      <p:sp>
        <p:nvSpPr>
          <p:cNvPr id="4" name="Right Arrow 3"/>
          <p:cNvSpPr/>
          <p:nvPr/>
        </p:nvSpPr>
        <p:spPr>
          <a:xfrm rot="2700000">
            <a:off x="7485757" y="3524383"/>
            <a:ext cx="1715813" cy="692151"/>
          </a:xfrm>
          <a:prstGeom prst="rightArrow">
            <a:avLst>
              <a:gd name="adj1" fmla="val 50000"/>
              <a:gd name="adj2" fmla="val 90367"/>
            </a:avLst>
          </a:prstGeom>
          <a:solidFill>
            <a:schemeClr val="accent3"/>
          </a:solidFill>
          <a:ln w="254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4646" y="1045047"/>
            <a:ext cx="11290451" cy="19740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RAM </a:t>
            </a:r>
          </a:p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b="1" dirty="0" smtClean="0"/>
              <a:t>(</a:t>
            </a:r>
            <a:r>
              <a:rPr lang="hr-HR" sz="6000" b="1" i="1" dirty="0" smtClean="0"/>
              <a:t>Random Access Memory</a:t>
            </a:r>
            <a:r>
              <a:rPr lang="hr-HR" sz="6000" b="1" dirty="0" smtClean="0"/>
              <a:t>)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6" name="Right Arrow 5"/>
          <p:cNvSpPr/>
          <p:nvPr/>
        </p:nvSpPr>
        <p:spPr>
          <a:xfrm rot="8100000">
            <a:off x="16630778" y="7347243"/>
            <a:ext cx="1715813" cy="692151"/>
          </a:xfrm>
          <a:prstGeom prst="rightArrow">
            <a:avLst>
              <a:gd name="adj1" fmla="val 50000"/>
              <a:gd name="adj2" fmla="val 90367"/>
            </a:avLst>
          </a:prstGeom>
          <a:solidFill>
            <a:schemeClr val="accent3"/>
          </a:solidFill>
          <a:ln w="254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70084" y="4831001"/>
            <a:ext cx="7573544" cy="28623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ROM</a:t>
            </a:r>
          </a:p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b="1" dirty="0" smtClean="0"/>
              <a:t>(</a:t>
            </a:r>
            <a:r>
              <a:rPr lang="hr-HR" sz="6000" b="1" i="1" dirty="0" smtClean="0"/>
              <a:t>Read Only Memory</a:t>
            </a:r>
            <a:r>
              <a:rPr lang="hr-HR" sz="6000" b="1" dirty="0" smtClean="0"/>
              <a:t>)</a:t>
            </a:r>
            <a:endParaRPr kumimoji="0" lang="hr-HR" sz="6000" b="1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590358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484" y="3073400"/>
            <a:ext cx="21903229" cy="70929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0200" y="10166350"/>
            <a:ext cx="10008505" cy="19389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HDD</a:t>
            </a:r>
          </a:p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b="1" dirty="0" smtClean="0"/>
              <a:t>(</a:t>
            </a:r>
            <a:r>
              <a:rPr lang="hr-HR" sz="6000" b="1" i="1" dirty="0" smtClean="0"/>
              <a:t>Hard disk drive</a:t>
            </a:r>
            <a:r>
              <a:rPr lang="hr-HR" sz="6000" b="1" dirty="0" smtClean="0"/>
              <a:t>, tvrdi disk)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59756" y="10166350"/>
            <a:ext cx="6589300" cy="19389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SDD</a:t>
            </a:r>
          </a:p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6000" b="1" dirty="0" smtClean="0"/>
              <a:t>(</a:t>
            </a:r>
            <a:r>
              <a:rPr lang="hr-HR" sz="6000" b="1" i="1" dirty="0" smtClean="0"/>
              <a:t>Solid-state drive)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4956082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439" y="2006600"/>
            <a:ext cx="22971423" cy="8139113"/>
          </a:xfrm>
          <a:prstGeom prst="rect">
            <a:avLst/>
          </a:prstGeom>
        </p:spPr>
      </p:pic>
      <p:sp>
        <p:nvSpPr>
          <p:cNvPr id="3" name="zornost i praktičnost"/>
          <p:cNvSpPr txBox="1"/>
          <p:nvPr/>
        </p:nvSpPr>
        <p:spPr>
          <a:xfrm>
            <a:off x="4553804" y="10912623"/>
            <a:ext cx="15962587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b="1" dirty="0" smtClean="0"/>
              <a:t>Pomoćni spremnici računala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39632839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rnost i praktičnost"/>
          <p:cNvSpPr txBox="1"/>
          <p:nvPr/>
        </p:nvSpPr>
        <p:spPr>
          <a:xfrm>
            <a:off x="5606867" y="11284410"/>
            <a:ext cx="13722533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7000"/>
            </a:pPr>
            <a:r>
              <a:rPr lang="hr-HR" b="1" dirty="0" smtClean="0"/>
              <a:t>IZLAZNE JEDINICE RAČUNALA</a:t>
            </a:r>
            <a:endParaRPr lang="hr-H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0736" y="3386876"/>
            <a:ext cx="5058664" cy="758799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183" y="707583"/>
            <a:ext cx="7882823" cy="65246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7512" y="1339619"/>
            <a:ext cx="6752088" cy="35861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7837" y="7541802"/>
            <a:ext cx="3755513" cy="34330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08914" y="5230645"/>
            <a:ext cx="7188846" cy="605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1895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0048" y="10241280"/>
            <a:ext cx="19580036" cy="19389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12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SKLOPOVLJE RAČUNALA</a:t>
            </a:r>
            <a:endParaRPr kumimoji="0" lang="en-US" sz="1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2011240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0600" y="1737184"/>
            <a:ext cx="9392562" cy="7907218"/>
          </a:xfrm>
          <a:prstGeom prst="rect">
            <a:avLst/>
          </a:prstGeom>
        </p:spPr>
      </p:pic>
      <p:sp>
        <p:nvSpPr>
          <p:cNvPr id="3" name="zornost i praktičnost"/>
          <p:cNvSpPr txBox="1"/>
          <p:nvPr/>
        </p:nvSpPr>
        <p:spPr>
          <a:xfrm>
            <a:off x="1187267" y="8998410"/>
            <a:ext cx="13722533" cy="3323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7000"/>
            </a:pPr>
            <a:r>
              <a:rPr lang="hr-HR" b="1" dirty="0" smtClean="0"/>
              <a:t>Računalo</a:t>
            </a:r>
            <a:r>
              <a:rPr lang="hr-HR" dirty="0" smtClean="0"/>
              <a:t> je elektronički uređaj sastavljen od različitih dijelova koji obavlja zadatke prema uputama.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020517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797" y="965200"/>
            <a:ext cx="16528815" cy="1275080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5105400" y="3886200"/>
            <a:ext cx="4114800" cy="1193800"/>
          </a:xfrm>
          <a:prstGeom prst="ellipse">
            <a:avLst/>
          </a:prstGeom>
          <a:noFill/>
          <a:ln w="76200" cap="flat">
            <a:solidFill>
              <a:srgbClr val="4CB2D8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" name="Oval 4"/>
          <p:cNvSpPr/>
          <p:nvPr/>
        </p:nvSpPr>
        <p:spPr>
          <a:xfrm>
            <a:off x="14833600" y="3886200"/>
            <a:ext cx="4114800" cy="1193800"/>
          </a:xfrm>
          <a:prstGeom prst="ellipse">
            <a:avLst/>
          </a:prstGeom>
          <a:noFill/>
          <a:ln w="76200" cap="flat">
            <a:solidFill>
              <a:srgbClr val="4CB2D8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1093277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5225911"/>
              </p:ext>
            </p:extLst>
          </p:nvPr>
        </p:nvGraphicFramePr>
        <p:xfrm>
          <a:off x="4394200" y="2683934"/>
          <a:ext cx="14935200" cy="986366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7467600"/>
                <a:gridCol w="7467600"/>
              </a:tblGrid>
              <a:tr h="1972733">
                <a:tc>
                  <a:txBody>
                    <a:bodyPr/>
                    <a:lstStyle/>
                    <a:p>
                      <a:pPr algn="ctr"/>
                      <a:r>
                        <a:rPr lang="hr-HR" sz="6000" dirty="0" smtClean="0"/>
                        <a:t>SKLOPOVLJE</a:t>
                      </a:r>
                      <a:endParaRPr lang="en-US" sz="6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6000" dirty="0" smtClean="0"/>
                        <a:t>PROGRAMSKA OPREMA</a:t>
                      </a:r>
                      <a:endParaRPr lang="en-US" sz="6000" dirty="0">
                        <a:latin typeface="+mj-lt"/>
                      </a:endParaRPr>
                    </a:p>
                  </a:txBody>
                  <a:tcPr anchor="ctr"/>
                </a:tc>
              </a:tr>
              <a:tr h="19727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27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27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727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zornost i praktičnost"/>
          <p:cNvSpPr txBox="1"/>
          <p:nvPr/>
        </p:nvSpPr>
        <p:spPr>
          <a:xfrm>
            <a:off x="8503114" y="768351"/>
            <a:ext cx="6717371" cy="1169547"/>
          </a:xfrm>
          <a:prstGeom prst="rect">
            <a:avLst/>
          </a:prstGeom>
          <a:ln w="57150">
            <a:solidFill>
              <a:srgbClr val="4CB2D8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sz="7000" b="1" dirty="0" smtClean="0"/>
              <a:t>Ispuni tablicu!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283628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134" y="3262376"/>
            <a:ext cx="23088897" cy="7264400"/>
          </a:xfrm>
          <a:prstGeom prst="rect">
            <a:avLst/>
          </a:prstGeom>
        </p:spPr>
      </p:pic>
      <p:sp>
        <p:nvSpPr>
          <p:cNvPr id="3" name="zornost i praktičnost"/>
          <p:cNvSpPr txBox="1"/>
          <p:nvPr/>
        </p:nvSpPr>
        <p:spPr>
          <a:xfrm>
            <a:off x="5015555" y="11083413"/>
            <a:ext cx="13722533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b="1" dirty="0" smtClean="0"/>
              <a:t>OSOBNA RAČUNALA</a:t>
            </a:r>
            <a:endParaRPr lang="hr-HR" dirty="0"/>
          </a:p>
        </p:txBody>
      </p:sp>
      <p:sp>
        <p:nvSpPr>
          <p:cNvPr id="4" name="zornost i praktičnost"/>
          <p:cNvSpPr txBox="1"/>
          <p:nvPr/>
        </p:nvSpPr>
        <p:spPr>
          <a:xfrm>
            <a:off x="7591471" y="608810"/>
            <a:ext cx="8864461" cy="1169547"/>
          </a:xfrm>
          <a:prstGeom prst="rect">
            <a:avLst/>
          </a:prstGeom>
          <a:ln w="76200">
            <a:solidFill>
              <a:srgbClr val="4CB2D8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b="1" dirty="0" smtClean="0"/>
              <a:t>VRSTE </a:t>
            </a:r>
            <a:r>
              <a:rPr lang="hr-HR" b="1" dirty="0" smtClean="0"/>
              <a:t>RAČUNALA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3317812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rnost i praktičnost"/>
          <p:cNvSpPr txBox="1"/>
          <p:nvPr/>
        </p:nvSpPr>
        <p:spPr>
          <a:xfrm>
            <a:off x="9620067" y="10420810"/>
            <a:ext cx="13722533" cy="2246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7000"/>
            </a:pPr>
            <a:r>
              <a:rPr lang="hr-HR" b="1" dirty="0" smtClean="0"/>
              <a:t>POSLUŽITELJSKA</a:t>
            </a:r>
          </a:p>
          <a:p>
            <a:pPr>
              <a:defRPr sz="7000"/>
            </a:pPr>
            <a:r>
              <a:rPr lang="hr-HR" b="1" dirty="0" smtClean="0"/>
              <a:t>RAČUNALA</a:t>
            </a: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400" y="254000"/>
            <a:ext cx="6078537" cy="1291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1826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rnost i praktičnost"/>
          <p:cNvSpPr txBox="1"/>
          <p:nvPr/>
        </p:nvSpPr>
        <p:spPr>
          <a:xfrm>
            <a:off x="5606867" y="11284410"/>
            <a:ext cx="13722533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7000"/>
            </a:pPr>
            <a:r>
              <a:rPr lang="hr-HR" b="1" dirty="0" smtClean="0"/>
              <a:t>ULAZNE JEDINICE RAČUNALA</a:t>
            </a:r>
            <a:endParaRPr lang="hr-H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172" y="2736850"/>
            <a:ext cx="3782695" cy="3289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3399" y="1055074"/>
            <a:ext cx="8218487" cy="33635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265" y="6382933"/>
            <a:ext cx="7997959" cy="44244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31573" y="5744387"/>
            <a:ext cx="4605338" cy="49149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81525" y="4381500"/>
            <a:ext cx="5508533" cy="400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1443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5008" y="948284"/>
            <a:ext cx="7024370" cy="9715525"/>
          </a:xfrm>
          <a:prstGeom prst="rect">
            <a:avLst/>
          </a:prstGeom>
        </p:spPr>
      </p:pic>
      <p:sp>
        <p:nvSpPr>
          <p:cNvPr id="3" name="zornost i praktičnost"/>
          <p:cNvSpPr txBox="1"/>
          <p:nvPr/>
        </p:nvSpPr>
        <p:spPr>
          <a:xfrm>
            <a:off x="3383069" y="11267313"/>
            <a:ext cx="17794435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b="1" dirty="0" smtClean="0"/>
              <a:t>SREDIŠNJA JEDINICA RAČUNALA</a:t>
            </a:r>
            <a:endParaRPr lang="hr-HR" dirty="0"/>
          </a:p>
        </p:txBody>
      </p:sp>
      <p:sp>
        <p:nvSpPr>
          <p:cNvPr id="8" name="Right Arrow 7"/>
          <p:cNvSpPr/>
          <p:nvPr/>
        </p:nvSpPr>
        <p:spPr>
          <a:xfrm rot="10800000">
            <a:off x="14461105" y="4126471"/>
            <a:ext cx="1715813" cy="692151"/>
          </a:xfrm>
          <a:prstGeom prst="rightArrow">
            <a:avLst>
              <a:gd name="adj1" fmla="val 50000"/>
              <a:gd name="adj2" fmla="val 90367"/>
            </a:avLst>
          </a:prstGeom>
          <a:solidFill>
            <a:schemeClr val="accent3"/>
          </a:solidFill>
          <a:ln w="25400" cap="flat">
            <a:solidFill>
              <a:schemeClr val="accent2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9" name="zornost i praktičnost"/>
          <p:cNvSpPr txBox="1"/>
          <p:nvPr/>
        </p:nvSpPr>
        <p:spPr>
          <a:xfrm>
            <a:off x="16021050" y="3887772"/>
            <a:ext cx="4438650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b="1" dirty="0" smtClean="0"/>
              <a:t>Kućište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4267946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919191"/>
      </a:accent2>
      <a:accent3>
        <a:srgbClr val="B3B3B3"/>
      </a:accent3>
      <a:accent4>
        <a:srgbClr val="D4D4D4"/>
      </a:accent4>
      <a:accent5>
        <a:srgbClr val="F5F5F5"/>
      </a:accent5>
      <a:accent6>
        <a:srgbClr val="8F8F8F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919191"/>
      </a:accent2>
      <a:accent3>
        <a:srgbClr val="B3B3B3"/>
      </a:accent3>
      <a:accent4>
        <a:srgbClr val="D4D4D4"/>
      </a:accent4>
      <a:accent5>
        <a:srgbClr val="F5F5F5"/>
      </a:accent5>
      <a:accent6>
        <a:srgbClr val="8F8F8F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91</Words>
  <Application>Microsoft Office PowerPoint</Application>
  <PresentationFormat>Custom</PresentationFormat>
  <Paragraphs>27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Calibri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Monika Rohlik</cp:lastModifiedBy>
  <cp:revision>29</cp:revision>
  <dcterms:modified xsi:type="dcterms:W3CDTF">2019-10-14T07:30:50Z</dcterms:modified>
</cp:coreProperties>
</file>