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60" r:id="rId2"/>
    <p:sldId id="265" r:id="rId3"/>
    <p:sldId id="266" r:id="rId4"/>
    <p:sldId id="264" r:id="rId5"/>
    <p:sldId id="267" r:id="rId6"/>
    <p:sldId id="268" r:id="rId7"/>
    <p:sldId id="269" r:id="rId8"/>
    <p:sldId id="270" r:id="rId9"/>
    <p:sldId id="272" r:id="rId10"/>
    <p:sldId id="274" r:id="rId11"/>
    <p:sldId id="273" r:id="rId12"/>
    <p:sldId id="275" r:id="rId1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B2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4"/>
          </a:solidFill>
        </a:fill>
      </a:tcStyle>
    </a:wholeTbl>
    <a:band2H>
      <a:tcTxStyle/>
      <a:tcStyle>
        <a:tcBdr/>
        <a:fill>
          <a:solidFill>
            <a:schemeClr val="accent4">
              <a:lumOff val="8895"/>
            </a:schemeClr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4E4E4"/>
          </a:solidFill>
        </a:fill>
      </a:tcStyle>
    </a:wholeTbl>
    <a:band2H>
      <a:tcTxStyle/>
      <a:tcStyle>
        <a:tcBdr/>
        <a:fill>
          <a:solidFill>
            <a:schemeClr val="accent2">
              <a:lumOff val="38138"/>
            </a:schemeClr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6">
              <a:lumOff val="44000"/>
            </a:schemeClr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firstCol>
    <a:la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6">
              <a:lumOff val="44000"/>
            </a:schemeClr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6">
              <a:lumOff val="44000"/>
            </a:schemeClr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30" d="100"/>
          <a:sy n="30" d="100"/>
        </p:scale>
        <p:origin x="802" y="5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4555275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828891" latinLnBrk="0">
      <a:defRPr sz="1200">
        <a:latin typeface="+mn-lt"/>
        <a:ea typeface="+mn-ea"/>
        <a:cs typeface="+mn-cs"/>
        <a:sym typeface="Calibri"/>
      </a:defRPr>
    </a:lvl1pPr>
    <a:lvl2pPr indent="228600" defTabSz="1828891" latinLnBrk="0">
      <a:defRPr sz="1200">
        <a:latin typeface="+mn-lt"/>
        <a:ea typeface="+mn-ea"/>
        <a:cs typeface="+mn-cs"/>
        <a:sym typeface="Calibri"/>
      </a:defRPr>
    </a:lvl2pPr>
    <a:lvl3pPr indent="457200" defTabSz="1828891" latinLnBrk="0">
      <a:defRPr sz="1200">
        <a:latin typeface="+mn-lt"/>
        <a:ea typeface="+mn-ea"/>
        <a:cs typeface="+mn-cs"/>
        <a:sym typeface="Calibri"/>
      </a:defRPr>
    </a:lvl3pPr>
    <a:lvl4pPr indent="685800" defTabSz="1828891" latinLnBrk="0">
      <a:defRPr sz="1200">
        <a:latin typeface="+mn-lt"/>
        <a:ea typeface="+mn-ea"/>
        <a:cs typeface="+mn-cs"/>
        <a:sym typeface="Calibri"/>
      </a:defRPr>
    </a:lvl4pPr>
    <a:lvl5pPr indent="914400" defTabSz="1828891" latinLnBrk="0">
      <a:defRPr sz="1200">
        <a:latin typeface="+mn-lt"/>
        <a:ea typeface="+mn-ea"/>
        <a:cs typeface="+mn-cs"/>
        <a:sym typeface="Calibri"/>
      </a:defRPr>
    </a:lvl5pPr>
    <a:lvl6pPr indent="1143000" defTabSz="1828891" latinLnBrk="0">
      <a:defRPr sz="1200">
        <a:latin typeface="+mn-lt"/>
        <a:ea typeface="+mn-ea"/>
        <a:cs typeface="+mn-cs"/>
        <a:sym typeface="Calibri"/>
      </a:defRPr>
    </a:lvl6pPr>
    <a:lvl7pPr indent="1371600" defTabSz="1828891" latinLnBrk="0">
      <a:defRPr sz="1200">
        <a:latin typeface="+mn-lt"/>
        <a:ea typeface="+mn-ea"/>
        <a:cs typeface="+mn-cs"/>
        <a:sym typeface="Calibri"/>
      </a:defRPr>
    </a:lvl7pPr>
    <a:lvl8pPr indent="1600200" defTabSz="1828891" latinLnBrk="0">
      <a:defRPr sz="1200">
        <a:latin typeface="+mn-lt"/>
        <a:ea typeface="+mn-ea"/>
        <a:cs typeface="+mn-cs"/>
        <a:sym typeface="Calibri"/>
      </a:defRPr>
    </a:lvl8pPr>
    <a:lvl9pPr indent="1828800" defTabSz="1828891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828800" y="3689350"/>
            <a:ext cx="20726400" cy="4083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3657600" y="7772400"/>
            <a:ext cx="17068800" cy="594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7211220" y="12578081"/>
            <a:ext cx="263980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5130800" marR="0" indent="-5588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6045200" marR="0" indent="-5588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6959600" marR="0" indent="-5588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7874000" marR="0" indent="-5588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175" y="1333500"/>
            <a:ext cx="17034129" cy="1135608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" name="Oval Callout 3"/>
          <p:cNvSpPr/>
          <p:nvPr/>
        </p:nvSpPr>
        <p:spPr>
          <a:xfrm>
            <a:off x="12088939" y="312581"/>
            <a:ext cx="7552373" cy="2618387"/>
          </a:xfrm>
          <a:prstGeom prst="wedgeEllipseCallout">
            <a:avLst>
              <a:gd name="adj1" fmla="val -18700"/>
              <a:gd name="adj2" fmla="val 82207"/>
            </a:avLst>
          </a:prstGeom>
          <a:solidFill>
            <a:schemeClr val="accent4"/>
          </a:solidFill>
          <a:ln w="25400" cap="flat">
            <a:solidFill>
              <a:schemeClr val="accent6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115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?!</a:t>
            </a:r>
            <a:endParaRPr kumimoji="0" lang="en-US" sz="115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1746973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52829" y="1945156"/>
            <a:ext cx="6634184" cy="1015659"/>
          </a:xfrm>
          <a:prstGeom prst="rect">
            <a:avLst/>
          </a:prstGeom>
          <a:noFill/>
          <a:ln w="38100" cap="flat">
            <a:solidFill>
              <a:srgbClr val="4CB2D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BINARNI</a:t>
            </a:r>
            <a:r>
              <a:rPr kumimoji="0" lang="hr-HR" sz="60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 SUSTAV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962270" y="1945156"/>
            <a:ext cx="7446906" cy="1015659"/>
          </a:xfrm>
          <a:prstGeom prst="rect">
            <a:avLst/>
          </a:prstGeom>
          <a:noFill/>
          <a:ln w="38100" cap="flat">
            <a:solidFill>
              <a:srgbClr val="4CB2D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hr-HR" sz="6000" b="1" dirty="0" smtClean="0"/>
              <a:t>DEKADSK</a:t>
            </a:r>
            <a:r>
              <a:rPr kumimoji="0" lang="hr-HR" sz="6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I</a:t>
            </a:r>
            <a:r>
              <a:rPr kumimoji="0" lang="hr-HR" sz="60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 SUSTAV</a:t>
            </a:r>
          </a:p>
        </p:txBody>
      </p:sp>
      <p:sp>
        <p:nvSpPr>
          <p:cNvPr id="8" name="Left Arrow 7"/>
          <p:cNvSpPr/>
          <p:nvPr/>
        </p:nvSpPr>
        <p:spPr>
          <a:xfrm rot="10800000">
            <a:off x="10500716" y="2091035"/>
            <a:ext cx="1847850" cy="723900"/>
          </a:xfrm>
          <a:prstGeom prst="leftArrow">
            <a:avLst>
              <a:gd name="adj1" fmla="val 50000"/>
              <a:gd name="adj2" fmla="val 95921"/>
            </a:avLst>
          </a:prstGeom>
          <a:solidFill>
            <a:srgbClr val="4CB2D8"/>
          </a:solidFill>
          <a:ln w="25400" cap="flat">
            <a:solidFill>
              <a:srgbClr val="4CB2D8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67753" y="4419600"/>
            <a:ext cx="2702018" cy="1015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a) 1001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67753" y="6774422"/>
            <a:ext cx="4627225" cy="1015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hr-HR" sz="6000" dirty="0"/>
              <a:t>b</a:t>
            </a:r>
            <a:r>
              <a:rPr kumimoji="0" lang="hr-HR" sz="6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) 1100 0110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67753" y="9129244"/>
            <a:ext cx="4627225" cy="1015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hr-HR" sz="6000" dirty="0" smtClean="0"/>
              <a:t>c</a:t>
            </a:r>
            <a:r>
              <a:rPr kumimoji="0" lang="hr-HR" sz="6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) 1001 1111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8762962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52829" y="1945156"/>
            <a:ext cx="6634184" cy="1015659"/>
          </a:xfrm>
          <a:prstGeom prst="rect">
            <a:avLst/>
          </a:prstGeom>
          <a:noFill/>
          <a:ln w="38100" cap="flat">
            <a:solidFill>
              <a:srgbClr val="4CB2D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BINARNI</a:t>
            </a:r>
            <a:r>
              <a:rPr kumimoji="0" lang="hr-HR" sz="60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 SUSTAV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962270" y="1945156"/>
            <a:ext cx="7446906" cy="1015659"/>
          </a:xfrm>
          <a:prstGeom prst="rect">
            <a:avLst/>
          </a:prstGeom>
          <a:noFill/>
          <a:ln w="38100" cap="flat">
            <a:solidFill>
              <a:srgbClr val="4CB2D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hr-HR" sz="6000" b="1" dirty="0" smtClean="0"/>
              <a:t>DEKADSK</a:t>
            </a:r>
            <a:r>
              <a:rPr kumimoji="0" lang="hr-HR" sz="6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I</a:t>
            </a:r>
            <a:r>
              <a:rPr kumimoji="0" lang="hr-HR" sz="60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 SUSTAV</a:t>
            </a:r>
          </a:p>
        </p:txBody>
      </p:sp>
      <p:sp>
        <p:nvSpPr>
          <p:cNvPr id="8" name="Left Arrow 7"/>
          <p:cNvSpPr/>
          <p:nvPr/>
        </p:nvSpPr>
        <p:spPr>
          <a:xfrm>
            <a:off x="10500716" y="2091035"/>
            <a:ext cx="1847850" cy="723900"/>
          </a:xfrm>
          <a:prstGeom prst="leftArrow">
            <a:avLst>
              <a:gd name="adj1" fmla="val 50000"/>
              <a:gd name="adj2" fmla="val 95921"/>
            </a:avLst>
          </a:prstGeom>
          <a:solidFill>
            <a:srgbClr val="4CB2D8"/>
          </a:solidFill>
          <a:ln w="25400" cap="flat">
            <a:solidFill>
              <a:srgbClr val="4CB2D8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89399" y="3441700"/>
            <a:ext cx="1376335" cy="1015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204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1468" y="4938244"/>
            <a:ext cx="5164093" cy="6263156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V="1">
            <a:off x="21409176" y="5181600"/>
            <a:ext cx="0" cy="5867400"/>
          </a:xfrm>
          <a:prstGeom prst="straightConnector1">
            <a:avLst/>
          </a:prstGeom>
          <a:noFill/>
          <a:ln w="76200" cap="flat">
            <a:solidFill>
              <a:srgbClr val="FF0000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3282" y="11682285"/>
            <a:ext cx="9006117" cy="1658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1510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069" y="2692400"/>
            <a:ext cx="21195506" cy="70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7433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50" y="10325100"/>
            <a:ext cx="18980513" cy="19389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12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KAKO RADI RAČUNALO?</a:t>
            </a:r>
            <a:endParaRPr kumimoji="0" lang="en-US" sz="12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2739628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88458" y="9115425"/>
            <a:ext cx="6004204" cy="11695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7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0 =</a:t>
            </a:r>
            <a:r>
              <a:rPr kumimoji="0" lang="hr-HR" sz="70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 isključeno</a:t>
            </a:r>
            <a:endParaRPr kumimoji="0" lang="en-US" sz="7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016484" y="9115425"/>
            <a:ext cx="6004204" cy="11695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7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1 =</a:t>
            </a:r>
            <a:r>
              <a:rPr kumimoji="0" lang="hr-HR" sz="70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 uključeno</a:t>
            </a:r>
            <a:endParaRPr kumimoji="0" lang="en-US" sz="7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45723" y="11354752"/>
            <a:ext cx="6634184" cy="1015659"/>
          </a:xfrm>
          <a:prstGeom prst="rect">
            <a:avLst/>
          </a:prstGeom>
          <a:noFill/>
          <a:ln w="76200" cap="flat">
            <a:solidFill>
              <a:srgbClr val="4CB2D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BINARNI SUSTAV</a:t>
            </a:r>
            <a:endParaRPr kumimoji="0" lang="en-US" sz="6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403" y="0"/>
            <a:ext cx="11172825" cy="911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7384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rnost i praktičnost"/>
          <p:cNvSpPr txBox="1"/>
          <p:nvPr/>
        </p:nvSpPr>
        <p:spPr>
          <a:xfrm>
            <a:off x="1253399" y="1162004"/>
            <a:ext cx="20027273" cy="19389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7000"/>
            </a:pPr>
            <a:r>
              <a:rPr lang="hr-HR" sz="6000" dirty="0" smtClean="0"/>
              <a:t>Najmanja količina informacija koju računalo može prikazati</a:t>
            </a:r>
          </a:p>
          <a:p>
            <a:pPr>
              <a:defRPr sz="7000"/>
            </a:pPr>
            <a:r>
              <a:rPr lang="hr-HR" sz="6000" dirty="0" smtClean="0"/>
              <a:t>jest </a:t>
            </a:r>
            <a:r>
              <a:rPr lang="hr-HR" sz="6000" b="1" dirty="0" smtClean="0"/>
              <a:t>bit</a:t>
            </a:r>
            <a:r>
              <a:rPr lang="hr-HR" sz="6000" dirty="0" smtClean="0"/>
              <a:t> (</a:t>
            </a:r>
            <a:r>
              <a:rPr lang="hr-HR" sz="6000" b="1" dirty="0" smtClean="0"/>
              <a:t>b</a:t>
            </a:r>
            <a:r>
              <a:rPr lang="hr-HR" sz="6000" dirty="0" smtClean="0"/>
              <a:t>).</a:t>
            </a:r>
            <a:endParaRPr sz="6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399" y="3581400"/>
            <a:ext cx="13577288" cy="903349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" name="Left Arrow 4"/>
          <p:cNvSpPr/>
          <p:nvPr/>
        </p:nvSpPr>
        <p:spPr>
          <a:xfrm rot="2700000">
            <a:off x="11252361" y="8645448"/>
            <a:ext cx="1847850" cy="723900"/>
          </a:xfrm>
          <a:prstGeom prst="leftArrow">
            <a:avLst>
              <a:gd name="adj1" fmla="val 50000"/>
              <a:gd name="adj2" fmla="val 95921"/>
            </a:avLst>
          </a:prstGeom>
          <a:solidFill>
            <a:schemeClr val="accent6">
              <a:lumOff val="44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6" name="Left Arrow 5"/>
          <p:cNvSpPr/>
          <p:nvPr/>
        </p:nvSpPr>
        <p:spPr>
          <a:xfrm rot="-2700000">
            <a:off x="11252362" y="5793688"/>
            <a:ext cx="1847850" cy="723900"/>
          </a:xfrm>
          <a:prstGeom prst="leftArrow">
            <a:avLst>
              <a:gd name="adj1" fmla="val 50000"/>
              <a:gd name="adj2" fmla="val 95921"/>
            </a:avLst>
          </a:prstGeom>
          <a:solidFill>
            <a:schemeClr val="accent6">
              <a:lumOff val="44000"/>
            </a:schemeClr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085537" y="4706343"/>
            <a:ext cx="2786977" cy="1015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stanje 0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085537" y="9408819"/>
            <a:ext cx="2786977" cy="1015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stanje 1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45050" y="6762750"/>
            <a:ext cx="4322654" cy="1938988"/>
          </a:xfrm>
          <a:prstGeom prst="rect">
            <a:avLst/>
          </a:prstGeom>
          <a:noFill/>
          <a:ln w="76200" cap="flat">
            <a:solidFill>
              <a:srgbClr val="4CB2D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BINARNO</a:t>
            </a:r>
          </a:p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hr-HR" sz="6000" b="1" dirty="0" smtClean="0"/>
              <a:t>DIGITALNO</a:t>
            </a:r>
            <a:endParaRPr kumimoji="0" lang="en-US" sz="6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5413282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1752600"/>
            <a:ext cx="10910996" cy="1938988"/>
          </a:xfrm>
          <a:prstGeom prst="rect">
            <a:avLst/>
          </a:prstGeom>
          <a:noFill/>
          <a:ln w="76200" cap="flat">
            <a:solidFill>
              <a:schemeClr val="accent3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Jedan bit ima dva stanja</a:t>
            </a:r>
            <a:r>
              <a:rPr kumimoji="0" lang="hr-HR" sz="60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 – 0 i 1.</a:t>
            </a:r>
          </a:p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Koliko stanja imaju dva bita?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1600" y="5838825"/>
            <a:ext cx="9245476" cy="1938988"/>
          </a:xfrm>
          <a:prstGeom prst="rect">
            <a:avLst/>
          </a:prstGeom>
          <a:noFill/>
          <a:ln w="76200" cap="flat">
            <a:solidFill>
              <a:schemeClr val="accent3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Koliko stanja imaju tri</a:t>
            </a:r>
            <a:r>
              <a:rPr kumimoji="0" lang="hr-HR" sz="60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 bita?</a:t>
            </a:r>
          </a:p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Koja su to stanja?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71600" y="9925050"/>
            <a:ext cx="10229719" cy="1938988"/>
          </a:xfrm>
          <a:prstGeom prst="rect">
            <a:avLst/>
          </a:prstGeom>
          <a:noFill/>
          <a:ln w="76200" cap="flat">
            <a:solidFill>
              <a:schemeClr val="accent3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Koliko stanja imaju četiri</a:t>
            </a:r>
            <a:r>
              <a:rPr kumimoji="0" lang="hr-HR" sz="60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 bita?</a:t>
            </a:r>
          </a:p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Koja su to stanja?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42565" y="4915495"/>
            <a:ext cx="6337628" cy="3785648"/>
          </a:xfrm>
          <a:prstGeom prst="rect">
            <a:avLst/>
          </a:prstGeom>
          <a:noFill/>
          <a:ln w="76200" cap="flat">
            <a:solidFill>
              <a:srgbClr val="4CB2D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2</a:t>
            </a:r>
          </a:p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hr-HR" sz="60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hr-HR" sz="6000" dirty="0" smtClean="0"/>
              <a:t>baza binarnog</a:t>
            </a:r>
          </a:p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hr-HR" sz="6000" dirty="0" smtClean="0"/>
              <a:t>brojevnog sustava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993211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43600" y="1485900"/>
            <a:ext cx="12488351" cy="1015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bit + bit + bit + bit = </a:t>
            </a:r>
            <a:r>
              <a:rPr kumimoji="0" lang="hr-HR" sz="6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četvorka bitova</a:t>
            </a:r>
            <a:endParaRPr kumimoji="0" lang="en-US" sz="6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7758" y="2686050"/>
            <a:ext cx="17400034" cy="939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4763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00550" y="1543050"/>
            <a:ext cx="14419969" cy="1015659"/>
          </a:xfrm>
          <a:prstGeom prst="rect">
            <a:avLst/>
          </a:prstGeom>
          <a:noFill/>
          <a:ln w="76200" cap="flat">
            <a:solidFill>
              <a:schemeClr val="accent3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Koliko stanja može prikazati osam bitova?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25191" y="6476999"/>
            <a:ext cx="11170683" cy="1015659"/>
          </a:xfrm>
          <a:prstGeom prst="rect">
            <a:avLst/>
          </a:prstGeom>
          <a:noFill/>
          <a:ln w="76200" cap="flat">
            <a:solidFill>
              <a:srgbClr val="4CB2D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256 stanja (brojeve od 0 do 255)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4" name="Left Arrow 3"/>
          <p:cNvSpPr/>
          <p:nvPr/>
        </p:nvSpPr>
        <p:spPr>
          <a:xfrm rot="-5400000">
            <a:off x="10686608" y="4155904"/>
            <a:ext cx="1847850" cy="723900"/>
          </a:xfrm>
          <a:prstGeom prst="leftArrow">
            <a:avLst>
              <a:gd name="adj1" fmla="val 50000"/>
              <a:gd name="adj2" fmla="val 95921"/>
            </a:avLst>
          </a:prstGeom>
          <a:solidFill>
            <a:schemeClr val="accent6">
              <a:lumOff val="44000"/>
            </a:schemeClr>
          </a:solidFill>
          <a:ln w="25400" cap="flat">
            <a:solidFill>
              <a:srgbClr val="4CB2D8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94272" y="10141118"/>
            <a:ext cx="13432519" cy="1015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r>
              <a:rPr lang="hr-HR" sz="6000" dirty="0"/>
              <a:t>četvorka bitova + četvorka </a:t>
            </a:r>
            <a:r>
              <a:rPr lang="hr-HR" sz="6000" dirty="0" smtClean="0"/>
              <a:t>bitova = </a:t>
            </a:r>
            <a:r>
              <a:rPr lang="hr-HR" sz="6000" b="1" dirty="0" smtClean="0"/>
              <a:t>bajt</a:t>
            </a:r>
            <a:endParaRPr kumimoji="0" lang="en-US" sz="6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95742" y="11156777"/>
            <a:ext cx="5029578" cy="1015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r>
              <a:rPr lang="hr-HR" sz="6000" dirty="0" smtClean="0"/>
              <a:t>8 bitova = </a:t>
            </a:r>
            <a:r>
              <a:rPr lang="hr-HR" sz="6000" b="1" dirty="0" smtClean="0"/>
              <a:t>bajt</a:t>
            </a:r>
            <a:endParaRPr kumimoji="0" lang="en-US" sz="6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6857920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52829" y="1945156"/>
            <a:ext cx="6634184" cy="1938988"/>
          </a:xfrm>
          <a:prstGeom prst="rect">
            <a:avLst/>
          </a:prstGeom>
          <a:noFill/>
          <a:ln w="38100" cap="flat">
            <a:solidFill>
              <a:srgbClr val="4CB2D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BINARNI</a:t>
            </a:r>
            <a:r>
              <a:rPr kumimoji="0" lang="hr-HR" sz="60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 SUSTAV</a:t>
            </a:r>
          </a:p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hr-HR" sz="6000" baseline="0" dirty="0" smtClean="0"/>
              <a:t>0</a:t>
            </a:r>
            <a:r>
              <a:rPr lang="hr-HR" sz="6000" dirty="0" smtClean="0"/>
              <a:t> i 1 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80755" y="1945156"/>
            <a:ext cx="8209936" cy="1938988"/>
          </a:xfrm>
          <a:prstGeom prst="rect">
            <a:avLst/>
          </a:prstGeom>
          <a:noFill/>
          <a:ln w="38100" cap="flat">
            <a:solidFill>
              <a:srgbClr val="4CB2D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hr-HR" sz="6000" b="1" dirty="0" smtClean="0"/>
              <a:t>DEKADSK</a:t>
            </a:r>
            <a:r>
              <a:rPr kumimoji="0" lang="hr-HR" sz="6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I</a:t>
            </a:r>
            <a:r>
              <a:rPr kumimoji="0" lang="hr-HR" sz="60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 SUSTAV</a:t>
            </a:r>
          </a:p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hr-HR" sz="6000" baseline="0" dirty="0" smtClean="0"/>
              <a:t>0, 1, 2, 3, 4, 5, 6, 7, 8, 9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248953" y="6495363"/>
            <a:ext cx="2873540" cy="1015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broj 739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9818" y="8471241"/>
            <a:ext cx="9131809" cy="2163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1315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52829" y="1945156"/>
            <a:ext cx="6634184" cy="1015659"/>
          </a:xfrm>
          <a:prstGeom prst="rect">
            <a:avLst/>
          </a:prstGeom>
          <a:noFill/>
          <a:ln w="38100" cap="flat">
            <a:solidFill>
              <a:srgbClr val="4CB2D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BINARNI</a:t>
            </a:r>
            <a:r>
              <a:rPr kumimoji="0" lang="hr-HR" sz="60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 SUSTAV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962270" y="1945156"/>
            <a:ext cx="7446906" cy="1015659"/>
          </a:xfrm>
          <a:prstGeom prst="rect">
            <a:avLst/>
          </a:prstGeom>
          <a:noFill/>
          <a:ln w="38100" cap="flat">
            <a:solidFill>
              <a:srgbClr val="4CB2D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hr-HR" sz="6000" b="1" dirty="0" smtClean="0"/>
              <a:t>DEKADSK</a:t>
            </a:r>
            <a:r>
              <a:rPr kumimoji="0" lang="hr-HR" sz="6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I</a:t>
            </a:r>
            <a:r>
              <a:rPr kumimoji="0" lang="hr-HR" sz="60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 SUSTAV</a:t>
            </a:r>
          </a:p>
        </p:txBody>
      </p:sp>
      <p:sp>
        <p:nvSpPr>
          <p:cNvPr id="8" name="Left Arrow 7"/>
          <p:cNvSpPr/>
          <p:nvPr/>
        </p:nvSpPr>
        <p:spPr>
          <a:xfrm rot="10800000">
            <a:off x="10500716" y="2091035"/>
            <a:ext cx="1847850" cy="723900"/>
          </a:xfrm>
          <a:prstGeom prst="leftArrow">
            <a:avLst>
              <a:gd name="adj1" fmla="val 50000"/>
              <a:gd name="adj2" fmla="val 95921"/>
            </a:avLst>
          </a:prstGeom>
          <a:solidFill>
            <a:srgbClr val="4CB2D8"/>
          </a:solidFill>
          <a:ln w="25400" cap="flat">
            <a:solidFill>
              <a:srgbClr val="4CB2D8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91049" y="4417291"/>
            <a:ext cx="1804336" cy="10156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0110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449" y="6427463"/>
            <a:ext cx="9146267" cy="162433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1994" y="9045478"/>
            <a:ext cx="8891176" cy="7335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9797" y="11315560"/>
            <a:ext cx="7828186" cy="16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177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7070"/>
      </a:accent1>
      <a:accent2>
        <a:srgbClr val="919191"/>
      </a:accent2>
      <a:accent3>
        <a:srgbClr val="B3B3B3"/>
      </a:accent3>
      <a:accent4>
        <a:srgbClr val="D4D4D4"/>
      </a:accent4>
      <a:accent5>
        <a:srgbClr val="F5F5F5"/>
      </a:accent5>
      <a:accent6>
        <a:srgbClr val="8F8F8F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7070"/>
      </a:accent1>
      <a:accent2>
        <a:srgbClr val="919191"/>
      </a:accent2>
      <a:accent3>
        <a:srgbClr val="B3B3B3"/>
      </a:accent3>
      <a:accent4>
        <a:srgbClr val="D4D4D4"/>
      </a:accent4>
      <a:accent5>
        <a:srgbClr val="F5F5F5"/>
      </a:accent5>
      <a:accent6>
        <a:srgbClr val="8F8F8F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164</Words>
  <Application>Microsoft Office PowerPoint</Application>
  <PresentationFormat>Custom</PresentationFormat>
  <Paragraphs>42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Calibri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Monika Rohlik</cp:lastModifiedBy>
  <cp:revision>29</cp:revision>
  <dcterms:modified xsi:type="dcterms:W3CDTF">2019-10-14T09:13:10Z</dcterms:modified>
</cp:coreProperties>
</file>