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0" r:id="rId2"/>
    <p:sldId id="265" r:id="rId3"/>
    <p:sldId id="266" r:id="rId4"/>
    <p:sldId id="264" r:id="rId5"/>
    <p:sldId id="269" r:id="rId6"/>
    <p:sldId id="267" r:id="rId7"/>
    <p:sldId id="268" r:id="rId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182889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B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wholeTbl>
    <a:band2H>
      <a:tcTxStyle/>
      <a:tcStyle>
        <a:tcBdr/>
        <a:fill>
          <a:solidFill>
            <a:schemeClr val="accent4">
              <a:lumOff val="8895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4E4E4"/>
          </a:solidFill>
        </a:fill>
      </a:tcStyle>
    </a:wholeTbl>
    <a:band2H>
      <a:tcTxStyle/>
      <a:tcStyle>
        <a:tcBdr/>
        <a:fill>
          <a:solidFill>
            <a:schemeClr val="accent2">
              <a:lumOff val="38138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lumOff val="44000"/>
            </a:schemeClr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chemeClr val="accent6">
            <a:lumOff val="44000"/>
          </a:schemeClr>
        </a:fontRef>
        <a:schemeClr val="accent6">
          <a:lumOff val="44000"/>
        </a:schemeClr>
      </a:tcTxStyle>
      <a:tcStyle>
        <a:tcBdr>
          <a:lef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6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6">
              <a:lumOff val="44000"/>
            </a:schemeClr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555275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828891" latinLnBrk="0">
      <a:defRPr sz="1200">
        <a:latin typeface="+mn-lt"/>
        <a:ea typeface="+mn-ea"/>
        <a:cs typeface="+mn-cs"/>
        <a:sym typeface="Calibri"/>
      </a:defRPr>
    </a:lvl1pPr>
    <a:lvl2pPr indent="228600" defTabSz="1828891" latinLnBrk="0">
      <a:defRPr sz="1200">
        <a:latin typeface="+mn-lt"/>
        <a:ea typeface="+mn-ea"/>
        <a:cs typeface="+mn-cs"/>
        <a:sym typeface="Calibri"/>
      </a:defRPr>
    </a:lvl2pPr>
    <a:lvl3pPr indent="457200" defTabSz="1828891" latinLnBrk="0">
      <a:defRPr sz="1200">
        <a:latin typeface="+mn-lt"/>
        <a:ea typeface="+mn-ea"/>
        <a:cs typeface="+mn-cs"/>
        <a:sym typeface="Calibri"/>
      </a:defRPr>
    </a:lvl3pPr>
    <a:lvl4pPr indent="685800" defTabSz="1828891" latinLnBrk="0">
      <a:defRPr sz="1200">
        <a:latin typeface="+mn-lt"/>
        <a:ea typeface="+mn-ea"/>
        <a:cs typeface="+mn-cs"/>
        <a:sym typeface="Calibri"/>
      </a:defRPr>
    </a:lvl4pPr>
    <a:lvl5pPr indent="914400" defTabSz="1828891" latinLnBrk="0">
      <a:defRPr sz="1200">
        <a:latin typeface="+mn-lt"/>
        <a:ea typeface="+mn-ea"/>
        <a:cs typeface="+mn-cs"/>
        <a:sym typeface="Calibri"/>
      </a:defRPr>
    </a:lvl5pPr>
    <a:lvl6pPr indent="1143000" defTabSz="1828891" latinLnBrk="0">
      <a:defRPr sz="1200">
        <a:latin typeface="+mn-lt"/>
        <a:ea typeface="+mn-ea"/>
        <a:cs typeface="+mn-cs"/>
        <a:sym typeface="Calibri"/>
      </a:defRPr>
    </a:lvl6pPr>
    <a:lvl7pPr indent="1371600" defTabSz="1828891" latinLnBrk="0">
      <a:defRPr sz="1200">
        <a:latin typeface="+mn-lt"/>
        <a:ea typeface="+mn-ea"/>
        <a:cs typeface="+mn-cs"/>
        <a:sym typeface="Calibri"/>
      </a:defRPr>
    </a:lvl7pPr>
    <a:lvl8pPr indent="1600200" defTabSz="1828891" latinLnBrk="0">
      <a:defRPr sz="1200">
        <a:latin typeface="+mn-lt"/>
        <a:ea typeface="+mn-ea"/>
        <a:cs typeface="+mn-cs"/>
        <a:sym typeface="Calibri"/>
      </a:defRPr>
    </a:lvl8pPr>
    <a:lvl9pPr indent="1828800" defTabSz="1828891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828800" y="3689350"/>
            <a:ext cx="20726400" cy="40830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3657600" y="7772400"/>
            <a:ext cx="17068800" cy="594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7211220" y="12578081"/>
            <a:ext cx="263980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l" defTabSz="1828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51308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60452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69596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7874000" marR="0" indent="-558800" algn="l" defTabSz="1828800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182889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75" y="1798828"/>
            <a:ext cx="16336137" cy="1089075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5" name="zornost i praktičnost"/>
          <p:cNvSpPr txBox="1"/>
          <p:nvPr/>
        </p:nvSpPr>
        <p:spPr>
          <a:xfrm>
            <a:off x="1905583" y="427498"/>
            <a:ext cx="19833311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7000"/>
            </a:pPr>
            <a:r>
              <a:rPr lang="hr-HR" dirty="0" smtClean="0"/>
              <a:t>Koliko različitih znakova računalo može prikazati?</a:t>
            </a:r>
            <a:endParaRPr dirty="0"/>
          </a:p>
        </p:txBody>
      </p:sp>
      <p:sp>
        <p:nvSpPr>
          <p:cNvPr id="3" name="TextBox 2"/>
          <p:cNvSpPr txBox="1"/>
          <p:nvPr/>
        </p:nvSpPr>
        <p:spPr>
          <a:xfrm>
            <a:off x="8298221" y="4704834"/>
            <a:ext cx="6770439" cy="22467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hr-HR" sz="7000" dirty="0" smtClean="0"/>
              <a:t>a K 3 g B N 7 ? .</a:t>
            </a:r>
          </a:p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7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*</a:t>
            </a:r>
            <a:r>
              <a:rPr kumimoji="0" lang="hr-HR" sz="7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"/>
              </a:rPr>
              <a:t> @ , % ( „ ! + Ł :</a:t>
            </a:r>
            <a:endParaRPr kumimoji="0" lang="en-US" sz="7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174697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5104" y="8924544"/>
            <a:ext cx="20476114" cy="34778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11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POHRANJIVANJE PODATAKA</a:t>
            </a:r>
          </a:p>
          <a:p>
            <a:pPr marL="0" marR="0" indent="0" algn="ctr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11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U RAČUNALO</a:t>
            </a:r>
            <a:endParaRPr kumimoji="0" lang="en-US" sz="11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940888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3695" y="4568904"/>
            <a:ext cx="8769667" cy="9147096"/>
          </a:xfrm>
          <a:prstGeom prst="rect">
            <a:avLst/>
          </a:prstGeom>
        </p:spPr>
      </p:pic>
      <p:sp>
        <p:nvSpPr>
          <p:cNvPr id="3" name="zornost i praktičnost"/>
          <p:cNvSpPr txBox="1"/>
          <p:nvPr/>
        </p:nvSpPr>
        <p:spPr>
          <a:xfrm>
            <a:off x="1982741" y="1115351"/>
            <a:ext cx="19679422" cy="1938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sz="6000" dirty="0" smtClean="0"/>
              <a:t>Svaki znak s tipkovnice ima svoj par u jedinstvenom bajtu</a:t>
            </a:r>
          </a:p>
          <a:p>
            <a:pPr algn="ctr">
              <a:defRPr sz="7000"/>
            </a:pPr>
            <a:r>
              <a:rPr lang="hr-HR" sz="6000" dirty="0" smtClean="0"/>
              <a:t>koji nazivamo </a:t>
            </a:r>
            <a:r>
              <a:rPr lang="hr-HR" sz="6000" b="1" dirty="0" smtClean="0"/>
              <a:t>KôD</a:t>
            </a:r>
            <a:r>
              <a:rPr lang="hr-HR" sz="6000" dirty="0" smtClean="0"/>
              <a:t>.</a:t>
            </a:r>
            <a:endParaRPr sz="6000" dirty="0"/>
          </a:p>
        </p:txBody>
      </p:sp>
      <p:sp>
        <p:nvSpPr>
          <p:cNvPr id="4" name="Curved Down Arrow 3"/>
          <p:cNvSpPr/>
          <p:nvPr/>
        </p:nvSpPr>
        <p:spPr>
          <a:xfrm>
            <a:off x="9909110" y="4366727"/>
            <a:ext cx="3209731" cy="1362269"/>
          </a:xfrm>
          <a:prstGeom prst="curvedDownArrow">
            <a:avLst/>
          </a:prstGeom>
          <a:solidFill>
            <a:srgbClr val="4CB2D8"/>
          </a:solidFill>
          <a:ln w="25400" cap="flat">
            <a:solidFill>
              <a:schemeClr val="accent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51445" y="4419615"/>
            <a:ext cx="4625621" cy="1015659"/>
          </a:xfrm>
          <a:prstGeom prst="rect">
            <a:avLst/>
          </a:prstGeom>
          <a:solidFill>
            <a:schemeClr val="bg1"/>
          </a:solidFill>
          <a:ln w="762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KODIRANJE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6" name="Curved Down Arrow 5"/>
          <p:cNvSpPr/>
          <p:nvPr/>
        </p:nvSpPr>
        <p:spPr>
          <a:xfrm rot="10800000">
            <a:off x="9854105" y="8155344"/>
            <a:ext cx="3209731" cy="1362269"/>
          </a:xfrm>
          <a:prstGeom prst="curvedDownArrow">
            <a:avLst/>
          </a:prstGeom>
          <a:solidFill>
            <a:srgbClr val="4CB2D8"/>
          </a:solidFill>
          <a:ln w="25400" cap="flat">
            <a:solidFill>
              <a:schemeClr val="accent3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51445" y="8328649"/>
            <a:ext cx="5694825" cy="1015659"/>
          </a:xfrm>
          <a:prstGeom prst="rect">
            <a:avLst/>
          </a:prstGeom>
          <a:solidFill>
            <a:schemeClr val="bg1"/>
          </a:solidFill>
          <a:ln w="76200" cap="flat">
            <a:solidFill>
              <a:srgbClr val="4CB2D8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DEKODIRANJE</a:t>
            </a:r>
            <a:endParaRPr kumimoji="0" lang="en-US" sz="6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096787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rnost i praktičnost"/>
          <p:cNvSpPr txBox="1"/>
          <p:nvPr/>
        </p:nvSpPr>
        <p:spPr>
          <a:xfrm>
            <a:off x="16692452" y="1800114"/>
            <a:ext cx="5579408" cy="1169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7000"/>
            </a:pPr>
            <a:r>
              <a:rPr lang="hr-HR" b="1" dirty="0" smtClean="0"/>
              <a:t>ASCII tablica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1" y="248390"/>
            <a:ext cx="15098712" cy="134676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802870" y="6474365"/>
            <a:ext cx="8386266" cy="1015659"/>
          </a:xfrm>
          <a:prstGeom prst="rect">
            <a:avLst/>
          </a:prstGeom>
          <a:noFill/>
          <a:ln w="76200" cap="flat">
            <a:solidFill>
              <a:schemeClr val="accent3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182889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hr-HR" sz="6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Potpiši</a:t>
            </a:r>
            <a:r>
              <a:rPr kumimoji="0" lang="hr-HR" sz="60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 se u ASCII kodu!</a:t>
            </a:r>
            <a:endParaRPr kumimoji="0" lang="en-US" sz="6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5413282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517" y="2833196"/>
            <a:ext cx="17607627" cy="990571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zornost i praktičnost"/>
          <p:cNvSpPr txBox="1"/>
          <p:nvPr/>
        </p:nvSpPr>
        <p:spPr>
          <a:xfrm>
            <a:off x="3461517" y="542647"/>
            <a:ext cx="17584297" cy="1938988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ctr">
              <a:defRPr sz="7000"/>
            </a:pPr>
            <a:r>
              <a:rPr lang="hr-HR" sz="6000" dirty="0" smtClean="0"/>
              <a:t>U paru osmislite poruku i kodirajte je!</a:t>
            </a:r>
          </a:p>
          <a:p>
            <a:pPr algn="ctr">
              <a:defRPr sz="7000"/>
            </a:pPr>
            <a:r>
              <a:rPr lang="hr-HR" sz="6000" dirty="0" smtClean="0"/>
              <a:t>Zatim je predajte drugom paru koji će je dekodirati. </a:t>
            </a:r>
            <a:endParaRPr sz="6000" dirty="0"/>
          </a:p>
        </p:txBody>
      </p:sp>
    </p:spTree>
    <p:extLst>
      <p:ext uri="{BB962C8B-B14F-4D97-AF65-F5344CB8AC3E}">
        <p14:creationId xmlns:p14="http://schemas.microsoft.com/office/powerpoint/2010/main" val="23084303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rnost i praktičnost"/>
          <p:cNvSpPr txBox="1"/>
          <p:nvPr/>
        </p:nvSpPr>
        <p:spPr>
          <a:xfrm>
            <a:off x="817452" y="11680547"/>
            <a:ext cx="20482526" cy="1015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7000"/>
            </a:pPr>
            <a:r>
              <a:rPr lang="hr-HR" sz="6000" dirty="0" smtClean="0"/>
              <a:t>Veličinu spremnika nazivamo </a:t>
            </a:r>
            <a:r>
              <a:rPr lang="hr-HR" sz="6000" b="1" dirty="0" smtClean="0"/>
              <a:t>KAPACITET SPREMNIKA.</a:t>
            </a:r>
            <a:endParaRPr sz="6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452" y="2170039"/>
            <a:ext cx="6243748" cy="8864181"/>
          </a:xfrm>
          <a:prstGeom prst="rect">
            <a:avLst/>
          </a:prstGeom>
        </p:spPr>
      </p:pic>
      <p:sp>
        <p:nvSpPr>
          <p:cNvPr id="4" name="zornost i praktičnost"/>
          <p:cNvSpPr txBox="1"/>
          <p:nvPr/>
        </p:nvSpPr>
        <p:spPr>
          <a:xfrm>
            <a:off x="817452" y="1051339"/>
            <a:ext cx="9596534" cy="8617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7000"/>
            </a:pPr>
            <a:r>
              <a:rPr lang="hr-HR" sz="5000" dirty="0" smtClean="0"/>
              <a:t>Tablica mjernih jedinica memorije</a:t>
            </a:r>
            <a:endParaRPr sz="5000" dirty="0"/>
          </a:p>
        </p:txBody>
      </p:sp>
      <p:sp>
        <p:nvSpPr>
          <p:cNvPr id="6" name="zornost i praktičnost"/>
          <p:cNvSpPr txBox="1"/>
          <p:nvPr/>
        </p:nvSpPr>
        <p:spPr>
          <a:xfrm>
            <a:off x="9964760" y="5091327"/>
            <a:ext cx="12262327" cy="3323983"/>
          </a:xfrm>
          <a:prstGeom prst="rect">
            <a:avLst/>
          </a:prstGeom>
          <a:ln w="57150">
            <a:solidFill>
              <a:srgbClr val="4CB2D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7000"/>
            </a:pPr>
            <a:r>
              <a:rPr lang="hr-HR" dirty="0" smtClean="0"/>
              <a:t>2 </a:t>
            </a:r>
            <a:r>
              <a:rPr lang="en-US" sz="7000" dirty="0" smtClean="0"/>
              <a:t>·</a:t>
            </a:r>
            <a:r>
              <a:rPr lang="hr-HR" sz="7000" dirty="0" smtClean="0"/>
              <a:t> 2 </a:t>
            </a:r>
            <a:r>
              <a:rPr lang="en-US" sz="7000" dirty="0" smtClean="0"/>
              <a:t>·</a:t>
            </a:r>
            <a:r>
              <a:rPr lang="hr-HR" sz="7000" dirty="0" smtClean="0"/>
              <a:t> 2 </a:t>
            </a:r>
            <a:r>
              <a:rPr lang="en-US" sz="7000" dirty="0" smtClean="0"/>
              <a:t>·</a:t>
            </a:r>
            <a:r>
              <a:rPr lang="hr-HR" sz="7000" dirty="0" smtClean="0"/>
              <a:t> 2 </a:t>
            </a:r>
            <a:r>
              <a:rPr lang="en-US" sz="7000" dirty="0" smtClean="0"/>
              <a:t>·</a:t>
            </a:r>
            <a:r>
              <a:rPr lang="hr-HR" sz="7000" dirty="0" smtClean="0"/>
              <a:t> 2 </a:t>
            </a:r>
            <a:r>
              <a:rPr lang="en-US" sz="7000" dirty="0" smtClean="0"/>
              <a:t>·</a:t>
            </a:r>
            <a:r>
              <a:rPr lang="hr-HR" sz="7000" dirty="0" smtClean="0"/>
              <a:t> 2 </a:t>
            </a:r>
            <a:r>
              <a:rPr lang="en-US" sz="7000" dirty="0" smtClean="0"/>
              <a:t>·</a:t>
            </a:r>
            <a:r>
              <a:rPr lang="hr-HR" sz="7000" dirty="0" smtClean="0"/>
              <a:t> 2 </a:t>
            </a:r>
            <a:r>
              <a:rPr lang="en-US" sz="7000" dirty="0" smtClean="0"/>
              <a:t>·</a:t>
            </a:r>
            <a:r>
              <a:rPr lang="hr-HR" sz="7000" dirty="0" smtClean="0"/>
              <a:t> 2 </a:t>
            </a:r>
            <a:r>
              <a:rPr lang="en-US" sz="7000" dirty="0" smtClean="0"/>
              <a:t>·</a:t>
            </a:r>
            <a:r>
              <a:rPr lang="hr-HR" sz="7000" dirty="0" smtClean="0"/>
              <a:t> 2 </a:t>
            </a:r>
            <a:r>
              <a:rPr lang="en-US" sz="7000" dirty="0" smtClean="0"/>
              <a:t>·</a:t>
            </a:r>
            <a:r>
              <a:rPr lang="hr-HR" sz="7000" dirty="0" smtClean="0"/>
              <a:t> 2</a:t>
            </a:r>
          </a:p>
          <a:p>
            <a:pPr>
              <a:defRPr sz="7000"/>
            </a:pPr>
            <a:r>
              <a:rPr lang="hr-HR" sz="7000" dirty="0" smtClean="0"/>
              <a:t>= 10 </a:t>
            </a:r>
            <a:r>
              <a:rPr lang="en-US" sz="7000" dirty="0" smtClean="0"/>
              <a:t>·</a:t>
            </a:r>
            <a:r>
              <a:rPr lang="hr-HR" sz="7000" dirty="0" smtClean="0"/>
              <a:t> 2</a:t>
            </a:r>
          </a:p>
          <a:p>
            <a:pPr>
              <a:defRPr sz="7000"/>
            </a:pPr>
            <a:r>
              <a:rPr lang="hr-HR" sz="7000" dirty="0" smtClean="0"/>
              <a:t>= 1024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83604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88201"/>
            <a:ext cx="23717736" cy="5370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950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919191"/>
      </a:accent2>
      <a:accent3>
        <a:srgbClr val="B3B3B3"/>
      </a:accent3>
      <a:accent4>
        <a:srgbClr val="D4D4D4"/>
      </a:accent4>
      <a:accent5>
        <a:srgbClr val="F5F5F5"/>
      </a:accent5>
      <a:accent6>
        <a:srgbClr val="8F8F8F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919191"/>
      </a:accent2>
      <a:accent3>
        <a:srgbClr val="B3B3B3"/>
      </a:accent3>
      <a:accent4>
        <a:srgbClr val="D4D4D4"/>
      </a:accent4>
      <a:accent5>
        <a:srgbClr val="F5F5F5"/>
      </a:accent5>
      <a:accent6>
        <a:srgbClr val="8F8F8F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89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107</Words>
  <Application>Microsoft Office PowerPoint</Application>
  <PresentationFormat>Custom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Monika Rohlik</cp:lastModifiedBy>
  <cp:revision>22</cp:revision>
  <dcterms:modified xsi:type="dcterms:W3CDTF">2019-10-14T09:59:48Z</dcterms:modified>
</cp:coreProperties>
</file>