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60" r:id="rId2"/>
    <p:sldId id="256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63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wholeTbl>
    <a:band2H>
      <a:tcTxStyle/>
      <a:tcStyle>
        <a:tcBdr/>
        <a:fill>
          <a:solidFill>
            <a:schemeClr val="accent4">
              <a:lumOff val="8895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4E4E4"/>
          </a:solidFill>
        </a:fill>
      </a:tcStyle>
    </a:wholeTbl>
    <a:band2H>
      <a:tcTxStyle/>
      <a:tcStyle>
        <a:tcBdr/>
        <a:fill>
          <a:solidFill>
            <a:schemeClr val="accent2">
              <a:lumOff val="38138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754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555275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91" latinLnBrk="0">
      <a:defRPr sz="1200">
        <a:latin typeface="+mn-lt"/>
        <a:ea typeface="+mn-ea"/>
        <a:cs typeface="+mn-cs"/>
        <a:sym typeface="Calibri"/>
      </a:defRPr>
    </a:lvl1pPr>
    <a:lvl2pPr indent="228600" defTabSz="1828891" latinLnBrk="0">
      <a:defRPr sz="1200">
        <a:latin typeface="+mn-lt"/>
        <a:ea typeface="+mn-ea"/>
        <a:cs typeface="+mn-cs"/>
        <a:sym typeface="Calibri"/>
      </a:defRPr>
    </a:lvl2pPr>
    <a:lvl3pPr indent="457200" defTabSz="1828891" latinLnBrk="0">
      <a:defRPr sz="1200">
        <a:latin typeface="+mn-lt"/>
        <a:ea typeface="+mn-ea"/>
        <a:cs typeface="+mn-cs"/>
        <a:sym typeface="Calibri"/>
      </a:defRPr>
    </a:lvl3pPr>
    <a:lvl4pPr indent="685800" defTabSz="1828891" latinLnBrk="0">
      <a:defRPr sz="1200">
        <a:latin typeface="+mn-lt"/>
        <a:ea typeface="+mn-ea"/>
        <a:cs typeface="+mn-cs"/>
        <a:sym typeface="Calibri"/>
      </a:defRPr>
    </a:lvl4pPr>
    <a:lvl5pPr indent="914400" defTabSz="1828891" latinLnBrk="0">
      <a:defRPr sz="1200">
        <a:latin typeface="+mn-lt"/>
        <a:ea typeface="+mn-ea"/>
        <a:cs typeface="+mn-cs"/>
        <a:sym typeface="Calibri"/>
      </a:defRPr>
    </a:lvl5pPr>
    <a:lvl6pPr indent="1143000" defTabSz="1828891" latinLnBrk="0">
      <a:defRPr sz="1200">
        <a:latin typeface="+mn-lt"/>
        <a:ea typeface="+mn-ea"/>
        <a:cs typeface="+mn-cs"/>
        <a:sym typeface="Calibri"/>
      </a:defRPr>
    </a:lvl6pPr>
    <a:lvl7pPr indent="1371600" defTabSz="1828891" latinLnBrk="0">
      <a:defRPr sz="1200">
        <a:latin typeface="+mn-lt"/>
        <a:ea typeface="+mn-ea"/>
        <a:cs typeface="+mn-cs"/>
        <a:sym typeface="Calibri"/>
      </a:defRPr>
    </a:lvl7pPr>
    <a:lvl8pPr indent="1600200" defTabSz="1828891" latinLnBrk="0">
      <a:defRPr sz="1200">
        <a:latin typeface="+mn-lt"/>
        <a:ea typeface="+mn-ea"/>
        <a:cs typeface="+mn-cs"/>
        <a:sym typeface="Calibri"/>
      </a:defRPr>
    </a:lvl8pPr>
    <a:lvl9pPr indent="1828800" defTabSz="1828891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828800" y="3689350"/>
            <a:ext cx="20726400" cy="4083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657600" y="7772400"/>
            <a:ext cx="17068800" cy="594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211220" y="12578081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51308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60452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69596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78740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rnost i praktičnost"/>
          <p:cNvSpPr txBox="1"/>
          <p:nvPr/>
        </p:nvSpPr>
        <p:spPr>
          <a:xfrm>
            <a:off x="3924134" y="447564"/>
            <a:ext cx="16843710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dirty="0" smtClean="0"/>
              <a:t>Što je potrebno izraditi prije gradnje kuće?</a:t>
            </a:r>
            <a:endParaRPr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296" y="1828800"/>
            <a:ext cx="13323385" cy="1188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697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rnost i praktičnost"/>
          <p:cNvSpPr txBox="1"/>
          <p:nvPr/>
        </p:nvSpPr>
        <p:spPr>
          <a:xfrm>
            <a:off x="1979106" y="963646"/>
            <a:ext cx="20322093" cy="1323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8000" b="1" dirty="0" smtClean="0"/>
              <a:t>ŠESTAR</a:t>
            </a:r>
            <a:endParaRPr sz="8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863" y="2590800"/>
            <a:ext cx="19993336" cy="10140950"/>
          </a:xfrm>
          <a:prstGeom prst="rect">
            <a:avLst/>
          </a:prstGeom>
        </p:spPr>
      </p:pic>
      <p:pic>
        <p:nvPicPr>
          <p:cNvPr id="8" name="Slika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0" y="3394080"/>
            <a:ext cx="9842480" cy="7873984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sp>
        <p:nvSpPr>
          <p:cNvPr id="9" name="zornost i praktičnost"/>
          <p:cNvSpPr txBox="1"/>
          <p:nvPr/>
        </p:nvSpPr>
        <p:spPr>
          <a:xfrm>
            <a:off x="3021553" y="5999283"/>
            <a:ext cx="20322093" cy="332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sz="7000" dirty="0" smtClean="0"/>
              <a:t>OŠTRENJE</a:t>
            </a:r>
          </a:p>
          <a:p>
            <a:pPr>
              <a:defRPr sz="7000"/>
            </a:pPr>
            <a:r>
              <a:rPr lang="hr-HR" sz="7000" dirty="0" smtClean="0"/>
              <a:t>GRAFITNOG</a:t>
            </a:r>
          </a:p>
          <a:p>
            <a:pPr>
              <a:defRPr sz="7000"/>
            </a:pPr>
            <a:r>
              <a:rPr lang="hr-HR" sz="7000" dirty="0" smtClean="0"/>
              <a:t>ŠILJKA</a:t>
            </a:r>
            <a:endParaRPr sz="7000" dirty="0"/>
          </a:p>
        </p:txBody>
      </p:sp>
    </p:spTree>
    <p:extLst>
      <p:ext uri="{BB962C8B-B14F-4D97-AF65-F5344CB8AC3E}">
        <p14:creationId xmlns:p14="http://schemas.microsoft.com/office/powerpoint/2010/main" val="29587137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rnost i praktičnost"/>
          <p:cNvSpPr txBox="1"/>
          <p:nvPr/>
        </p:nvSpPr>
        <p:spPr>
          <a:xfrm>
            <a:off x="1801304" y="1047706"/>
            <a:ext cx="20322093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NORME </a:t>
            </a:r>
            <a:r>
              <a:rPr lang="hr-HR" dirty="0" smtClean="0"/>
              <a:t>su dogovorena pravila u tehničkom crtanju koja su osnova tehničke pismenosti.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451" y="3675471"/>
            <a:ext cx="15617800" cy="88519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835551" y="4916422"/>
            <a:ext cx="5692249" cy="3677598"/>
          </a:xfrm>
          <a:prstGeom prst="roundRect">
            <a:avLst/>
          </a:prstGeom>
          <a:solidFill>
            <a:schemeClr val="accent6">
              <a:lumOff val="44000"/>
            </a:schemeClr>
          </a:solidFill>
          <a:ln w="76200" cap="flat">
            <a:solidFill>
              <a:schemeClr val="accent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NORME</a:t>
            </a:r>
            <a:endParaRPr lang="hr-HR" sz="7000" dirty="0"/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FORMATA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PAPIRA</a:t>
            </a:r>
            <a:endParaRPr kumimoji="0" lang="en-US" sz="7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962350" y="5044650"/>
            <a:ext cx="877824" cy="694944"/>
          </a:xfrm>
          <a:prstGeom prst="ellipse">
            <a:avLst/>
          </a:prstGeom>
          <a:noFill/>
          <a:ln w="5715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79392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35551" y="4916422"/>
            <a:ext cx="5692249" cy="3677598"/>
          </a:xfrm>
          <a:prstGeom prst="roundRect">
            <a:avLst/>
          </a:prstGeom>
          <a:solidFill>
            <a:schemeClr val="accent6">
              <a:lumOff val="44000"/>
            </a:schemeClr>
          </a:solidFill>
          <a:ln w="76200" cap="flat">
            <a:solidFill>
              <a:schemeClr val="accent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NORME -</a:t>
            </a:r>
            <a:endParaRPr lang="hr-HR" sz="7000" dirty="0"/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VRSTE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7000" baseline="0" dirty="0" smtClean="0"/>
              <a:t>CRTA</a:t>
            </a:r>
            <a:endParaRPr kumimoji="0" lang="en-US" sz="7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312833"/>
              </p:ext>
            </p:extLst>
          </p:nvPr>
        </p:nvGraphicFramePr>
        <p:xfrm>
          <a:off x="7340600" y="2235199"/>
          <a:ext cx="15087600" cy="10591800"/>
        </p:xfrm>
        <a:graphic>
          <a:graphicData uri="http://schemas.openxmlformats.org/drawingml/2006/table">
            <a:tbl>
              <a:tblPr firstRow="1" bandRow="1">
                <a:tableStyleId>{C7B018BB-80A7-4F77-B60F-C8B233D01FF8}</a:tableStyleId>
              </a:tblPr>
              <a:tblGrid>
                <a:gridCol w="7543800"/>
                <a:gridCol w="7543800"/>
              </a:tblGrid>
              <a:tr h="1765300">
                <a:tc>
                  <a:txBody>
                    <a:bodyPr/>
                    <a:lstStyle/>
                    <a:p>
                      <a:pPr algn="ctr"/>
                      <a:r>
                        <a:rPr lang="hr-HR" sz="6000" dirty="0" smtClean="0"/>
                        <a:t>VRSTA CRTE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8288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6000" dirty="0" smtClean="0"/>
                        <a:t>NAMJENA</a:t>
                      </a:r>
                      <a:r>
                        <a:rPr lang="hr-HR" sz="6000" baseline="0" dirty="0" smtClean="0"/>
                        <a:t> CRTE</a:t>
                      </a:r>
                      <a:endParaRPr lang="en-US" sz="6000" dirty="0" smtClean="0"/>
                    </a:p>
                    <a:p>
                      <a:endParaRPr lang="en-US" dirty="0"/>
                    </a:p>
                  </a:txBody>
                  <a:tcPr anchor="ctr"/>
                </a:tc>
              </a:tr>
              <a:tr h="1765300">
                <a:tc>
                  <a:txBody>
                    <a:bodyPr/>
                    <a:lstStyle/>
                    <a:p>
                      <a:pPr algn="l"/>
                      <a:r>
                        <a:rPr lang="hr-HR" sz="4000" dirty="0" smtClean="0"/>
                        <a:t>Puna široka crta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3600" dirty="0" smtClean="0"/>
                        <a:t>za crtanje vanjskih vidljivih bridova tijela</a:t>
                      </a:r>
                      <a:endParaRPr lang="en-US" sz="3600" dirty="0"/>
                    </a:p>
                  </a:txBody>
                  <a:tcPr anchor="ctr"/>
                </a:tc>
              </a:tr>
              <a:tr h="1765300">
                <a:tc>
                  <a:txBody>
                    <a:bodyPr/>
                    <a:lstStyle/>
                    <a:p>
                      <a:pPr algn="l"/>
                      <a:r>
                        <a:rPr lang="hr-HR" sz="4000" dirty="0" smtClean="0"/>
                        <a:t>Puna uska crta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3600" dirty="0" smtClean="0"/>
                        <a:t>za crtanje mjernica, pomoćnih mjernih crta, dijagonala i presjeka</a:t>
                      </a:r>
                      <a:endParaRPr lang="en-US" sz="3600" dirty="0"/>
                    </a:p>
                  </a:txBody>
                  <a:tcPr anchor="ctr"/>
                </a:tc>
              </a:tr>
              <a:tr h="1765300">
                <a:tc>
                  <a:txBody>
                    <a:bodyPr/>
                    <a:lstStyle/>
                    <a:p>
                      <a:pPr algn="l"/>
                      <a:r>
                        <a:rPr lang="hr-HR" sz="4000" dirty="0" smtClean="0"/>
                        <a:t>Isprekidana crta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3600" dirty="0" smtClean="0"/>
                        <a:t>za crtanje nevidljivih bridova</a:t>
                      </a:r>
                      <a:endParaRPr lang="en-US" sz="3600" dirty="0"/>
                    </a:p>
                  </a:txBody>
                  <a:tcPr anchor="ctr"/>
                </a:tc>
              </a:tr>
              <a:tr h="1765300">
                <a:tc>
                  <a:txBody>
                    <a:bodyPr/>
                    <a:lstStyle/>
                    <a:p>
                      <a:pPr algn="l"/>
                      <a:r>
                        <a:rPr lang="hr-HR" sz="4000" dirty="0" smtClean="0"/>
                        <a:t>Crta – točka – crta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3600" dirty="0" smtClean="0"/>
                        <a:t>za crtanje</a:t>
                      </a:r>
                      <a:r>
                        <a:rPr lang="hr-HR" sz="3600" baseline="0" dirty="0" smtClean="0"/>
                        <a:t> središnjica ili simetrala</a:t>
                      </a:r>
                      <a:endParaRPr lang="en-US" sz="3600" dirty="0"/>
                    </a:p>
                  </a:txBody>
                  <a:tcPr anchor="ctr"/>
                </a:tc>
              </a:tr>
              <a:tr h="1765300">
                <a:tc>
                  <a:txBody>
                    <a:bodyPr/>
                    <a:lstStyle/>
                    <a:p>
                      <a:pPr algn="l"/>
                      <a:r>
                        <a:rPr lang="hr-HR" sz="4000" dirty="0" smtClean="0"/>
                        <a:t>Prostoručno izvedena crta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3600" dirty="0" smtClean="0"/>
                        <a:t>za crtanje skica</a:t>
                      </a:r>
                      <a:endParaRPr lang="en-US" sz="36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Ravni poveznik 12"/>
          <p:cNvCxnSpPr/>
          <p:nvPr/>
        </p:nvCxnSpPr>
        <p:spPr>
          <a:xfrm>
            <a:off x="7745016" y="5130800"/>
            <a:ext cx="617418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vni poveznik 14"/>
          <p:cNvCxnSpPr/>
          <p:nvPr/>
        </p:nvCxnSpPr>
        <p:spPr>
          <a:xfrm flipV="1">
            <a:off x="7745016" y="6934200"/>
            <a:ext cx="6174184" cy="88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ni poveznik 16"/>
          <p:cNvCxnSpPr/>
          <p:nvPr/>
        </p:nvCxnSpPr>
        <p:spPr>
          <a:xfrm>
            <a:off x="7745016" y="8594020"/>
            <a:ext cx="6174184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avni poveznik 17"/>
          <p:cNvCxnSpPr/>
          <p:nvPr/>
        </p:nvCxnSpPr>
        <p:spPr>
          <a:xfrm>
            <a:off x="7745016" y="10474424"/>
            <a:ext cx="6174184" cy="15776"/>
          </a:xfrm>
          <a:prstGeom prst="line">
            <a:avLst/>
          </a:prstGeom>
          <a:ln w="762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rostoručno 18"/>
          <p:cNvSpPr/>
          <p:nvPr/>
        </p:nvSpPr>
        <p:spPr>
          <a:xfrm>
            <a:off x="7745016" y="11963400"/>
            <a:ext cx="6174184" cy="407203"/>
          </a:xfrm>
          <a:custGeom>
            <a:avLst/>
            <a:gdLst>
              <a:gd name="connsiteX0" fmla="*/ 0 w 2734146"/>
              <a:gd name="connsiteY0" fmla="*/ 139292 h 266363"/>
              <a:gd name="connsiteX1" fmla="*/ 742384 w 2734146"/>
              <a:gd name="connsiteY1" fmla="*/ 3490 h 266363"/>
              <a:gd name="connsiteX2" fmla="*/ 1711105 w 2734146"/>
              <a:gd name="connsiteY2" fmla="*/ 266041 h 266363"/>
              <a:gd name="connsiteX3" fmla="*/ 2562131 w 2734146"/>
              <a:gd name="connsiteY3" fmla="*/ 57811 h 266363"/>
              <a:gd name="connsiteX4" fmla="*/ 2734146 w 2734146"/>
              <a:gd name="connsiteY4" fmla="*/ 66864 h 266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4146" h="266363">
                <a:moveTo>
                  <a:pt x="0" y="139292"/>
                </a:moveTo>
                <a:cubicBezTo>
                  <a:pt x="228600" y="60828"/>
                  <a:pt x="457200" y="-17635"/>
                  <a:pt x="742384" y="3490"/>
                </a:cubicBezTo>
                <a:cubicBezTo>
                  <a:pt x="1027568" y="24615"/>
                  <a:pt x="1407814" y="256988"/>
                  <a:pt x="1711105" y="266041"/>
                </a:cubicBezTo>
                <a:cubicBezTo>
                  <a:pt x="2014396" y="275094"/>
                  <a:pt x="2391624" y="91007"/>
                  <a:pt x="2562131" y="57811"/>
                </a:cubicBezTo>
                <a:cubicBezTo>
                  <a:pt x="2732638" y="24615"/>
                  <a:pt x="2733392" y="45739"/>
                  <a:pt x="2734146" y="66864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3135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8200" y="168885"/>
            <a:ext cx="8736013" cy="12727966"/>
          </a:xfrm>
          <a:prstGeom prst="rect">
            <a:avLst/>
          </a:prstGeom>
        </p:spPr>
      </p:pic>
      <p:sp>
        <p:nvSpPr>
          <p:cNvPr id="11" name="zornost i praktičnost"/>
          <p:cNvSpPr txBox="1"/>
          <p:nvPr/>
        </p:nvSpPr>
        <p:spPr>
          <a:xfrm>
            <a:off x="1344104" y="10650085"/>
            <a:ext cx="9171495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sz="7000" b="1" dirty="0" smtClean="0"/>
              <a:t>Prikaz vrsta crta na tehničkom crtežu</a:t>
            </a:r>
            <a:endParaRPr sz="7000" dirty="0"/>
          </a:p>
        </p:txBody>
      </p:sp>
    </p:spTree>
    <p:extLst>
      <p:ext uri="{BB962C8B-B14F-4D97-AF65-F5344CB8AC3E}">
        <p14:creationId xmlns:p14="http://schemas.microsoft.com/office/powerpoint/2010/main" val="764033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rnost i praktičnost"/>
          <p:cNvSpPr txBox="1"/>
          <p:nvPr/>
        </p:nvSpPr>
        <p:spPr>
          <a:xfrm>
            <a:off x="1344104" y="10650085"/>
            <a:ext cx="9171495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sz="7000" b="1" dirty="0" smtClean="0"/>
              <a:t>Slavoljub Penkala</a:t>
            </a:r>
          </a:p>
          <a:p>
            <a:pPr>
              <a:defRPr sz="7000"/>
            </a:pPr>
            <a:r>
              <a:rPr lang="hr-HR" sz="7000" dirty="0" smtClean="0"/>
              <a:t>(1871. – 1922.)</a:t>
            </a:r>
            <a:endParaRPr sz="7000" dirty="0"/>
          </a:p>
        </p:txBody>
      </p:sp>
      <p:pic>
        <p:nvPicPr>
          <p:cNvPr id="3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4"/>
          <a:stretch/>
        </p:blipFill>
        <p:spPr>
          <a:xfrm>
            <a:off x="1344104" y="931531"/>
            <a:ext cx="6980746" cy="9324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900" y="931530"/>
            <a:ext cx="12432060" cy="932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9197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0963306" cy="13715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1"/>
            <a:ext cx="10906507" cy="13715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2823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rnost i praktičnost"/>
          <p:cNvSpPr txBox="1"/>
          <p:nvPr/>
        </p:nvSpPr>
        <p:spPr>
          <a:xfrm>
            <a:off x="2894154" y="9304206"/>
            <a:ext cx="19036618" cy="3046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7000"/>
            </a:lvl1pPr>
          </a:lstStyle>
          <a:p>
            <a:pPr algn="ctr"/>
            <a:r>
              <a:rPr lang="hr-HR" sz="9600" b="1" dirty="0" smtClean="0"/>
              <a:t>NORME, PRIBOR I VRSTE CRTA</a:t>
            </a:r>
          </a:p>
          <a:p>
            <a:pPr algn="ctr"/>
            <a:r>
              <a:rPr lang="hr-HR" sz="9600" b="1" dirty="0" smtClean="0"/>
              <a:t>U TEHNIČKOM CRTANJU</a:t>
            </a:r>
            <a:endParaRPr sz="96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312" y="0"/>
            <a:ext cx="20570287" cy="13722439"/>
          </a:xfrm>
          <a:prstGeom prst="rect">
            <a:avLst/>
          </a:prstGeom>
        </p:spPr>
      </p:pic>
      <p:sp>
        <p:nvSpPr>
          <p:cNvPr id="5" name="Flowchart: Off-page Connector 4"/>
          <p:cNvSpPr/>
          <p:nvPr/>
        </p:nvSpPr>
        <p:spPr>
          <a:xfrm>
            <a:off x="2578908" y="3388740"/>
            <a:ext cx="18925094" cy="5465321"/>
          </a:xfrm>
          <a:prstGeom prst="flowChartOffpageConnector">
            <a:avLst/>
          </a:prstGeom>
          <a:solidFill>
            <a:schemeClr val="accent6">
              <a:lumOff val="44000"/>
              <a:alpha val="80000"/>
            </a:schemeClr>
          </a:solidFill>
          <a:ln w="57150" cap="flat">
            <a:solidFill>
              <a:schemeClr val="accent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hr-HR" sz="7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CRTANJE TEHNIČKOG</a:t>
            </a:r>
            <a:r>
              <a:rPr kumimoji="0" lang="hr-HR" sz="7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CRTEŽA</a:t>
            </a:r>
          </a:p>
          <a:p>
            <a:pPr marL="857250" marR="0" indent="-85725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r-HR" sz="7000" dirty="0" smtClean="0"/>
              <a:t>pomoću pribora za tehničko crtanje</a:t>
            </a:r>
          </a:p>
          <a:p>
            <a:pPr marL="857250" marR="0" indent="-85725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r-HR" sz="7000" dirty="0" smtClean="0"/>
              <a:t>prema dogovorenim pravilima</a:t>
            </a:r>
            <a:endParaRPr kumimoji="0" lang="en-US" sz="7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8908" y="10118702"/>
            <a:ext cx="18925094" cy="1169547"/>
          </a:xfrm>
          <a:prstGeom prst="rect">
            <a:avLst/>
          </a:prstGeom>
          <a:solidFill>
            <a:schemeClr val="accent6">
              <a:lumOff val="44000"/>
              <a:alpha val="80000"/>
            </a:schemeClr>
          </a:solidFill>
          <a:ln w="57150" cap="flat">
            <a:solidFill>
              <a:schemeClr val="accent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7000" b="1" dirty="0" smtClean="0"/>
              <a:t>IZRADA TEHNIČKE TVOREVINE</a:t>
            </a:r>
            <a:endParaRPr kumimoji="0" lang="en-US" sz="7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rnost i praktičnost"/>
          <p:cNvSpPr txBox="1"/>
          <p:nvPr/>
        </p:nvSpPr>
        <p:spPr>
          <a:xfrm>
            <a:off x="1979104" y="961088"/>
            <a:ext cx="20322093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PRIBOR ZA TEHNIČKO </a:t>
            </a:r>
            <a:r>
              <a:rPr lang="hr-HR" b="1" dirty="0" smtClean="0"/>
              <a:t>CRTANJE</a:t>
            </a:r>
          </a:p>
          <a:p>
            <a:pPr algn="ctr">
              <a:defRPr sz="7000"/>
            </a:pPr>
            <a:r>
              <a:rPr lang="hr-HR" dirty="0" smtClean="0"/>
              <a:t>omogućuje preciznu izradu tehničkog crteža.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361" y="3207853"/>
            <a:ext cx="17865577" cy="983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056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rnost i praktičnost"/>
          <p:cNvSpPr txBox="1"/>
          <p:nvPr/>
        </p:nvSpPr>
        <p:spPr>
          <a:xfrm>
            <a:off x="1979106" y="963646"/>
            <a:ext cx="20322093" cy="1323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8000" b="1" dirty="0" smtClean="0"/>
              <a:t>OLOVKE</a:t>
            </a:r>
            <a:endParaRPr sz="8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270" y="6738454"/>
            <a:ext cx="20907763" cy="563928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143000" y="3465580"/>
            <a:ext cx="5115270" cy="4052820"/>
            <a:chOff x="1143000" y="3465580"/>
            <a:chExt cx="5115270" cy="405282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3465580"/>
              <a:ext cx="885123" cy="405282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rnost i praktičnost"/>
            <p:cNvSpPr txBox="1"/>
            <p:nvPr/>
          </p:nvSpPr>
          <p:spPr>
            <a:xfrm>
              <a:off x="1686270" y="4499143"/>
              <a:ext cx="4572000" cy="224676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algn="ctr">
                <a:defRPr sz="7000"/>
              </a:pPr>
              <a:r>
                <a:rPr lang="hr-HR" dirty="0" smtClean="0"/>
                <a:t>ŠIROKE</a:t>
              </a:r>
            </a:p>
            <a:p>
              <a:pPr algn="ctr">
                <a:defRPr sz="7000"/>
              </a:pPr>
              <a:r>
                <a:rPr lang="hr-HR" dirty="0" smtClean="0"/>
                <a:t>CRTE</a:t>
              </a:r>
              <a:endParaRPr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022033" y="3465580"/>
            <a:ext cx="4572000" cy="4052820"/>
            <a:chOff x="18022033" y="3465580"/>
            <a:chExt cx="4572000" cy="4052820"/>
          </a:xfrm>
        </p:grpSpPr>
        <p:cxnSp>
          <p:nvCxnSpPr>
            <p:cNvPr id="9" name="Straight Connector 8"/>
            <p:cNvCxnSpPr/>
            <p:nvPr/>
          </p:nvCxnSpPr>
          <p:spPr>
            <a:xfrm flipH="1">
              <a:off x="22051244" y="3465580"/>
              <a:ext cx="499910" cy="405282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rnost i praktičnost"/>
            <p:cNvSpPr txBox="1"/>
            <p:nvPr/>
          </p:nvSpPr>
          <p:spPr>
            <a:xfrm>
              <a:off x="18022033" y="4491689"/>
              <a:ext cx="4572000" cy="224676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>
              <a:spAutoFit/>
            </a:bodyPr>
            <a:lstStyle/>
            <a:p>
              <a:pPr algn="ctr">
                <a:defRPr sz="7000"/>
              </a:pPr>
              <a:r>
                <a:rPr lang="hr-HR" dirty="0" smtClean="0"/>
                <a:t>USKE</a:t>
              </a:r>
            </a:p>
            <a:p>
              <a:pPr algn="ctr">
                <a:defRPr sz="7000"/>
              </a:pPr>
              <a:r>
                <a:rPr lang="hr-HR" dirty="0" smtClean="0"/>
                <a:t>CRTE</a:t>
              </a:r>
              <a:endParaRPr dirty="0"/>
            </a:p>
          </p:txBody>
        </p:sp>
      </p:grpSp>
      <p:sp>
        <p:nvSpPr>
          <p:cNvPr id="17" name="Oblačić sa strelicom dolje 6"/>
          <p:cNvSpPr/>
          <p:nvPr/>
        </p:nvSpPr>
        <p:spPr>
          <a:xfrm>
            <a:off x="10490200" y="3810000"/>
            <a:ext cx="2996647" cy="3312456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79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SREDNJA TVRDOĆA</a:t>
            </a:r>
            <a:endParaRPr lang="hr-HR" sz="4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30616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rnost i praktičnost"/>
          <p:cNvSpPr txBox="1"/>
          <p:nvPr/>
        </p:nvSpPr>
        <p:spPr>
          <a:xfrm>
            <a:off x="2348742" y="1395005"/>
            <a:ext cx="7698294" cy="332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dirty="0" smtClean="0"/>
              <a:t>ŠIROKE CRTE –</a:t>
            </a:r>
          </a:p>
          <a:p>
            <a:pPr algn="ctr">
              <a:defRPr sz="7000"/>
            </a:pPr>
            <a:r>
              <a:rPr lang="hr-HR" dirty="0" smtClean="0"/>
              <a:t>olovka </a:t>
            </a:r>
            <a:r>
              <a:rPr lang="hr-HR" b="1" dirty="0" smtClean="0"/>
              <a:t>položena</a:t>
            </a:r>
          </a:p>
          <a:p>
            <a:pPr algn="ctr">
              <a:defRPr sz="7000"/>
            </a:pPr>
            <a:r>
              <a:rPr lang="hr-HR" dirty="0" smtClean="0"/>
              <a:t>uz trokut</a:t>
            </a:r>
            <a:endParaRPr dirty="0"/>
          </a:p>
        </p:txBody>
      </p:sp>
      <p:pic>
        <p:nvPicPr>
          <p:cNvPr id="4" name="Slika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4" b="20779"/>
          <a:stretch/>
        </p:blipFill>
        <p:spPr>
          <a:xfrm>
            <a:off x="740170" y="5201997"/>
            <a:ext cx="11655030" cy="7054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Slika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2" b="21203"/>
          <a:stretch/>
        </p:blipFill>
        <p:spPr>
          <a:xfrm>
            <a:off x="13335247" y="5201997"/>
            <a:ext cx="10140648" cy="7054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6" name="Ravni poveznik 8"/>
          <p:cNvCxnSpPr/>
          <p:nvPr/>
        </p:nvCxnSpPr>
        <p:spPr>
          <a:xfrm flipH="1" flipV="1">
            <a:off x="1868905" y="8061158"/>
            <a:ext cx="6646160" cy="4487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vni poveznik 9"/>
          <p:cNvCxnSpPr/>
          <p:nvPr/>
        </p:nvCxnSpPr>
        <p:spPr>
          <a:xfrm>
            <a:off x="14473084" y="8642555"/>
            <a:ext cx="5545104" cy="607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rnost i praktičnost"/>
          <p:cNvSpPr txBox="1"/>
          <p:nvPr/>
        </p:nvSpPr>
        <p:spPr>
          <a:xfrm>
            <a:off x="14556424" y="1395005"/>
            <a:ext cx="7698294" cy="332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dirty="0" smtClean="0"/>
              <a:t>USKE CRTE –</a:t>
            </a:r>
          </a:p>
          <a:p>
            <a:pPr algn="ctr">
              <a:defRPr sz="7000"/>
            </a:pPr>
            <a:r>
              <a:rPr lang="hr-HR" dirty="0" smtClean="0"/>
              <a:t>olovka </a:t>
            </a:r>
            <a:r>
              <a:rPr lang="hr-HR" b="1" dirty="0" smtClean="0"/>
              <a:t>okomito</a:t>
            </a:r>
          </a:p>
          <a:p>
            <a:pPr algn="ctr">
              <a:defRPr sz="7000"/>
            </a:pPr>
            <a:r>
              <a:rPr lang="hr-HR" dirty="0" smtClean="0"/>
              <a:t>uz trokut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79995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zornost i praktičnost"/>
          <p:cNvSpPr txBox="1"/>
          <p:nvPr/>
        </p:nvSpPr>
        <p:spPr>
          <a:xfrm>
            <a:off x="1979106" y="963646"/>
            <a:ext cx="20322093" cy="1323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8000" b="1" dirty="0" smtClean="0"/>
              <a:t>TROKUTI</a:t>
            </a:r>
            <a:endParaRPr sz="8000" dirty="0"/>
          </a:p>
        </p:txBody>
      </p:sp>
      <p:pic>
        <p:nvPicPr>
          <p:cNvPr id="16" name="Slika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5" b="29743"/>
          <a:stretch/>
        </p:blipFill>
        <p:spPr>
          <a:xfrm>
            <a:off x="857922" y="2641600"/>
            <a:ext cx="13828457" cy="6808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zornost i praktičnost"/>
          <p:cNvSpPr txBox="1"/>
          <p:nvPr/>
        </p:nvSpPr>
        <p:spPr>
          <a:xfrm>
            <a:off x="-18730" y="8673202"/>
            <a:ext cx="15826293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7000" dirty="0" smtClean="0"/>
              <a:t>RAZNOSTRANIČAN TROKUT</a:t>
            </a:r>
            <a:endParaRPr sz="7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10763" y="1625363"/>
            <a:ext cx="5686425" cy="11191875"/>
          </a:xfrm>
          <a:prstGeom prst="rect">
            <a:avLst/>
          </a:prstGeom>
        </p:spPr>
      </p:pic>
      <p:sp>
        <p:nvSpPr>
          <p:cNvPr id="19" name="zornost i praktičnost"/>
          <p:cNvSpPr txBox="1"/>
          <p:nvPr/>
        </p:nvSpPr>
        <p:spPr>
          <a:xfrm>
            <a:off x="7469888" y="11647691"/>
            <a:ext cx="14018512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7000" dirty="0" smtClean="0"/>
              <a:t>JEDNAKOKRAČAN TROKUT</a:t>
            </a:r>
            <a:endParaRPr sz="7000" dirty="0"/>
          </a:p>
        </p:txBody>
      </p:sp>
    </p:spTree>
    <p:extLst>
      <p:ext uri="{BB962C8B-B14F-4D97-AF65-F5344CB8AC3E}">
        <p14:creationId xmlns:p14="http://schemas.microsoft.com/office/powerpoint/2010/main" val="7070765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" t="5788" r="9466" b="9683"/>
          <a:stretch/>
        </p:blipFill>
        <p:spPr>
          <a:xfrm rot="2697799">
            <a:off x="5762977" y="-1558261"/>
            <a:ext cx="16439487" cy="14700649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997271" y="5320402"/>
            <a:ext cx="6495730" cy="332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sz="7000" dirty="0" smtClean="0"/>
              <a:t>CRTANJE</a:t>
            </a:r>
          </a:p>
          <a:p>
            <a:pPr>
              <a:defRPr sz="7000"/>
            </a:pPr>
            <a:r>
              <a:rPr lang="hr-HR" sz="7000" b="1" dirty="0" smtClean="0"/>
              <a:t>PARALELNIH</a:t>
            </a:r>
          </a:p>
          <a:p>
            <a:pPr>
              <a:defRPr sz="7000"/>
            </a:pPr>
            <a:r>
              <a:rPr lang="hr-HR" sz="7000" dirty="0" smtClean="0"/>
              <a:t>PRAVACA</a:t>
            </a:r>
            <a:endParaRPr sz="7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896600" y="2946400"/>
            <a:ext cx="6350000" cy="0"/>
          </a:xfrm>
          <a:prstGeom prst="line">
            <a:avLst/>
          </a:prstGeom>
          <a:noFill/>
          <a:ln w="762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Straight Connector 5"/>
          <p:cNvCxnSpPr/>
          <p:nvPr/>
        </p:nvCxnSpPr>
        <p:spPr>
          <a:xfrm>
            <a:off x="11658600" y="3632200"/>
            <a:ext cx="6350000" cy="0"/>
          </a:xfrm>
          <a:prstGeom prst="line">
            <a:avLst/>
          </a:prstGeom>
          <a:noFill/>
          <a:ln w="762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Connector 6"/>
          <p:cNvCxnSpPr/>
          <p:nvPr/>
        </p:nvCxnSpPr>
        <p:spPr>
          <a:xfrm>
            <a:off x="12319000" y="4343400"/>
            <a:ext cx="6350000" cy="0"/>
          </a:xfrm>
          <a:prstGeom prst="line">
            <a:avLst/>
          </a:prstGeom>
          <a:noFill/>
          <a:ln w="762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4061274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5714" y="3416171"/>
            <a:ext cx="9215636" cy="10299829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997271" y="5320402"/>
            <a:ext cx="6495730" cy="332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sz="7000" dirty="0" smtClean="0"/>
              <a:t>CRTANJE</a:t>
            </a:r>
          </a:p>
          <a:p>
            <a:pPr>
              <a:defRPr sz="7000"/>
            </a:pPr>
            <a:r>
              <a:rPr lang="hr-HR" sz="7000" b="1" dirty="0" smtClean="0"/>
              <a:t>OKOMITIH</a:t>
            </a:r>
          </a:p>
          <a:p>
            <a:pPr>
              <a:defRPr sz="7000"/>
            </a:pPr>
            <a:r>
              <a:rPr lang="hr-HR" sz="7000" dirty="0" smtClean="0"/>
              <a:t>PRAVACA</a:t>
            </a:r>
            <a:endParaRPr sz="7000" dirty="0"/>
          </a:p>
        </p:txBody>
      </p:sp>
      <p:cxnSp>
        <p:nvCxnSpPr>
          <p:cNvPr id="4" name="Ravni poveznik 10"/>
          <p:cNvCxnSpPr/>
          <p:nvPr/>
        </p:nvCxnSpPr>
        <p:spPr>
          <a:xfrm flipV="1">
            <a:off x="10717436" y="4318000"/>
            <a:ext cx="6541864" cy="7598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Slika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0227" y="-111007"/>
            <a:ext cx="9152773" cy="14186799"/>
          </a:xfrm>
          <a:prstGeom prst="rect">
            <a:avLst/>
          </a:prstGeom>
        </p:spPr>
      </p:pic>
      <p:cxnSp>
        <p:nvCxnSpPr>
          <p:cNvPr id="7" name="Ravni poveznik 16"/>
          <p:cNvCxnSpPr/>
          <p:nvPr/>
        </p:nvCxnSpPr>
        <p:spPr>
          <a:xfrm>
            <a:off x="14174943" y="1262943"/>
            <a:ext cx="8384" cy="612531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2590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160</Words>
  <Application>Microsoft Office PowerPoint</Application>
  <PresentationFormat>Custom</PresentationFormat>
  <Paragraphs>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Monika Rohlik</cp:lastModifiedBy>
  <cp:revision>28</cp:revision>
  <dcterms:modified xsi:type="dcterms:W3CDTF">2019-10-07T08:21:22Z</dcterms:modified>
</cp:coreProperties>
</file>