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60" r:id="rId2"/>
    <p:sldId id="264" r:id="rId3"/>
    <p:sldId id="256" r:id="rId4"/>
    <p:sldId id="266" r:id="rId5"/>
    <p:sldId id="265" r:id="rId6"/>
    <p:sldId id="259" r:id="rId7"/>
    <p:sldId id="267" r:id="rId8"/>
    <p:sldId id="268" r:id="rId9"/>
    <p:sldId id="269" r:id="rId10"/>
    <p:sldId id="270" r:id="rId11"/>
    <p:sldId id="271" r:id="rId12"/>
    <p:sldId id="272" r:id="rId13"/>
    <p:sldId id="263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82889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182889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182889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182889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182889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182889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182889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182889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182889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4"/>
          </a:solidFill>
        </a:fill>
      </a:tcStyle>
    </a:wholeTbl>
    <a:band2H>
      <a:tcTxStyle/>
      <a:tcStyle>
        <a:tcBdr/>
        <a:fill>
          <a:solidFill>
            <a:schemeClr val="accent4">
              <a:lumOff val="8895"/>
            </a:schemeClr>
          </a:solidFill>
        </a:fill>
      </a:tcStyle>
    </a:band2H>
    <a:firstCol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2">
              <a:lumOff val="38138"/>
            </a:schemeClr>
          </a:solidFill>
        </a:fill>
      </a:tcStyle>
    </a:band2H>
    <a:firstCol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>
              <a:lumOff val="44000"/>
            </a:schemeClr>
          </a:solidFill>
        </a:fill>
      </a:tcStyle>
    </a:wholeTbl>
    <a:band2H>
      <a:tcTxStyle/>
      <a:tcStyle>
        <a:tcBdr/>
        <a:fill>
          <a:solidFill>
            <a:schemeClr val="accent6">
              <a:lumOff val="44000"/>
            </a:schemeClr>
          </a:solidFill>
        </a:fill>
      </a:tcStyle>
    </a:band2H>
    <a:firstCol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>
              <a:lumOff val="44000"/>
            </a:schemeClr>
          </a:solidFill>
        </a:fill>
      </a:tcStyle>
    </a:firstCol>
    <a:lastRow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>
              <a:lumOff val="44000"/>
            </a:schemeClr>
          </a:solidFill>
        </a:fill>
      </a:tcStyle>
    </a:lastRow>
    <a:firstRow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>
              <a:lumOff val="44000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chemeClr val="accent6">
              <a:lumOff val="44000"/>
            </a:schemeClr>
          </a:solidFill>
        </a:fill>
      </a:tcStyle>
    </a:band2H>
    <a:firstCol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lumOff val="44000"/>
            </a:schemeClr>
          </a:solidFill>
        </a:fill>
      </a:tcStyle>
    </a:lastRow>
    <a:firstRow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chemeClr val="accent6">
            <a:lumOff val="44000"/>
          </a:schemeClr>
        </a:fontRef>
        <a:schemeClr val="accent6">
          <a:lumOff val="44000"/>
        </a:schemeClr>
      </a:tcTxStyle>
      <a:tcStyle>
        <a:tcBdr>
          <a:lef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6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chemeClr val="accent6">
              <a:lumOff val="44000"/>
            </a:schemeClr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0" d="100"/>
          <a:sy n="30" d="100"/>
        </p:scale>
        <p:origin x="802" y="5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4555275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1828891" latinLnBrk="0">
      <a:defRPr sz="1200">
        <a:latin typeface="+mn-lt"/>
        <a:ea typeface="+mn-ea"/>
        <a:cs typeface="+mn-cs"/>
        <a:sym typeface="Calibri"/>
      </a:defRPr>
    </a:lvl1pPr>
    <a:lvl2pPr indent="228600" defTabSz="1828891" latinLnBrk="0">
      <a:defRPr sz="1200">
        <a:latin typeface="+mn-lt"/>
        <a:ea typeface="+mn-ea"/>
        <a:cs typeface="+mn-cs"/>
        <a:sym typeface="Calibri"/>
      </a:defRPr>
    </a:lvl2pPr>
    <a:lvl3pPr indent="457200" defTabSz="1828891" latinLnBrk="0">
      <a:defRPr sz="1200">
        <a:latin typeface="+mn-lt"/>
        <a:ea typeface="+mn-ea"/>
        <a:cs typeface="+mn-cs"/>
        <a:sym typeface="Calibri"/>
      </a:defRPr>
    </a:lvl3pPr>
    <a:lvl4pPr indent="685800" defTabSz="1828891" latinLnBrk="0">
      <a:defRPr sz="1200">
        <a:latin typeface="+mn-lt"/>
        <a:ea typeface="+mn-ea"/>
        <a:cs typeface="+mn-cs"/>
        <a:sym typeface="Calibri"/>
      </a:defRPr>
    </a:lvl4pPr>
    <a:lvl5pPr indent="914400" defTabSz="1828891" latinLnBrk="0">
      <a:defRPr sz="1200">
        <a:latin typeface="+mn-lt"/>
        <a:ea typeface="+mn-ea"/>
        <a:cs typeface="+mn-cs"/>
        <a:sym typeface="Calibri"/>
      </a:defRPr>
    </a:lvl5pPr>
    <a:lvl6pPr indent="1143000" defTabSz="1828891" latinLnBrk="0">
      <a:defRPr sz="1200">
        <a:latin typeface="+mn-lt"/>
        <a:ea typeface="+mn-ea"/>
        <a:cs typeface="+mn-cs"/>
        <a:sym typeface="Calibri"/>
      </a:defRPr>
    </a:lvl6pPr>
    <a:lvl7pPr indent="1371600" defTabSz="1828891" latinLnBrk="0">
      <a:defRPr sz="1200">
        <a:latin typeface="+mn-lt"/>
        <a:ea typeface="+mn-ea"/>
        <a:cs typeface="+mn-cs"/>
        <a:sym typeface="Calibri"/>
      </a:defRPr>
    </a:lvl7pPr>
    <a:lvl8pPr indent="1600200" defTabSz="1828891" latinLnBrk="0">
      <a:defRPr sz="1200">
        <a:latin typeface="+mn-lt"/>
        <a:ea typeface="+mn-ea"/>
        <a:cs typeface="+mn-cs"/>
        <a:sym typeface="Calibri"/>
      </a:defRPr>
    </a:lvl8pPr>
    <a:lvl9pPr indent="1828800" defTabSz="1828891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663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828800" y="3689350"/>
            <a:ext cx="20726400" cy="4083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3657600" y="7772400"/>
            <a:ext cx="17068800" cy="594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7211220" y="12578081"/>
            <a:ext cx="263980" cy="2692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0" marR="0" indent="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5pPr>
      <a:lvl6pPr marL="5130800" marR="0" indent="-5588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6pPr>
      <a:lvl7pPr marL="6045200" marR="0" indent="-5588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7pPr>
      <a:lvl8pPr marL="6959600" marR="0" indent="-5588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8pPr>
      <a:lvl9pPr marL="7874000" marR="0" indent="-5588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9pPr>
    </p:bodyStyle>
    <p:otherStyle>
      <a:lvl1pPr marL="0" marR="0" indent="0" algn="r" defTabSz="18288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18288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18288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18288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18288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18288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18288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18288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182889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tif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rnost i praktičnost"/>
          <p:cNvSpPr txBox="1"/>
          <p:nvPr/>
        </p:nvSpPr>
        <p:spPr>
          <a:xfrm>
            <a:off x="4605485" y="358664"/>
            <a:ext cx="15106054" cy="22467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defRPr sz="7000"/>
            </a:pPr>
            <a:r>
              <a:rPr lang="hr-HR" dirty="0" smtClean="0"/>
              <a:t>Koje prometne znakove susrećeš</a:t>
            </a:r>
          </a:p>
          <a:p>
            <a:pPr algn="ctr">
              <a:defRPr sz="7000"/>
            </a:pPr>
            <a:r>
              <a:rPr lang="hr-HR" dirty="0" smtClean="0"/>
              <a:t>na putu od kuće do škole i što znače?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599" y="2605429"/>
            <a:ext cx="17763827" cy="1016762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746973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rnost i praktičnost"/>
          <p:cNvSpPr txBox="1"/>
          <p:nvPr/>
        </p:nvSpPr>
        <p:spPr>
          <a:xfrm>
            <a:off x="1141774" y="1947331"/>
            <a:ext cx="22683426" cy="3323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7000"/>
            </a:pPr>
            <a:r>
              <a:rPr lang="hr-HR" b="1" dirty="0" smtClean="0"/>
              <a:t>Znakovi obavijesti </a:t>
            </a:r>
            <a:r>
              <a:rPr lang="hr-HR" dirty="0" smtClean="0"/>
              <a:t>sudionicima u prometu pružaju obavijesti o cesti kojom se kreću i druge obavijesti koje im mogu poslužiti. </a:t>
            </a:r>
            <a:endParaRPr dirty="0"/>
          </a:p>
        </p:txBody>
      </p:sp>
      <p:grpSp>
        <p:nvGrpSpPr>
          <p:cNvPr id="4" name="Group 3"/>
          <p:cNvGrpSpPr/>
          <p:nvPr/>
        </p:nvGrpSpPr>
        <p:grpSpPr>
          <a:xfrm>
            <a:off x="1949472" y="5554803"/>
            <a:ext cx="19894528" cy="7163293"/>
            <a:chOff x="1949472" y="5554803"/>
            <a:chExt cx="19894528" cy="7163293"/>
          </a:xfrm>
        </p:grpSpPr>
        <p:pic>
          <p:nvPicPr>
            <p:cNvPr id="12" name="Rezervirano mjesto sadržaja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95" r="13804"/>
            <a:stretch/>
          </p:blipFill>
          <p:spPr>
            <a:xfrm>
              <a:off x="2023816" y="5554803"/>
              <a:ext cx="4319856" cy="400843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" name="Rezervirano mjesto sadržaja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4997" y="5554803"/>
              <a:ext cx="3205008" cy="474816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4" name="Rezervirano mjesto sadržaja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71331" y="5554803"/>
              <a:ext cx="4151137" cy="4008438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5" name="zornost i praktičnost"/>
            <p:cNvSpPr txBox="1"/>
            <p:nvPr/>
          </p:nvSpPr>
          <p:spPr>
            <a:xfrm>
              <a:off x="17449800" y="9846731"/>
              <a:ext cx="4394200" cy="286231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/>
            <a:p>
              <a:pPr algn="ctr">
                <a:defRPr sz="7000"/>
              </a:pPr>
              <a:r>
                <a:rPr lang="hr-HR" sz="6000" dirty="0" smtClean="0"/>
                <a:t>Obilježeni biciklistički prijelaz</a:t>
              </a:r>
              <a:endParaRPr sz="6000" dirty="0"/>
            </a:p>
          </p:txBody>
        </p:sp>
        <p:sp>
          <p:nvSpPr>
            <p:cNvPr id="16" name="zornost i praktičnost"/>
            <p:cNvSpPr txBox="1"/>
            <p:nvPr/>
          </p:nvSpPr>
          <p:spPr>
            <a:xfrm>
              <a:off x="9699636" y="10779108"/>
              <a:ext cx="4394200" cy="19389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/>
            <a:p>
              <a:pPr algn="ctr">
                <a:defRPr sz="7000"/>
              </a:pPr>
              <a:r>
                <a:rPr lang="hr-HR" sz="6000" dirty="0" smtClean="0"/>
                <a:t>Školska patrola</a:t>
              </a:r>
              <a:endParaRPr sz="6000" dirty="0"/>
            </a:p>
          </p:txBody>
        </p:sp>
        <p:sp>
          <p:nvSpPr>
            <p:cNvPr id="17" name="zornost i praktičnost"/>
            <p:cNvSpPr txBox="1"/>
            <p:nvPr/>
          </p:nvSpPr>
          <p:spPr>
            <a:xfrm>
              <a:off x="1949472" y="9846730"/>
              <a:ext cx="4394200" cy="286231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/>
            <a:p>
              <a:pPr algn="ctr">
                <a:defRPr sz="7000"/>
              </a:pPr>
              <a:r>
                <a:rPr lang="hr-HR" sz="6000" dirty="0" smtClean="0"/>
                <a:t>Obilježeni pješački prijelaz</a:t>
              </a:r>
              <a:endParaRPr sz="6000" dirty="0"/>
            </a:p>
          </p:txBody>
        </p:sp>
      </p:grpSp>
    </p:spTree>
    <p:extLst>
      <p:ext uri="{BB962C8B-B14F-4D97-AF65-F5344CB8AC3E}">
        <p14:creationId xmlns:p14="http://schemas.microsoft.com/office/powerpoint/2010/main" val="636784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rnost i praktičnost"/>
          <p:cNvSpPr txBox="1"/>
          <p:nvPr/>
        </p:nvSpPr>
        <p:spPr>
          <a:xfrm>
            <a:off x="2132374" y="820115"/>
            <a:ext cx="7214826" cy="1169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7000"/>
            </a:pPr>
            <a:r>
              <a:rPr lang="hr-HR" b="1" dirty="0" smtClean="0"/>
              <a:t>Dopunske ploče</a:t>
            </a:r>
            <a:endParaRPr dirty="0"/>
          </a:p>
        </p:txBody>
      </p:sp>
      <p:sp>
        <p:nvSpPr>
          <p:cNvPr id="12" name="zornost i praktičnost"/>
          <p:cNvSpPr txBox="1"/>
          <p:nvPr/>
        </p:nvSpPr>
        <p:spPr>
          <a:xfrm>
            <a:off x="12995656" y="820114"/>
            <a:ext cx="8001000" cy="1169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7000"/>
            </a:pPr>
            <a:r>
              <a:rPr lang="hr-HR" b="1" dirty="0" smtClean="0"/>
              <a:t>Oznake na kolniku</a:t>
            </a:r>
            <a:endParaRPr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974" y="2012013"/>
            <a:ext cx="8205426" cy="1121754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0200" y="7460708"/>
            <a:ext cx="7966456" cy="53176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0200" y="2149737"/>
            <a:ext cx="7966456" cy="531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2419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rnost i praktičnost"/>
          <p:cNvSpPr txBox="1"/>
          <p:nvPr/>
        </p:nvSpPr>
        <p:spPr>
          <a:xfrm>
            <a:off x="4494574" y="642315"/>
            <a:ext cx="14682426" cy="1169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>
              <a:defRPr sz="7000"/>
            </a:pPr>
            <a:r>
              <a:rPr lang="hr-HR" b="1" dirty="0" smtClean="0"/>
              <a:t>Vozila s pravom prednosti prolaza</a:t>
            </a:r>
            <a:endParaRPr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514599"/>
            <a:ext cx="7849870" cy="52332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0548" y="2508211"/>
            <a:ext cx="7859452" cy="52396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365" y="8073136"/>
            <a:ext cx="7956909" cy="530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990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rnost i praktičnost"/>
          <p:cNvSpPr txBox="1"/>
          <p:nvPr/>
        </p:nvSpPr>
        <p:spPr>
          <a:xfrm>
            <a:off x="1866900" y="6096001"/>
            <a:ext cx="9035400" cy="2246765"/>
          </a:xfrm>
          <a:prstGeom prst="rect">
            <a:avLst/>
          </a:prstGeom>
          <a:ln w="38100">
            <a:solidFill>
              <a:srgbClr val="FFC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>
              <a:defRPr sz="7000"/>
            </a:pPr>
            <a:r>
              <a:rPr lang="hr-HR" sz="7000" b="1" dirty="0" smtClean="0"/>
              <a:t>Napravi plakat</a:t>
            </a:r>
          </a:p>
          <a:p>
            <a:pPr algn="ctr">
              <a:defRPr sz="7000"/>
            </a:pPr>
            <a:r>
              <a:rPr lang="hr-HR" sz="7000" i="1" dirty="0" smtClean="0"/>
              <a:t>Prometni znakovi</a:t>
            </a:r>
            <a:r>
              <a:rPr lang="hr-HR" sz="7000" dirty="0" smtClean="0"/>
              <a:t>.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7707" y="0"/>
            <a:ext cx="10807130" cy="135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2823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rnost i praktičnost"/>
          <p:cNvSpPr txBox="1"/>
          <p:nvPr/>
        </p:nvSpPr>
        <p:spPr>
          <a:xfrm>
            <a:off x="4443568" y="358664"/>
            <a:ext cx="15896335" cy="1169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defRPr sz="7000"/>
            </a:pPr>
            <a:r>
              <a:rPr lang="hr-HR" dirty="0" smtClean="0"/>
              <a:t>Po čemu se razlikuju prometni znakovi?</a:t>
            </a:r>
            <a:endParaRPr dirty="0"/>
          </a:p>
        </p:txBody>
      </p:sp>
      <p:pic>
        <p:nvPicPr>
          <p:cNvPr id="9" name="Rezervirano mjesto sadržaja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57" y="7823200"/>
            <a:ext cx="7372331" cy="491838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Rezervirano mjesto sadržaja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5042" y="2207586"/>
            <a:ext cx="7398574" cy="493623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3" name="Rezervirano mjesto sadržaja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59" y="7823199"/>
            <a:ext cx="7371817" cy="491838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9329" y="2207586"/>
            <a:ext cx="5006185" cy="493623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2298" y="1970243"/>
            <a:ext cx="6362538" cy="541092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12385" y="7823200"/>
            <a:ext cx="5683889" cy="491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4407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zornost i praktičnost"/>
          <p:cNvSpPr txBox="1"/>
          <p:nvPr/>
        </p:nvSpPr>
        <p:spPr>
          <a:xfrm>
            <a:off x="2350086" y="7498266"/>
            <a:ext cx="19459810" cy="4339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7000"/>
            </a:lvl1pPr>
          </a:lstStyle>
          <a:p>
            <a:pPr algn="ctr"/>
            <a:r>
              <a:rPr lang="hr-HR" sz="13800" b="1" dirty="0" smtClean="0"/>
              <a:t>SIGURNO U PROMETU</a:t>
            </a:r>
          </a:p>
          <a:p>
            <a:pPr algn="ctr"/>
            <a:r>
              <a:rPr lang="hr-HR" sz="13800" b="1" dirty="0" smtClean="0"/>
              <a:t>NA CESTI</a:t>
            </a:r>
            <a:endParaRPr sz="138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rnost i praktičnost"/>
          <p:cNvSpPr txBox="1"/>
          <p:nvPr/>
        </p:nvSpPr>
        <p:spPr>
          <a:xfrm>
            <a:off x="557574" y="375301"/>
            <a:ext cx="22277025" cy="1169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7000"/>
            </a:pPr>
            <a:r>
              <a:rPr lang="hr-HR" b="1" dirty="0" smtClean="0"/>
              <a:t>Promet </a:t>
            </a:r>
            <a:r>
              <a:rPr lang="hr-HR" dirty="0" smtClean="0"/>
              <a:t>je djelatnost koja se bavi prijevozom ljudi i robe.</a:t>
            </a:r>
            <a:endParaRPr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50" y="1949450"/>
            <a:ext cx="15011400" cy="10853871"/>
          </a:xfrm>
          <a:prstGeom prst="rect">
            <a:avLst/>
          </a:prstGeom>
        </p:spPr>
      </p:pic>
      <p:sp>
        <p:nvSpPr>
          <p:cNvPr id="7" name="zornost i praktičnost"/>
          <p:cNvSpPr txBox="1"/>
          <p:nvPr/>
        </p:nvSpPr>
        <p:spPr>
          <a:xfrm>
            <a:off x="557574" y="1949450"/>
            <a:ext cx="5487626" cy="3323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7000"/>
            </a:pPr>
            <a:r>
              <a:rPr lang="hr-HR" dirty="0" smtClean="0"/>
              <a:t>KOPNENI</a:t>
            </a:r>
          </a:p>
          <a:p>
            <a:pPr>
              <a:defRPr sz="7000"/>
            </a:pPr>
            <a:r>
              <a:rPr lang="hr-HR" dirty="0" smtClean="0"/>
              <a:t>- cestovni</a:t>
            </a:r>
          </a:p>
          <a:p>
            <a:pPr>
              <a:defRPr sz="7000"/>
            </a:pPr>
            <a:r>
              <a:rPr lang="hr-HR" dirty="0" smtClean="0"/>
              <a:t>- željeznički</a:t>
            </a:r>
            <a:endParaRPr dirty="0"/>
          </a:p>
        </p:txBody>
      </p:sp>
      <p:sp>
        <p:nvSpPr>
          <p:cNvPr id="8" name="zornost i praktičnost"/>
          <p:cNvSpPr txBox="1"/>
          <p:nvPr/>
        </p:nvSpPr>
        <p:spPr>
          <a:xfrm>
            <a:off x="557574" y="6791611"/>
            <a:ext cx="4280514" cy="1169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7000"/>
            </a:pPr>
            <a:r>
              <a:rPr lang="hr-HR" dirty="0" smtClean="0"/>
              <a:t>VODENI</a:t>
            </a:r>
            <a:endParaRPr dirty="0"/>
          </a:p>
        </p:txBody>
      </p:sp>
      <p:sp>
        <p:nvSpPr>
          <p:cNvPr id="9" name="zornost i praktičnost"/>
          <p:cNvSpPr txBox="1"/>
          <p:nvPr/>
        </p:nvSpPr>
        <p:spPr>
          <a:xfrm>
            <a:off x="557574" y="10478055"/>
            <a:ext cx="4280514" cy="1169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7000"/>
            </a:pPr>
            <a:r>
              <a:rPr lang="hr-HR" dirty="0" smtClean="0"/>
              <a:t>ZRAČNI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153710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rnost i praktičnost"/>
          <p:cNvSpPr txBox="1"/>
          <p:nvPr/>
        </p:nvSpPr>
        <p:spPr>
          <a:xfrm>
            <a:off x="760775" y="2144269"/>
            <a:ext cx="5919426" cy="9787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7000"/>
            </a:pPr>
            <a:r>
              <a:rPr lang="hr-HR" dirty="0" smtClean="0"/>
              <a:t>SUDIONICI U CESTOVNOM PROMETU</a:t>
            </a:r>
            <a:r>
              <a:rPr lang="hr-HR" b="1" dirty="0" smtClean="0"/>
              <a:t>:</a:t>
            </a:r>
          </a:p>
          <a:p>
            <a:pPr>
              <a:defRPr sz="7000"/>
            </a:pPr>
            <a:endParaRPr lang="hr-HR" b="1" dirty="0" smtClean="0"/>
          </a:p>
          <a:p>
            <a:pPr marL="857250" indent="-857250">
              <a:buFont typeface="Arial" panose="020B0604020202020204" pitchFamily="34" charset="0"/>
              <a:buChar char="•"/>
              <a:defRPr sz="7000"/>
            </a:pPr>
            <a:r>
              <a:rPr lang="hr-HR" b="1" dirty="0" smtClean="0"/>
              <a:t>pješak</a:t>
            </a:r>
          </a:p>
          <a:p>
            <a:pPr marL="857250" indent="-857250">
              <a:buFont typeface="Arial" panose="020B0604020202020204" pitchFamily="34" charset="0"/>
              <a:buChar char="•"/>
              <a:defRPr sz="7000"/>
            </a:pPr>
            <a:r>
              <a:rPr lang="hr-HR" b="1" dirty="0" smtClean="0"/>
              <a:t>vozač</a:t>
            </a:r>
          </a:p>
          <a:p>
            <a:pPr marL="857250" indent="-857250">
              <a:buFont typeface="Arial" panose="020B0604020202020204" pitchFamily="34" charset="0"/>
              <a:buChar char="•"/>
              <a:defRPr sz="7000"/>
            </a:pPr>
            <a:r>
              <a:rPr lang="hr-HR" dirty="0" smtClean="0"/>
              <a:t>suvozač</a:t>
            </a:r>
          </a:p>
          <a:p>
            <a:pPr marL="857250" indent="-857250">
              <a:buFont typeface="Arial" panose="020B0604020202020204" pitchFamily="34" charset="0"/>
              <a:buChar char="•"/>
              <a:defRPr sz="7000"/>
            </a:pPr>
            <a:r>
              <a:rPr lang="hr-HR" dirty="0" smtClean="0"/>
              <a:t>biciklist</a:t>
            </a:r>
          </a:p>
          <a:p>
            <a:pPr marL="857250" indent="-857250">
              <a:buFont typeface="Arial" panose="020B0604020202020204" pitchFamily="34" charset="0"/>
              <a:buChar char="•"/>
              <a:defRPr sz="7000"/>
            </a:pPr>
            <a:r>
              <a:rPr lang="hr-HR" dirty="0" smtClean="0"/>
              <a:t>putnici</a:t>
            </a:r>
            <a:endParaRPr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350" y="2144270"/>
            <a:ext cx="14680932" cy="978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6660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rnost i praktičnost"/>
          <p:cNvSpPr txBox="1"/>
          <p:nvPr/>
        </p:nvSpPr>
        <p:spPr>
          <a:xfrm>
            <a:off x="7149027" y="982131"/>
            <a:ext cx="9958025" cy="1202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>
              <a:defRPr sz="7000"/>
            </a:pPr>
            <a:r>
              <a:rPr lang="hr-HR" b="1" dirty="0" smtClean="0"/>
              <a:t>PROMETNI ZNAKOVI</a:t>
            </a:r>
            <a:endParaRPr dirty="0"/>
          </a:p>
        </p:txBody>
      </p:sp>
      <p:sp>
        <p:nvSpPr>
          <p:cNvPr id="29" name="zornost i praktičnost"/>
          <p:cNvSpPr txBox="1"/>
          <p:nvPr/>
        </p:nvSpPr>
        <p:spPr>
          <a:xfrm>
            <a:off x="3828051" y="2184400"/>
            <a:ext cx="16599973" cy="1169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>
              <a:defRPr sz="7000"/>
            </a:pPr>
            <a:r>
              <a:rPr lang="hr-HR" dirty="0" smtClean="0"/>
              <a:t>Značenje prometnog znaka određuje:</a:t>
            </a:r>
            <a:endParaRPr dirty="0"/>
          </a:p>
        </p:txBody>
      </p:sp>
      <p:pic>
        <p:nvPicPr>
          <p:cNvPr id="30" name="Rezervirano mjesto sadržaj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53" y="6853129"/>
            <a:ext cx="7014974" cy="468030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1" name="Rezervirano mjesto sadržaja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995" y="6889750"/>
            <a:ext cx="6960086" cy="464368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83175" y="6853129"/>
            <a:ext cx="4746625" cy="4680305"/>
          </a:xfrm>
          <a:prstGeom prst="rect">
            <a:avLst/>
          </a:prstGeom>
        </p:spPr>
      </p:pic>
      <p:grpSp>
        <p:nvGrpSpPr>
          <p:cNvPr id="41" name="Group 40"/>
          <p:cNvGrpSpPr/>
          <p:nvPr/>
        </p:nvGrpSpPr>
        <p:grpSpPr>
          <a:xfrm>
            <a:off x="4364277" y="3617246"/>
            <a:ext cx="16010121" cy="2463618"/>
            <a:chOff x="4364277" y="3617246"/>
            <a:chExt cx="16010121" cy="2463618"/>
          </a:xfrm>
        </p:grpSpPr>
        <p:sp>
          <p:nvSpPr>
            <p:cNvPr id="35" name="Rectangle 34"/>
            <p:cNvSpPr/>
            <p:nvPr/>
          </p:nvSpPr>
          <p:spPr>
            <a:xfrm>
              <a:off x="4545675" y="5056565"/>
              <a:ext cx="15647325" cy="252035"/>
            </a:xfrm>
            <a:prstGeom prst="rect">
              <a:avLst/>
            </a:prstGeom>
            <a:solidFill>
              <a:schemeClr val="accent4"/>
            </a:solidFill>
            <a:ln w="25400" cap="flat">
              <a:solidFill>
                <a:schemeClr val="accent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182889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36" name="Down Arrow 35"/>
            <p:cNvSpPr/>
            <p:nvPr/>
          </p:nvSpPr>
          <p:spPr>
            <a:xfrm>
              <a:off x="4364277" y="5056565"/>
              <a:ext cx="559725" cy="963235"/>
            </a:xfrm>
            <a:prstGeom prst="downArrow">
              <a:avLst/>
            </a:prstGeom>
            <a:solidFill>
              <a:schemeClr val="accent4"/>
            </a:solidFill>
            <a:ln w="25400" cap="flat">
              <a:solidFill>
                <a:schemeClr val="accent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182889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37" name="Down Arrow 36"/>
            <p:cNvSpPr/>
            <p:nvPr/>
          </p:nvSpPr>
          <p:spPr>
            <a:xfrm>
              <a:off x="11816915" y="5117629"/>
              <a:ext cx="559725" cy="963235"/>
            </a:xfrm>
            <a:prstGeom prst="downArrow">
              <a:avLst/>
            </a:prstGeom>
            <a:solidFill>
              <a:schemeClr val="accent4"/>
            </a:solidFill>
            <a:ln w="25400" cap="flat">
              <a:solidFill>
                <a:schemeClr val="accent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182889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38" name="Down Arrow 37"/>
            <p:cNvSpPr/>
            <p:nvPr/>
          </p:nvSpPr>
          <p:spPr>
            <a:xfrm>
              <a:off x="19814673" y="5056565"/>
              <a:ext cx="559725" cy="963235"/>
            </a:xfrm>
            <a:prstGeom prst="downArrow">
              <a:avLst/>
            </a:prstGeom>
            <a:solidFill>
              <a:schemeClr val="accent4"/>
            </a:solidFill>
            <a:ln w="25400" cap="flat">
              <a:solidFill>
                <a:schemeClr val="accent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182889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40" name="zornost i praktičnost"/>
            <p:cNvSpPr txBox="1"/>
            <p:nvPr/>
          </p:nvSpPr>
          <p:spPr>
            <a:xfrm>
              <a:off x="10653765" y="3617246"/>
              <a:ext cx="2948544" cy="1169547"/>
            </a:xfrm>
            <a:prstGeom prst="rect">
              <a:avLst/>
            </a:prstGeom>
            <a:ln w="76200">
              <a:solidFill>
                <a:schemeClr val="accent4"/>
              </a:solidFill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/>
            <a:p>
              <a:pPr algn="ctr">
                <a:defRPr sz="7000"/>
              </a:pPr>
              <a:r>
                <a:rPr lang="hr-HR" dirty="0" smtClean="0"/>
                <a:t>OBLIK</a:t>
              </a:r>
              <a:endParaRPr dirty="0"/>
            </a:p>
          </p:txBody>
        </p:sp>
      </p:grpSp>
      <p:sp>
        <p:nvSpPr>
          <p:cNvPr id="42" name="zornost i praktičnost"/>
          <p:cNvSpPr txBox="1"/>
          <p:nvPr/>
        </p:nvSpPr>
        <p:spPr>
          <a:xfrm>
            <a:off x="640285" y="8322731"/>
            <a:ext cx="2811476" cy="1169547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4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>
              <a:defRPr sz="7000"/>
            </a:pPr>
            <a:r>
              <a:rPr lang="hr-HR" dirty="0" smtClean="0"/>
              <a:t>BOJA</a:t>
            </a:r>
            <a:endParaRPr dirty="0"/>
          </a:p>
        </p:txBody>
      </p:sp>
      <p:grpSp>
        <p:nvGrpSpPr>
          <p:cNvPr id="48" name="Group 47"/>
          <p:cNvGrpSpPr/>
          <p:nvPr/>
        </p:nvGrpSpPr>
        <p:grpSpPr>
          <a:xfrm>
            <a:off x="4364277" y="10515599"/>
            <a:ext cx="16063747" cy="2598985"/>
            <a:chOff x="4364277" y="10515599"/>
            <a:chExt cx="16063747" cy="2598985"/>
          </a:xfrm>
        </p:grpSpPr>
        <p:sp>
          <p:nvSpPr>
            <p:cNvPr id="43" name="Rectangle 42"/>
            <p:cNvSpPr/>
            <p:nvPr/>
          </p:nvSpPr>
          <p:spPr>
            <a:xfrm>
              <a:off x="4545674" y="12189919"/>
              <a:ext cx="15647325" cy="304800"/>
            </a:xfrm>
            <a:prstGeom prst="rect">
              <a:avLst/>
            </a:prstGeom>
            <a:solidFill>
              <a:schemeClr val="accent4"/>
            </a:solidFill>
            <a:ln w="25400" cap="flat">
              <a:solidFill>
                <a:schemeClr val="accent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182889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44" name="Up Arrow 43"/>
            <p:cNvSpPr/>
            <p:nvPr/>
          </p:nvSpPr>
          <p:spPr>
            <a:xfrm>
              <a:off x="4364277" y="10515600"/>
              <a:ext cx="552422" cy="1979119"/>
            </a:xfrm>
            <a:prstGeom prst="upArrow">
              <a:avLst/>
            </a:prstGeom>
            <a:solidFill>
              <a:schemeClr val="accent4"/>
            </a:solidFill>
            <a:ln w="25400" cap="flat">
              <a:solidFill>
                <a:schemeClr val="accent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182889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45" name="Up Arrow 44"/>
            <p:cNvSpPr/>
            <p:nvPr/>
          </p:nvSpPr>
          <p:spPr>
            <a:xfrm>
              <a:off x="11816914" y="10515599"/>
              <a:ext cx="552422" cy="1979119"/>
            </a:xfrm>
            <a:prstGeom prst="upArrow">
              <a:avLst/>
            </a:prstGeom>
            <a:solidFill>
              <a:schemeClr val="accent4"/>
            </a:solidFill>
            <a:ln w="25400" cap="flat">
              <a:solidFill>
                <a:schemeClr val="accent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182889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46" name="Up Arrow 45"/>
            <p:cNvSpPr/>
            <p:nvPr/>
          </p:nvSpPr>
          <p:spPr>
            <a:xfrm>
              <a:off x="19875602" y="10515599"/>
              <a:ext cx="552422" cy="1979119"/>
            </a:xfrm>
            <a:prstGeom prst="upArrow">
              <a:avLst/>
            </a:prstGeom>
            <a:solidFill>
              <a:schemeClr val="accent4"/>
            </a:solidFill>
            <a:ln w="25400" cap="flat">
              <a:solidFill>
                <a:schemeClr val="accent4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8" tIns="45718" rIns="45718" bIns="45718" numCol="1" spcCol="38100" rtlCol="0" anchor="ctr">
              <a:spAutoFit/>
            </a:bodyPr>
            <a:lstStyle/>
            <a:p>
              <a:pPr marL="0" marR="0" indent="0" algn="l" defTabSz="182889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endParaRPr>
            </a:p>
          </p:txBody>
        </p:sp>
        <p:sp>
          <p:nvSpPr>
            <p:cNvPr id="47" name="zornost i praktičnost"/>
            <p:cNvSpPr txBox="1"/>
            <p:nvPr/>
          </p:nvSpPr>
          <p:spPr>
            <a:xfrm>
              <a:off x="10238725" y="11945037"/>
              <a:ext cx="3778623" cy="1169547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accent4"/>
              </a:solidFill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/>
            <a:p>
              <a:pPr algn="ctr">
                <a:defRPr sz="7000"/>
              </a:pPr>
              <a:r>
                <a:rPr lang="hr-HR" dirty="0" smtClean="0"/>
                <a:t>SIMBOL</a:t>
              </a:r>
              <a:endParaRPr dirty="0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rnost i praktičnost"/>
          <p:cNvSpPr txBox="1"/>
          <p:nvPr/>
        </p:nvSpPr>
        <p:spPr>
          <a:xfrm>
            <a:off x="7149027" y="982131"/>
            <a:ext cx="9958025" cy="1202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>
              <a:defRPr sz="7000"/>
            </a:pPr>
            <a:r>
              <a:rPr lang="hr-HR" b="1" dirty="0" smtClean="0"/>
              <a:t>PROMETNI ZNAKOVI</a:t>
            </a:r>
            <a:endParaRPr dirty="0"/>
          </a:p>
        </p:txBody>
      </p:sp>
      <p:sp>
        <p:nvSpPr>
          <p:cNvPr id="7" name="zornost i praktičnost"/>
          <p:cNvSpPr txBox="1"/>
          <p:nvPr/>
        </p:nvSpPr>
        <p:spPr>
          <a:xfrm>
            <a:off x="404256" y="4004731"/>
            <a:ext cx="5436826" cy="2319869"/>
          </a:xfrm>
          <a:prstGeom prst="rect">
            <a:avLst/>
          </a:prstGeom>
          <a:ln w="76200">
            <a:solidFill>
              <a:schemeClr val="accent4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>
              <a:defRPr sz="7000"/>
            </a:pPr>
            <a:r>
              <a:rPr lang="hr-HR" dirty="0" smtClean="0"/>
              <a:t>ZNAKOVI</a:t>
            </a:r>
          </a:p>
          <a:p>
            <a:pPr algn="ctr">
              <a:defRPr sz="7000"/>
            </a:pPr>
            <a:r>
              <a:rPr lang="hr-HR" dirty="0" smtClean="0"/>
              <a:t>OPASNOSTI</a:t>
            </a:r>
            <a:endParaRPr dirty="0"/>
          </a:p>
        </p:txBody>
      </p:sp>
      <p:sp>
        <p:nvSpPr>
          <p:cNvPr id="8" name="zornost i praktičnost"/>
          <p:cNvSpPr txBox="1"/>
          <p:nvPr/>
        </p:nvSpPr>
        <p:spPr>
          <a:xfrm>
            <a:off x="7923727" y="4004731"/>
            <a:ext cx="8408626" cy="2246765"/>
          </a:xfrm>
          <a:prstGeom prst="rect">
            <a:avLst/>
          </a:prstGeom>
          <a:ln w="76200">
            <a:solidFill>
              <a:schemeClr val="accent4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>
              <a:defRPr sz="7000"/>
            </a:pPr>
            <a:r>
              <a:rPr lang="hr-HR" dirty="0" smtClean="0"/>
              <a:t>ZNAKOVI</a:t>
            </a:r>
          </a:p>
          <a:p>
            <a:pPr algn="ctr">
              <a:defRPr sz="7000"/>
            </a:pPr>
            <a:r>
              <a:rPr lang="hr-HR" dirty="0" smtClean="0"/>
              <a:t>IZRIČITIH NAREDBI</a:t>
            </a:r>
            <a:endParaRPr dirty="0"/>
          </a:p>
        </p:txBody>
      </p:sp>
      <p:sp>
        <p:nvSpPr>
          <p:cNvPr id="9" name="zornost i praktičnost"/>
          <p:cNvSpPr txBox="1"/>
          <p:nvPr/>
        </p:nvSpPr>
        <p:spPr>
          <a:xfrm>
            <a:off x="18414998" y="4033227"/>
            <a:ext cx="5436826" cy="2319869"/>
          </a:xfrm>
          <a:prstGeom prst="rect">
            <a:avLst/>
          </a:prstGeom>
          <a:ln w="76200">
            <a:solidFill>
              <a:schemeClr val="accent4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>
              <a:defRPr sz="7000"/>
            </a:pPr>
            <a:r>
              <a:rPr lang="hr-HR" dirty="0" smtClean="0"/>
              <a:t>ZNAKOVI</a:t>
            </a:r>
          </a:p>
          <a:p>
            <a:pPr algn="ctr">
              <a:defRPr sz="7000"/>
            </a:pPr>
            <a:r>
              <a:rPr lang="hr-HR" dirty="0" smtClean="0"/>
              <a:t>OBAVIJESTI</a:t>
            </a:r>
            <a:endParaRPr dirty="0"/>
          </a:p>
        </p:txBody>
      </p:sp>
      <p:pic>
        <p:nvPicPr>
          <p:cNvPr id="11" name="Rezervirano mjesto sadržaj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046" y="6773331"/>
            <a:ext cx="7997985" cy="533578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6116" y="6830323"/>
            <a:ext cx="5548830" cy="54713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971800" y="2413000"/>
            <a:ext cx="18389600" cy="304800"/>
          </a:xfrm>
          <a:prstGeom prst="rect">
            <a:avLst/>
          </a:prstGeom>
          <a:solidFill>
            <a:schemeClr val="accent4"/>
          </a:solidFill>
          <a:ln w="25400" cap="flat">
            <a:solidFill>
              <a:schemeClr val="accent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182889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2792469" y="2413000"/>
            <a:ext cx="660400" cy="1143000"/>
          </a:xfrm>
          <a:prstGeom prst="downArrow">
            <a:avLst/>
          </a:prstGeom>
          <a:solidFill>
            <a:schemeClr val="accent4"/>
          </a:solidFill>
          <a:ln w="25400" cap="flat">
            <a:solidFill>
              <a:schemeClr val="accent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182889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20880331" y="2413000"/>
            <a:ext cx="660400" cy="1143000"/>
          </a:xfrm>
          <a:prstGeom prst="downArrow">
            <a:avLst/>
          </a:prstGeom>
          <a:solidFill>
            <a:schemeClr val="accent4"/>
          </a:solidFill>
          <a:ln w="25400" cap="flat">
            <a:solidFill>
              <a:schemeClr val="accent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182889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11797839" y="2565400"/>
            <a:ext cx="660400" cy="1143000"/>
          </a:xfrm>
          <a:prstGeom prst="downArrow">
            <a:avLst/>
          </a:prstGeom>
          <a:solidFill>
            <a:schemeClr val="accent4"/>
          </a:solidFill>
          <a:ln w="25400" cap="flat">
            <a:solidFill>
              <a:schemeClr val="accent4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182889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773331"/>
            <a:ext cx="6472397" cy="533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161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rnost i praktičnost"/>
          <p:cNvSpPr txBox="1"/>
          <p:nvPr/>
        </p:nvSpPr>
        <p:spPr>
          <a:xfrm>
            <a:off x="1141774" y="1947331"/>
            <a:ext cx="22683426" cy="22467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7000"/>
            </a:pPr>
            <a:r>
              <a:rPr lang="hr-HR" b="1" dirty="0" smtClean="0"/>
              <a:t>Znakovi opasnosti </a:t>
            </a:r>
            <a:r>
              <a:rPr lang="hr-HR" dirty="0" smtClean="0"/>
              <a:t>označavaju blizinu dijela ceste ili mjesto na kojem sudionicima u prometu prijeti opasnost. </a:t>
            </a:r>
            <a:endParaRPr dirty="0"/>
          </a:p>
        </p:txBody>
      </p:sp>
      <p:grpSp>
        <p:nvGrpSpPr>
          <p:cNvPr id="3" name="Group 2"/>
          <p:cNvGrpSpPr/>
          <p:nvPr/>
        </p:nvGrpSpPr>
        <p:grpSpPr>
          <a:xfrm>
            <a:off x="855507" y="5313020"/>
            <a:ext cx="22415163" cy="7929702"/>
            <a:chOff x="855507" y="5313020"/>
            <a:chExt cx="22415163" cy="7929702"/>
          </a:xfrm>
        </p:grpSpPr>
        <p:pic>
          <p:nvPicPr>
            <p:cNvPr id="5" name="Rezervirano mjesto sadržaja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5507" y="5313021"/>
              <a:ext cx="7176369" cy="478798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" name="Rezervirano mjesto sadržaja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4898" y="5313020"/>
              <a:ext cx="7176375" cy="478798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" name="Rezervirano mjesto sadržaja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94295" y="5313020"/>
              <a:ext cx="7176375" cy="4787984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8" name="zornost i praktičnost"/>
            <p:cNvSpPr txBox="1"/>
            <p:nvPr/>
          </p:nvSpPr>
          <p:spPr>
            <a:xfrm>
              <a:off x="2423778" y="10380404"/>
              <a:ext cx="4039826" cy="286231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/>
            <a:p>
              <a:pPr algn="ctr">
                <a:defRPr sz="7000"/>
              </a:pPr>
              <a:r>
                <a:rPr lang="hr-HR" sz="6000" dirty="0" smtClean="0"/>
                <a:t>Obilježeni pješački prijelaz</a:t>
              </a:r>
              <a:endParaRPr sz="6000" dirty="0"/>
            </a:p>
          </p:txBody>
        </p:sp>
        <p:sp>
          <p:nvSpPr>
            <p:cNvPr id="10" name="zornost i praktičnost"/>
            <p:cNvSpPr txBox="1"/>
            <p:nvPr/>
          </p:nvSpPr>
          <p:spPr>
            <a:xfrm>
              <a:off x="9794871" y="10364326"/>
              <a:ext cx="4536428" cy="286231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/>
            <a:p>
              <a:pPr algn="ctr">
                <a:defRPr sz="7000"/>
              </a:pPr>
              <a:r>
                <a:rPr lang="hr-HR" sz="6000" dirty="0" smtClean="0"/>
                <a:t>Nailazak na prometna svjetla</a:t>
              </a:r>
              <a:endParaRPr sz="6000" dirty="0"/>
            </a:p>
          </p:txBody>
        </p:sp>
        <p:sp>
          <p:nvSpPr>
            <p:cNvPr id="11" name="zornost i praktičnost"/>
            <p:cNvSpPr txBox="1"/>
            <p:nvPr/>
          </p:nvSpPr>
          <p:spPr>
            <a:xfrm>
              <a:off x="17662566" y="10380404"/>
              <a:ext cx="3794732" cy="19389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/>
            <a:p>
              <a:pPr algn="ctr">
                <a:defRPr sz="7000"/>
              </a:pPr>
              <a:r>
                <a:rPr lang="hr-HR" sz="6000" dirty="0" smtClean="0"/>
                <a:t>Opasnost na cesti</a:t>
              </a:r>
              <a:endParaRPr sz="6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411864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rnost i praktičnost"/>
          <p:cNvSpPr txBox="1"/>
          <p:nvPr/>
        </p:nvSpPr>
        <p:spPr>
          <a:xfrm>
            <a:off x="1141774" y="1947331"/>
            <a:ext cx="20651426" cy="22467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7000"/>
            </a:pPr>
            <a:r>
              <a:rPr lang="hr-HR" b="1" dirty="0" smtClean="0"/>
              <a:t>Znakovi izričitih naredbi </a:t>
            </a:r>
            <a:r>
              <a:rPr lang="hr-HR" dirty="0" smtClean="0"/>
              <a:t>upozoravaju sudionike u prometu na zabrane, ograničenja i obveze.</a:t>
            </a:r>
            <a:endParaRPr dirty="0"/>
          </a:p>
        </p:txBody>
      </p:sp>
      <p:grpSp>
        <p:nvGrpSpPr>
          <p:cNvPr id="4" name="Group 3"/>
          <p:cNvGrpSpPr/>
          <p:nvPr/>
        </p:nvGrpSpPr>
        <p:grpSpPr>
          <a:xfrm>
            <a:off x="140583" y="4586248"/>
            <a:ext cx="24243417" cy="8621752"/>
            <a:chOff x="140583" y="4586248"/>
            <a:chExt cx="24243417" cy="8621752"/>
          </a:xfrm>
        </p:grpSpPr>
        <p:pic>
          <p:nvPicPr>
            <p:cNvPr id="12" name="Rezervirano mjesto sadržaja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583" y="4586248"/>
              <a:ext cx="8044636" cy="536728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" name="Rezervirano mjesto sadržaja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5803" y="4586248"/>
              <a:ext cx="8044643" cy="536728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4" name="Rezervirano mjesto sadržaja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39366" y="4586248"/>
              <a:ext cx="8044634" cy="536728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5" name="zornost i praktičnost"/>
            <p:cNvSpPr txBox="1"/>
            <p:nvPr/>
          </p:nvSpPr>
          <p:spPr>
            <a:xfrm>
              <a:off x="1939788" y="10345682"/>
              <a:ext cx="4446226" cy="19389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/>
            <a:p>
              <a:pPr algn="ctr">
                <a:defRPr sz="7000"/>
              </a:pPr>
              <a:r>
                <a:rPr lang="hr-HR" sz="6000" dirty="0" smtClean="0"/>
                <a:t>Ograničenje brzine</a:t>
              </a:r>
              <a:endParaRPr sz="6000" dirty="0"/>
            </a:p>
          </p:txBody>
        </p:sp>
        <p:sp>
          <p:nvSpPr>
            <p:cNvPr id="16" name="zornost i praktičnost"/>
            <p:cNvSpPr txBox="1"/>
            <p:nvPr/>
          </p:nvSpPr>
          <p:spPr>
            <a:xfrm>
              <a:off x="9949678" y="10299609"/>
              <a:ext cx="4765812" cy="19389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/>
            <a:p>
              <a:pPr algn="ctr">
                <a:defRPr sz="7000"/>
              </a:pPr>
              <a:r>
                <a:rPr lang="hr-HR" sz="6000" dirty="0" smtClean="0"/>
                <a:t>Obavezno</a:t>
              </a:r>
            </a:p>
            <a:p>
              <a:pPr algn="ctr">
                <a:defRPr sz="7000"/>
              </a:pPr>
              <a:r>
                <a:rPr lang="hr-HR" sz="6000" dirty="0" smtClean="0"/>
                <a:t>zaustavljanje</a:t>
              </a:r>
              <a:endParaRPr sz="6000" dirty="0"/>
            </a:p>
          </p:txBody>
        </p:sp>
        <p:sp>
          <p:nvSpPr>
            <p:cNvPr id="17" name="zornost i praktičnost"/>
            <p:cNvSpPr txBox="1"/>
            <p:nvPr/>
          </p:nvSpPr>
          <p:spPr>
            <a:xfrm>
              <a:off x="17948826" y="10345682"/>
              <a:ext cx="4446226" cy="286231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>
              <a:spAutoFit/>
            </a:bodyPr>
            <a:lstStyle/>
            <a:p>
              <a:pPr algn="ctr">
                <a:defRPr sz="7000"/>
              </a:pPr>
              <a:r>
                <a:rPr lang="hr-HR" sz="6000" dirty="0" smtClean="0"/>
                <a:t>Zabrana prometa za pješake</a:t>
              </a:r>
              <a:endParaRPr sz="6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87751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707070"/>
      </a:accent1>
      <a:accent2>
        <a:srgbClr val="919191"/>
      </a:accent2>
      <a:accent3>
        <a:srgbClr val="B3B3B3"/>
      </a:accent3>
      <a:accent4>
        <a:srgbClr val="D4D4D4"/>
      </a:accent4>
      <a:accent5>
        <a:srgbClr val="F5F5F5"/>
      </a:accent5>
      <a:accent6>
        <a:srgbClr val="8F8F8F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Off val="44000"/>
          </a:schemeClr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182889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182889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707070"/>
      </a:accent1>
      <a:accent2>
        <a:srgbClr val="919191"/>
      </a:accent2>
      <a:accent3>
        <a:srgbClr val="B3B3B3"/>
      </a:accent3>
      <a:accent4>
        <a:srgbClr val="D4D4D4"/>
      </a:accent4>
      <a:accent5>
        <a:srgbClr val="F5F5F5"/>
      </a:accent5>
      <a:accent6>
        <a:srgbClr val="8F8F8F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Off val="44000"/>
          </a:schemeClr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182889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182889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164</Words>
  <Application>Microsoft Office PowerPoint</Application>
  <PresentationFormat>Custom</PresentationFormat>
  <Paragraphs>48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Monika Rohlik</cp:lastModifiedBy>
  <cp:revision>30</cp:revision>
  <dcterms:modified xsi:type="dcterms:W3CDTF">2019-10-04T09:18:18Z</dcterms:modified>
</cp:coreProperties>
</file>