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561" r:id="rId2"/>
    <p:sldId id="3549" r:id="rId3"/>
    <p:sldId id="257" r:id="rId4"/>
    <p:sldId id="258" r:id="rId5"/>
    <p:sldId id="259" r:id="rId6"/>
    <p:sldId id="260" r:id="rId7"/>
    <p:sldId id="261" r:id="rId8"/>
    <p:sldId id="262" r:id="rId9"/>
    <p:sldId id="263" r:id="rId10"/>
    <p:sldId id="264" r:id="rId11"/>
    <p:sldId id="265" r:id="rId12"/>
    <p:sldId id="266" r:id="rId13"/>
    <p:sldId id="267" r:id="rId14"/>
    <p:sldId id="268" r:id="rId15"/>
    <p:sldId id="274" r:id="rId16"/>
    <p:sldId id="269" r:id="rId17"/>
    <p:sldId id="270" r:id="rId18"/>
    <p:sldId id="273" r:id="rId19"/>
    <p:sldId id="271" r:id="rId20"/>
    <p:sldId id="272" r:id="rId21"/>
    <p:sldId id="3550" r:id="rId22"/>
    <p:sldId id="256" r:id="rId23"/>
    <p:sldId id="3551" r:id="rId24"/>
    <p:sldId id="3552" r:id="rId25"/>
    <p:sldId id="3553" r:id="rId26"/>
    <p:sldId id="3554" r:id="rId27"/>
    <p:sldId id="3555" r:id="rId28"/>
    <p:sldId id="3556" r:id="rId29"/>
    <p:sldId id="3557" r:id="rId30"/>
    <p:sldId id="3558" r:id="rId31"/>
    <p:sldId id="3560" r:id="rId32"/>
    <p:sldId id="3504" r:id="rId33"/>
    <p:sldId id="3545" r:id="rId34"/>
    <p:sldId id="3546" r:id="rId35"/>
    <p:sldId id="3548" r:id="rId36"/>
    <p:sldId id="3547" r:id="rId3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o Punčikar Opitz" initials="MPO" lastIdx="1" clrIdx="0">
    <p:extLst>
      <p:ext uri="{19B8F6BF-5375-455C-9EA6-DF929625EA0E}">
        <p15:presenceInfo xmlns:p15="http://schemas.microsoft.com/office/powerpoint/2012/main" userId="S::marko.puncikar-opitz@profil-klett.hr::d0e46e2d-6b4a-4d0c-8973-f5ca971dd6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46C"/>
    <a:srgbClr val="ED7D31"/>
    <a:srgbClr val="90ABDC"/>
    <a:srgbClr val="9FB7E1"/>
    <a:srgbClr val="86CCB2"/>
    <a:srgbClr val="62BE9B"/>
    <a:srgbClr val="F8AAD1"/>
    <a:srgbClr val="ACDCCA"/>
    <a:srgbClr val="F587BE"/>
    <a:srgbClr val="B9C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rednji stil 2 - Isticanj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Svijetli stil 1 - Isticanj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showGuides="1">
      <p:cViewPr varScale="1">
        <p:scale>
          <a:sx n="165" d="100"/>
          <a:sy n="165" d="100"/>
        </p:scale>
        <p:origin x="404" y="10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image" Target="../media/image29.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D5391-6F5A-41D0-8899-1F293D7611C2}" type="doc">
      <dgm:prSet loTypeId="urn:microsoft.com/office/officeart/2005/8/layout/lProcess1" loCatId="process" qsTypeId="urn:microsoft.com/office/officeart/2005/8/quickstyle/simple1" qsCatId="simple" csTypeId="urn:microsoft.com/office/officeart/2005/8/colors/colorful3" csCatId="colorful" phldr="1"/>
      <dgm:spPr/>
      <dgm:t>
        <a:bodyPr/>
        <a:lstStyle/>
        <a:p>
          <a:endParaRPr lang="hr-HR"/>
        </a:p>
      </dgm:t>
    </dgm:pt>
    <dgm:pt modelId="{CEFB8CBF-CE86-4E8B-B23C-C015948BA795}">
      <dgm:prSet phldrT="[Tekst]"/>
      <dgm:spPr/>
      <dgm:t>
        <a:bodyPr/>
        <a:lstStyle/>
        <a:p>
          <a:r>
            <a:rPr lang="hr-HR" dirty="0"/>
            <a:t>gospodarski uzroci</a:t>
          </a:r>
        </a:p>
      </dgm:t>
    </dgm:pt>
    <dgm:pt modelId="{A15E679E-E887-472B-AE64-92FC0694EF65}" type="parTrans" cxnId="{FCC19324-1650-4222-9569-60C68D2C9863}">
      <dgm:prSet/>
      <dgm:spPr/>
      <dgm:t>
        <a:bodyPr/>
        <a:lstStyle/>
        <a:p>
          <a:endParaRPr lang="hr-HR"/>
        </a:p>
      </dgm:t>
    </dgm:pt>
    <dgm:pt modelId="{270F91AC-AC86-42B2-898F-424F9BFBD343}" type="sibTrans" cxnId="{FCC19324-1650-4222-9569-60C68D2C9863}">
      <dgm:prSet/>
      <dgm:spPr/>
      <dgm:t>
        <a:bodyPr/>
        <a:lstStyle/>
        <a:p>
          <a:endParaRPr lang="hr-HR"/>
        </a:p>
      </dgm:t>
    </dgm:pt>
    <dgm:pt modelId="{535D0249-6100-43F5-8160-F6C0F0BDB172}">
      <dgm:prSet phldrT="[Tekst]"/>
      <dgm:spPr/>
      <dgm:t>
        <a:bodyPr/>
        <a:lstStyle/>
        <a:p>
          <a:r>
            <a:rPr lang="hr-HR" dirty="0"/>
            <a:t>proizvodnja raste brže od potrošnje</a:t>
          </a:r>
        </a:p>
      </dgm:t>
    </dgm:pt>
    <dgm:pt modelId="{7C9CD7EE-24BB-4FDD-BC1E-198A7ACD134C}" type="parTrans" cxnId="{D8B697A3-A717-4782-BC06-FBE539AD279E}">
      <dgm:prSet/>
      <dgm:spPr/>
      <dgm:t>
        <a:bodyPr/>
        <a:lstStyle/>
        <a:p>
          <a:endParaRPr lang="hr-HR"/>
        </a:p>
      </dgm:t>
    </dgm:pt>
    <dgm:pt modelId="{5A3E3762-56CE-486C-B3C9-9186274BBF33}" type="sibTrans" cxnId="{D8B697A3-A717-4782-BC06-FBE539AD279E}">
      <dgm:prSet/>
      <dgm:spPr/>
      <dgm:t>
        <a:bodyPr/>
        <a:lstStyle/>
        <a:p>
          <a:endParaRPr lang="hr-HR"/>
        </a:p>
      </dgm:t>
    </dgm:pt>
    <dgm:pt modelId="{CC1F62F9-0AD8-4539-A3B8-956FB7648C48}">
      <dgm:prSet phldrT="[Tekst]"/>
      <dgm:spPr/>
      <dgm:t>
        <a:bodyPr/>
        <a:lstStyle/>
        <a:p>
          <a:r>
            <a:rPr lang="hr-HR" dirty="0"/>
            <a:t>negospodarski uzroci</a:t>
          </a:r>
        </a:p>
      </dgm:t>
    </dgm:pt>
    <dgm:pt modelId="{7BC35448-B809-4CFC-B65D-79817630791E}" type="parTrans" cxnId="{FAD0C38C-3824-41DC-BC7B-A0F0957314D6}">
      <dgm:prSet/>
      <dgm:spPr/>
      <dgm:t>
        <a:bodyPr/>
        <a:lstStyle/>
        <a:p>
          <a:endParaRPr lang="hr-HR"/>
        </a:p>
      </dgm:t>
    </dgm:pt>
    <dgm:pt modelId="{4F9292BE-4DA8-4E0E-9BD8-A81036EFC9B2}" type="sibTrans" cxnId="{FAD0C38C-3824-41DC-BC7B-A0F0957314D6}">
      <dgm:prSet/>
      <dgm:spPr/>
      <dgm:t>
        <a:bodyPr/>
        <a:lstStyle/>
        <a:p>
          <a:endParaRPr lang="hr-HR"/>
        </a:p>
      </dgm:t>
    </dgm:pt>
    <dgm:pt modelId="{E00F32C7-C708-46E9-A9C7-218713807A58}">
      <dgm:prSet phldrT="[Tekst]"/>
      <dgm:spPr/>
      <dgm:t>
        <a:bodyPr/>
        <a:lstStyle/>
        <a:p>
          <a:r>
            <a:rPr lang="hr-HR" dirty="0"/>
            <a:t>ratovi</a:t>
          </a:r>
        </a:p>
      </dgm:t>
    </dgm:pt>
    <dgm:pt modelId="{23E62AEF-10AF-4CF2-B6D9-3FE329D80C60}" type="parTrans" cxnId="{43F14ABD-FA1F-4EE8-894B-54A6E4C009B8}">
      <dgm:prSet/>
      <dgm:spPr/>
      <dgm:t>
        <a:bodyPr/>
        <a:lstStyle/>
        <a:p>
          <a:endParaRPr lang="hr-HR"/>
        </a:p>
      </dgm:t>
    </dgm:pt>
    <dgm:pt modelId="{87DC3CD6-CEF3-4C56-BCE2-4F702AEFB45B}" type="sibTrans" cxnId="{43F14ABD-FA1F-4EE8-894B-54A6E4C009B8}">
      <dgm:prSet/>
      <dgm:spPr/>
      <dgm:t>
        <a:bodyPr/>
        <a:lstStyle/>
        <a:p>
          <a:endParaRPr lang="hr-HR"/>
        </a:p>
      </dgm:t>
    </dgm:pt>
    <dgm:pt modelId="{C896B2B6-578D-43D1-8D7F-750A8B0F7F0D}">
      <dgm:prSet phldrT="[Tekst]"/>
      <dgm:spPr/>
      <dgm:t>
        <a:bodyPr/>
        <a:lstStyle/>
        <a:p>
          <a:r>
            <a:rPr lang="hr-HR" dirty="0"/>
            <a:t>elementarne nepogode</a:t>
          </a:r>
        </a:p>
      </dgm:t>
    </dgm:pt>
    <dgm:pt modelId="{59088D6E-392C-4E38-AC75-334E2D5F8521}" type="parTrans" cxnId="{6FC7CED9-3A61-473F-A41C-4A8EC7114668}">
      <dgm:prSet/>
      <dgm:spPr/>
      <dgm:t>
        <a:bodyPr/>
        <a:lstStyle/>
        <a:p>
          <a:endParaRPr lang="hr-HR"/>
        </a:p>
      </dgm:t>
    </dgm:pt>
    <dgm:pt modelId="{1DF60955-D749-4E69-BB1E-05D51C7D688E}" type="sibTrans" cxnId="{6FC7CED9-3A61-473F-A41C-4A8EC7114668}">
      <dgm:prSet/>
      <dgm:spPr/>
      <dgm:t>
        <a:bodyPr/>
        <a:lstStyle/>
        <a:p>
          <a:endParaRPr lang="hr-HR"/>
        </a:p>
      </dgm:t>
    </dgm:pt>
    <dgm:pt modelId="{BAA232E9-C441-44DE-87D0-1C4CC8FE3629}">
      <dgm:prSet phldrT="[Tekst]"/>
      <dgm:spPr/>
      <dgm:t>
        <a:bodyPr/>
        <a:lstStyle/>
        <a:p>
          <a:r>
            <a:rPr lang="hr-HR" dirty="0"/>
            <a:t>epidemije</a:t>
          </a:r>
        </a:p>
      </dgm:t>
    </dgm:pt>
    <dgm:pt modelId="{78F9564F-22C0-43AA-9237-F1FEF87546A8}" type="parTrans" cxnId="{4180CB7A-D10E-4BCC-84A3-8EA39D62CD53}">
      <dgm:prSet/>
      <dgm:spPr/>
      <dgm:t>
        <a:bodyPr/>
        <a:lstStyle/>
        <a:p>
          <a:endParaRPr lang="hr-HR"/>
        </a:p>
      </dgm:t>
    </dgm:pt>
    <dgm:pt modelId="{724FBE50-7814-412E-9417-601BDDDE4A37}" type="sibTrans" cxnId="{4180CB7A-D10E-4BCC-84A3-8EA39D62CD53}">
      <dgm:prSet/>
      <dgm:spPr/>
      <dgm:t>
        <a:bodyPr/>
        <a:lstStyle/>
        <a:p>
          <a:endParaRPr lang="hr-HR"/>
        </a:p>
      </dgm:t>
    </dgm:pt>
    <dgm:pt modelId="{CD6B9570-63F2-4A04-B687-871252B5BB40}" type="pres">
      <dgm:prSet presAssocID="{71ED5391-6F5A-41D0-8899-1F293D7611C2}" presName="Name0" presStyleCnt="0">
        <dgm:presLayoutVars>
          <dgm:dir/>
          <dgm:animLvl val="lvl"/>
          <dgm:resizeHandles val="exact"/>
        </dgm:presLayoutVars>
      </dgm:prSet>
      <dgm:spPr/>
    </dgm:pt>
    <dgm:pt modelId="{0D382ACE-33F0-4079-B3CA-3AF1E420FF83}" type="pres">
      <dgm:prSet presAssocID="{CEFB8CBF-CE86-4E8B-B23C-C015948BA795}" presName="vertFlow" presStyleCnt="0"/>
      <dgm:spPr/>
    </dgm:pt>
    <dgm:pt modelId="{9CBA528E-86DE-4DB9-95ED-5FFE0873BED7}" type="pres">
      <dgm:prSet presAssocID="{CEFB8CBF-CE86-4E8B-B23C-C015948BA795}" presName="header" presStyleLbl="node1" presStyleIdx="0" presStyleCnt="2"/>
      <dgm:spPr/>
    </dgm:pt>
    <dgm:pt modelId="{1852B039-B320-4950-A34B-706FF19E2DB2}" type="pres">
      <dgm:prSet presAssocID="{7C9CD7EE-24BB-4FDD-BC1E-198A7ACD134C}" presName="parTrans" presStyleLbl="sibTrans2D1" presStyleIdx="0" presStyleCnt="4"/>
      <dgm:spPr/>
    </dgm:pt>
    <dgm:pt modelId="{84050E87-E8E0-4DCB-AB0B-BB0DCC325BCB}" type="pres">
      <dgm:prSet presAssocID="{535D0249-6100-43F5-8160-F6C0F0BDB172}" presName="child" presStyleLbl="alignAccFollowNode1" presStyleIdx="0" presStyleCnt="4">
        <dgm:presLayoutVars>
          <dgm:chMax val="0"/>
          <dgm:bulletEnabled val="1"/>
        </dgm:presLayoutVars>
      </dgm:prSet>
      <dgm:spPr/>
    </dgm:pt>
    <dgm:pt modelId="{E101953B-D48A-4033-B7A6-D9761C3136DA}" type="pres">
      <dgm:prSet presAssocID="{CEFB8CBF-CE86-4E8B-B23C-C015948BA795}" presName="hSp" presStyleCnt="0"/>
      <dgm:spPr/>
    </dgm:pt>
    <dgm:pt modelId="{7096A9C7-0555-465D-9C26-3B61CBAAA858}" type="pres">
      <dgm:prSet presAssocID="{CC1F62F9-0AD8-4539-A3B8-956FB7648C48}" presName="vertFlow" presStyleCnt="0"/>
      <dgm:spPr/>
    </dgm:pt>
    <dgm:pt modelId="{6CE3A54E-FA27-428B-863E-F8C796754C15}" type="pres">
      <dgm:prSet presAssocID="{CC1F62F9-0AD8-4539-A3B8-956FB7648C48}" presName="header" presStyleLbl="node1" presStyleIdx="1" presStyleCnt="2"/>
      <dgm:spPr/>
    </dgm:pt>
    <dgm:pt modelId="{12723A4A-B1DC-4E86-86FF-C43AFC9D8C3A}" type="pres">
      <dgm:prSet presAssocID="{23E62AEF-10AF-4CF2-B6D9-3FE329D80C60}" presName="parTrans" presStyleLbl="sibTrans2D1" presStyleIdx="1" presStyleCnt="4"/>
      <dgm:spPr/>
    </dgm:pt>
    <dgm:pt modelId="{24A6A788-3103-4481-83B0-B0C87BBD9464}" type="pres">
      <dgm:prSet presAssocID="{E00F32C7-C708-46E9-A9C7-218713807A58}" presName="child" presStyleLbl="alignAccFollowNode1" presStyleIdx="1" presStyleCnt="4">
        <dgm:presLayoutVars>
          <dgm:chMax val="0"/>
          <dgm:bulletEnabled val="1"/>
        </dgm:presLayoutVars>
      </dgm:prSet>
      <dgm:spPr/>
    </dgm:pt>
    <dgm:pt modelId="{04C3B7CB-DCA1-43A5-8859-E787986AB618}" type="pres">
      <dgm:prSet presAssocID="{87DC3CD6-CEF3-4C56-BCE2-4F702AEFB45B}" presName="sibTrans" presStyleLbl="sibTrans2D1" presStyleIdx="2" presStyleCnt="4"/>
      <dgm:spPr/>
    </dgm:pt>
    <dgm:pt modelId="{8F613A23-EB5B-48DE-B6F3-4160D618D62A}" type="pres">
      <dgm:prSet presAssocID="{C896B2B6-578D-43D1-8D7F-750A8B0F7F0D}" presName="child" presStyleLbl="alignAccFollowNode1" presStyleIdx="2" presStyleCnt="4">
        <dgm:presLayoutVars>
          <dgm:chMax val="0"/>
          <dgm:bulletEnabled val="1"/>
        </dgm:presLayoutVars>
      </dgm:prSet>
      <dgm:spPr/>
    </dgm:pt>
    <dgm:pt modelId="{616C3906-6CA5-456C-8E20-3ECE7450B9D4}" type="pres">
      <dgm:prSet presAssocID="{1DF60955-D749-4E69-BB1E-05D51C7D688E}" presName="sibTrans" presStyleLbl="sibTrans2D1" presStyleIdx="3" presStyleCnt="4"/>
      <dgm:spPr/>
    </dgm:pt>
    <dgm:pt modelId="{709DC16D-54B2-441A-BEDE-333D15C0D7FC}" type="pres">
      <dgm:prSet presAssocID="{BAA232E9-C441-44DE-87D0-1C4CC8FE3629}" presName="child" presStyleLbl="alignAccFollowNode1" presStyleIdx="3" presStyleCnt="4">
        <dgm:presLayoutVars>
          <dgm:chMax val="0"/>
          <dgm:bulletEnabled val="1"/>
        </dgm:presLayoutVars>
      </dgm:prSet>
      <dgm:spPr/>
    </dgm:pt>
  </dgm:ptLst>
  <dgm:cxnLst>
    <dgm:cxn modelId="{FCC19324-1650-4222-9569-60C68D2C9863}" srcId="{71ED5391-6F5A-41D0-8899-1F293D7611C2}" destId="{CEFB8CBF-CE86-4E8B-B23C-C015948BA795}" srcOrd="0" destOrd="0" parTransId="{A15E679E-E887-472B-AE64-92FC0694EF65}" sibTransId="{270F91AC-AC86-42B2-898F-424F9BFBD343}"/>
    <dgm:cxn modelId="{78571427-0F19-4789-9584-4C9F2FF29070}" type="presOf" srcId="{87DC3CD6-CEF3-4C56-BCE2-4F702AEFB45B}" destId="{04C3B7CB-DCA1-43A5-8859-E787986AB618}" srcOrd="0" destOrd="0" presId="urn:microsoft.com/office/officeart/2005/8/layout/lProcess1"/>
    <dgm:cxn modelId="{9F81E15C-1131-4260-A1C2-E773DCE06D5A}" type="presOf" srcId="{CEFB8CBF-CE86-4E8B-B23C-C015948BA795}" destId="{9CBA528E-86DE-4DB9-95ED-5FFE0873BED7}" srcOrd="0" destOrd="0" presId="urn:microsoft.com/office/officeart/2005/8/layout/lProcess1"/>
    <dgm:cxn modelId="{DC722442-D144-4E36-9FE8-49A98EE7067D}" type="presOf" srcId="{7C9CD7EE-24BB-4FDD-BC1E-198A7ACD134C}" destId="{1852B039-B320-4950-A34B-706FF19E2DB2}" srcOrd="0" destOrd="0" presId="urn:microsoft.com/office/officeart/2005/8/layout/lProcess1"/>
    <dgm:cxn modelId="{C048A26A-9EBF-4D05-B0C6-09C9A257EFC4}" type="presOf" srcId="{71ED5391-6F5A-41D0-8899-1F293D7611C2}" destId="{CD6B9570-63F2-4A04-B687-871252B5BB40}" srcOrd="0" destOrd="0" presId="urn:microsoft.com/office/officeart/2005/8/layout/lProcess1"/>
    <dgm:cxn modelId="{0CD23572-95DD-412B-A022-EFBEF32CAAF2}" type="presOf" srcId="{E00F32C7-C708-46E9-A9C7-218713807A58}" destId="{24A6A788-3103-4481-83B0-B0C87BBD9464}" srcOrd="0" destOrd="0" presId="urn:microsoft.com/office/officeart/2005/8/layout/lProcess1"/>
    <dgm:cxn modelId="{1F477B57-A999-407B-9172-34869A5A4640}" type="presOf" srcId="{23E62AEF-10AF-4CF2-B6D9-3FE329D80C60}" destId="{12723A4A-B1DC-4E86-86FF-C43AFC9D8C3A}" srcOrd="0" destOrd="0" presId="urn:microsoft.com/office/officeart/2005/8/layout/lProcess1"/>
    <dgm:cxn modelId="{4180CB7A-D10E-4BCC-84A3-8EA39D62CD53}" srcId="{CC1F62F9-0AD8-4539-A3B8-956FB7648C48}" destId="{BAA232E9-C441-44DE-87D0-1C4CC8FE3629}" srcOrd="2" destOrd="0" parTransId="{78F9564F-22C0-43AA-9237-F1FEF87546A8}" sibTransId="{724FBE50-7814-412E-9417-601BDDDE4A37}"/>
    <dgm:cxn modelId="{FAD0C38C-3824-41DC-BC7B-A0F0957314D6}" srcId="{71ED5391-6F5A-41D0-8899-1F293D7611C2}" destId="{CC1F62F9-0AD8-4539-A3B8-956FB7648C48}" srcOrd="1" destOrd="0" parTransId="{7BC35448-B809-4CFC-B65D-79817630791E}" sibTransId="{4F9292BE-4DA8-4E0E-9BD8-A81036EFC9B2}"/>
    <dgm:cxn modelId="{4C487792-548A-44BE-AC47-07BF7E13FE6B}" type="presOf" srcId="{BAA232E9-C441-44DE-87D0-1C4CC8FE3629}" destId="{709DC16D-54B2-441A-BEDE-333D15C0D7FC}" srcOrd="0" destOrd="0" presId="urn:microsoft.com/office/officeart/2005/8/layout/lProcess1"/>
    <dgm:cxn modelId="{D8B697A3-A717-4782-BC06-FBE539AD279E}" srcId="{CEFB8CBF-CE86-4E8B-B23C-C015948BA795}" destId="{535D0249-6100-43F5-8160-F6C0F0BDB172}" srcOrd="0" destOrd="0" parTransId="{7C9CD7EE-24BB-4FDD-BC1E-198A7ACD134C}" sibTransId="{5A3E3762-56CE-486C-B3C9-9186274BBF33}"/>
    <dgm:cxn modelId="{645C49AA-3729-48E7-B6FC-203FC81B7C98}" type="presOf" srcId="{C896B2B6-578D-43D1-8D7F-750A8B0F7F0D}" destId="{8F613A23-EB5B-48DE-B6F3-4160D618D62A}" srcOrd="0" destOrd="0" presId="urn:microsoft.com/office/officeart/2005/8/layout/lProcess1"/>
    <dgm:cxn modelId="{43F14ABD-FA1F-4EE8-894B-54A6E4C009B8}" srcId="{CC1F62F9-0AD8-4539-A3B8-956FB7648C48}" destId="{E00F32C7-C708-46E9-A9C7-218713807A58}" srcOrd="0" destOrd="0" parTransId="{23E62AEF-10AF-4CF2-B6D9-3FE329D80C60}" sibTransId="{87DC3CD6-CEF3-4C56-BCE2-4F702AEFB45B}"/>
    <dgm:cxn modelId="{550048CD-4873-47E2-888C-8C46444970ED}" type="presOf" srcId="{535D0249-6100-43F5-8160-F6C0F0BDB172}" destId="{84050E87-E8E0-4DCB-AB0B-BB0DCC325BCB}" srcOrd="0" destOrd="0" presId="urn:microsoft.com/office/officeart/2005/8/layout/lProcess1"/>
    <dgm:cxn modelId="{6FC7CED9-3A61-473F-A41C-4A8EC7114668}" srcId="{CC1F62F9-0AD8-4539-A3B8-956FB7648C48}" destId="{C896B2B6-578D-43D1-8D7F-750A8B0F7F0D}" srcOrd="1" destOrd="0" parTransId="{59088D6E-392C-4E38-AC75-334E2D5F8521}" sibTransId="{1DF60955-D749-4E69-BB1E-05D51C7D688E}"/>
    <dgm:cxn modelId="{75BF8ADC-BAA3-4255-993C-B29306232201}" type="presOf" srcId="{CC1F62F9-0AD8-4539-A3B8-956FB7648C48}" destId="{6CE3A54E-FA27-428B-863E-F8C796754C15}" srcOrd="0" destOrd="0" presId="urn:microsoft.com/office/officeart/2005/8/layout/lProcess1"/>
    <dgm:cxn modelId="{27F504FE-DCE0-4951-A876-9218956276DB}" type="presOf" srcId="{1DF60955-D749-4E69-BB1E-05D51C7D688E}" destId="{616C3906-6CA5-456C-8E20-3ECE7450B9D4}" srcOrd="0" destOrd="0" presId="urn:microsoft.com/office/officeart/2005/8/layout/lProcess1"/>
    <dgm:cxn modelId="{B3465831-02D6-47B5-8912-87F36F7F262E}" type="presParOf" srcId="{CD6B9570-63F2-4A04-B687-871252B5BB40}" destId="{0D382ACE-33F0-4079-B3CA-3AF1E420FF83}" srcOrd="0" destOrd="0" presId="urn:microsoft.com/office/officeart/2005/8/layout/lProcess1"/>
    <dgm:cxn modelId="{ED5B1C9F-B7EB-4D2E-8EC2-5B28632163EE}" type="presParOf" srcId="{0D382ACE-33F0-4079-B3CA-3AF1E420FF83}" destId="{9CBA528E-86DE-4DB9-95ED-5FFE0873BED7}" srcOrd="0" destOrd="0" presId="urn:microsoft.com/office/officeart/2005/8/layout/lProcess1"/>
    <dgm:cxn modelId="{FD63A307-C1F5-475B-8F0E-F80CD6E6B1D7}" type="presParOf" srcId="{0D382ACE-33F0-4079-B3CA-3AF1E420FF83}" destId="{1852B039-B320-4950-A34B-706FF19E2DB2}" srcOrd="1" destOrd="0" presId="urn:microsoft.com/office/officeart/2005/8/layout/lProcess1"/>
    <dgm:cxn modelId="{990E731C-2E41-4308-B22E-15D9D9A3D306}" type="presParOf" srcId="{0D382ACE-33F0-4079-B3CA-3AF1E420FF83}" destId="{84050E87-E8E0-4DCB-AB0B-BB0DCC325BCB}" srcOrd="2" destOrd="0" presId="urn:microsoft.com/office/officeart/2005/8/layout/lProcess1"/>
    <dgm:cxn modelId="{05586539-CA65-4825-A749-7D675DEB8264}" type="presParOf" srcId="{CD6B9570-63F2-4A04-B687-871252B5BB40}" destId="{E101953B-D48A-4033-B7A6-D9761C3136DA}" srcOrd="1" destOrd="0" presId="urn:microsoft.com/office/officeart/2005/8/layout/lProcess1"/>
    <dgm:cxn modelId="{83084C25-053A-4BFB-803C-9918A2EA936E}" type="presParOf" srcId="{CD6B9570-63F2-4A04-B687-871252B5BB40}" destId="{7096A9C7-0555-465D-9C26-3B61CBAAA858}" srcOrd="2" destOrd="0" presId="urn:microsoft.com/office/officeart/2005/8/layout/lProcess1"/>
    <dgm:cxn modelId="{47BBC3FC-4B7B-4F0A-8098-B8BA5622EE44}" type="presParOf" srcId="{7096A9C7-0555-465D-9C26-3B61CBAAA858}" destId="{6CE3A54E-FA27-428B-863E-F8C796754C15}" srcOrd="0" destOrd="0" presId="urn:microsoft.com/office/officeart/2005/8/layout/lProcess1"/>
    <dgm:cxn modelId="{DAE2DBBB-37C1-4E36-99E7-8A13D9B506B1}" type="presParOf" srcId="{7096A9C7-0555-465D-9C26-3B61CBAAA858}" destId="{12723A4A-B1DC-4E86-86FF-C43AFC9D8C3A}" srcOrd="1" destOrd="0" presId="urn:microsoft.com/office/officeart/2005/8/layout/lProcess1"/>
    <dgm:cxn modelId="{B83A7101-77FE-4280-9EF5-8644AC1879D2}" type="presParOf" srcId="{7096A9C7-0555-465D-9C26-3B61CBAAA858}" destId="{24A6A788-3103-4481-83B0-B0C87BBD9464}" srcOrd="2" destOrd="0" presId="urn:microsoft.com/office/officeart/2005/8/layout/lProcess1"/>
    <dgm:cxn modelId="{9505E414-5C2A-4D8F-9B92-0CE027F264C3}" type="presParOf" srcId="{7096A9C7-0555-465D-9C26-3B61CBAAA858}" destId="{04C3B7CB-DCA1-43A5-8859-E787986AB618}" srcOrd="3" destOrd="0" presId="urn:microsoft.com/office/officeart/2005/8/layout/lProcess1"/>
    <dgm:cxn modelId="{3A308565-F455-4938-BE33-EBD9DD094093}" type="presParOf" srcId="{7096A9C7-0555-465D-9C26-3B61CBAAA858}" destId="{8F613A23-EB5B-48DE-B6F3-4160D618D62A}" srcOrd="4" destOrd="0" presId="urn:microsoft.com/office/officeart/2005/8/layout/lProcess1"/>
    <dgm:cxn modelId="{12A27541-2A5E-4049-AB8F-9F9EAFB903E1}" type="presParOf" srcId="{7096A9C7-0555-465D-9C26-3B61CBAAA858}" destId="{616C3906-6CA5-456C-8E20-3ECE7450B9D4}" srcOrd="5" destOrd="0" presId="urn:microsoft.com/office/officeart/2005/8/layout/lProcess1"/>
    <dgm:cxn modelId="{A3143F69-FB58-4238-AA37-6E1DFC655FAE}" type="presParOf" srcId="{7096A9C7-0555-465D-9C26-3B61CBAAA858}" destId="{709DC16D-54B2-441A-BEDE-333D15C0D7FC}" srcOrd="6"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4719E-19DA-4FB7-86D6-3FAAE29FFA2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BA1351D-3633-4F18-81A4-DF0ADE203F36}">
      <dgm:prSet/>
      <dgm:spPr/>
      <dgm:t>
        <a:bodyPr/>
        <a:lstStyle/>
        <a:p>
          <a:pPr algn="l"/>
          <a:r>
            <a:rPr lang="hr-HR" dirty="0"/>
            <a:t>12 stranica teme (dodatni sadržaji u drugim temama, npr. raspad Jugoslavije) </a:t>
          </a:r>
          <a:endParaRPr lang="en-US" dirty="0"/>
        </a:p>
      </dgm:t>
    </dgm:pt>
    <dgm:pt modelId="{062D8DB9-E411-45B3-86B4-35CA4F7E15E8}" type="parTrans" cxnId="{FE98F6D7-E364-4602-9996-FABE2C6021DF}">
      <dgm:prSet/>
      <dgm:spPr/>
      <dgm:t>
        <a:bodyPr/>
        <a:lstStyle/>
        <a:p>
          <a:pPr algn="l"/>
          <a:endParaRPr lang="en-US"/>
        </a:p>
      </dgm:t>
    </dgm:pt>
    <dgm:pt modelId="{0F3F6F60-5763-43B5-BDBB-811441501628}" type="sibTrans" cxnId="{FE98F6D7-E364-4602-9996-FABE2C6021DF}">
      <dgm:prSet/>
      <dgm:spPr/>
      <dgm:t>
        <a:bodyPr/>
        <a:lstStyle/>
        <a:p>
          <a:pPr algn="l"/>
          <a:endParaRPr lang="en-US"/>
        </a:p>
      </dgm:t>
    </dgm:pt>
    <dgm:pt modelId="{00B48F22-8BC7-40B5-A761-207734C681C4}">
      <dgm:prSet/>
      <dgm:spPr/>
      <dgm:t>
        <a:bodyPr/>
        <a:lstStyle/>
        <a:p>
          <a:pPr algn="l"/>
          <a:r>
            <a:rPr lang="hr-HR" dirty="0"/>
            <a:t>16 slikovnih povijesnih izvora (još sadržaja u drugim temama i DOS-ovima)</a:t>
          </a:r>
          <a:endParaRPr lang="en-US" dirty="0"/>
        </a:p>
      </dgm:t>
    </dgm:pt>
    <dgm:pt modelId="{BD23496D-6F89-4BE4-AC57-741864CD8E08}" type="parTrans" cxnId="{15F58E28-86FA-4D68-BDD2-2A2C6F3ADE77}">
      <dgm:prSet/>
      <dgm:spPr/>
      <dgm:t>
        <a:bodyPr/>
        <a:lstStyle/>
        <a:p>
          <a:pPr algn="l"/>
          <a:endParaRPr lang="en-US"/>
        </a:p>
      </dgm:t>
    </dgm:pt>
    <dgm:pt modelId="{08F84803-1305-4898-B450-3E6C96158B84}" type="sibTrans" cxnId="{15F58E28-86FA-4D68-BDD2-2A2C6F3ADE77}">
      <dgm:prSet/>
      <dgm:spPr/>
      <dgm:t>
        <a:bodyPr/>
        <a:lstStyle/>
        <a:p>
          <a:pPr algn="l"/>
          <a:endParaRPr lang="en-US"/>
        </a:p>
      </dgm:t>
    </dgm:pt>
    <dgm:pt modelId="{27096973-53F7-4607-8211-9422EB7FE159}">
      <dgm:prSet/>
      <dgm:spPr/>
      <dgm:t>
        <a:bodyPr/>
        <a:lstStyle/>
        <a:p>
          <a:pPr algn="l"/>
          <a:r>
            <a:rPr lang="hr-HR" dirty="0"/>
            <a:t>8 pisanih povijesnih izvora (još izvora u drugim temama i DOS-ovima)</a:t>
          </a:r>
          <a:endParaRPr lang="en-US" dirty="0"/>
        </a:p>
      </dgm:t>
    </dgm:pt>
    <dgm:pt modelId="{839B292A-CCD4-422D-9782-5D6CA88BB7A4}" type="parTrans" cxnId="{98D052A3-C52A-4FAB-A57C-C07B03988356}">
      <dgm:prSet/>
      <dgm:spPr/>
      <dgm:t>
        <a:bodyPr/>
        <a:lstStyle/>
        <a:p>
          <a:pPr algn="l"/>
          <a:endParaRPr lang="en-US"/>
        </a:p>
      </dgm:t>
    </dgm:pt>
    <dgm:pt modelId="{9463F968-1F6F-42F3-A9C3-CBE2CD4688C5}" type="sibTrans" cxnId="{98D052A3-C52A-4FAB-A57C-C07B03988356}">
      <dgm:prSet/>
      <dgm:spPr/>
      <dgm:t>
        <a:bodyPr/>
        <a:lstStyle/>
        <a:p>
          <a:pPr algn="l"/>
          <a:endParaRPr lang="en-US"/>
        </a:p>
      </dgm:t>
    </dgm:pt>
    <dgm:pt modelId="{E85ACE86-0239-4F45-9601-24A4E850F138}">
      <dgm:prSet/>
      <dgm:spPr/>
      <dgm:t>
        <a:bodyPr/>
        <a:lstStyle/>
        <a:p>
          <a:pPr algn="l"/>
          <a:r>
            <a:rPr lang="hr-HR"/>
            <a:t>Kontekst – različite razine poučavanja (Hrvatska, Jugoslavija kao cjelina, druge Republike)</a:t>
          </a:r>
          <a:endParaRPr lang="en-US"/>
        </a:p>
      </dgm:t>
    </dgm:pt>
    <dgm:pt modelId="{C828A61C-AB89-44B9-B062-40AADCA88CF1}" type="parTrans" cxnId="{48943CFC-B460-4745-8C7D-4CF45BBD6EDB}">
      <dgm:prSet/>
      <dgm:spPr/>
      <dgm:t>
        <a:bodyPr/>
        <a:lstStyle/>
        <a:p>
          <a:pPr algn="l"/>
          <a:endParaRPr lang="en-US"/>
        </a:p>
      </dgm:t>
    </dgm:pt>
    <dgm:pt modelId="{24F68762-A245-40DA-BF36-EF69108DEA71}" type="sibTrans" cxnId="{48943CFC-B460-4745-8C7D-4CF45BBD6EDB}">
      <dgm:prSet/>
      <dgm:spPr/>
      <dgm:t>
        <a:bodyPr/>
        <a:lstStyle/>
        <a:p>
          <a:pPr algn="l"/>
          <a:endParaRPr lang="en-US"/>
        </a:p>
      </dgm:t>
    </dgm:pt>
    <dgm:pt modelId="{BD7F8ACF-7BB1-4703-93AB-11950AA703B3}">
      <dgm:prSet/>
      <dgm:spPr/>
      <dgm:t>
        <a:bodyPr/>
        <a:lstStyle/>
        <a:p>
          <a:pPr algn="l"/>
          <a:r>
            <a:rPr lang="hr-HR" dirty="0"/>
            <a:t>Omogućuju poučavanje o različitim utjecajima gospodarstva na: državnu politiku, lokalnu povijest, svakodnevnicu, osobne priče i dr.</a:t>
          </a:r>
          <a:endParaRPr lang="en-US" dirty="0"/>
        </a:p>
      </dgm:t>
    </dgm:pt>
    <dgm:pt modelId="{9763D8BB-EBDA-4940-8B5C-758EA280E702}" type="parTrans" cxnId="{7A277B41-1898-4E89-87AD-B1E6D5E30429}">
      <dgm:prSet/>
      <dgm:spPr/>
      <dgm:t>
        <a:bodyPr/>
        <a:lstStyle/>
        <a:p>
          <a:pPr algn="l"/>
          <a:endParaRPr lang="en-US"/>
        </a:p>
      </dgm:t>
    </dgm:pt>
    <dgm:pt modelId="{6486D44C-AE88-4291-B6B8-CF8C1F34B5FD}" type="sibTrans" cxnId="{7A277B41-1898-4E89-87AD-B1E6D5E30429}">
      <dgm:prSet/>
      <dgm:spPr/>
      <dgm:t>
        <a:bodyPr/>
        <a:lstStyle/>
        <a:p>
          <a:pPr algn="l"/>
          <a:endParaRPr lang="en-US"/>
        </a:p>
      </dgm:t>
    </dgm:pt>
    <dgm:pt modelId="{D03ACE46-C450-451F-82D2-65460EAC29F1}">
      <dgm:prSet/>
      <dgm:spPr/>
      <dgm:t>
        <a:bodyPr/>
        <a:lstStyle/>
        <a:p>
          <a:pPr algn="l"/>
          <a:r>
            <a:rPr lang="hr-HR"/>
            <a:t>Multiperspektivnost, komparacija sadržaja…</a:t>
          </a:r>
          <a:endParaRPr lang="en-US"/>
        </a:p>
      </dgm:t>
    </dgm:pt>
    <dgm:pt modelId="{ED05D20A-A273-4254-BD52-58CA24C89555}" type="parTrans" cxnId="{CD354AAF-7DFA-43D7-9178-0FD4178B2BA3}">
      <dgm:prSet/>
      <dgm:spPr/>
      <dgm:t>
        <a:bodyPr/>
        <a:lstStyle/>
        <a:p>
          <a:pPr algn="l"/>
          <a:endParaRPr lang="en-US"/>
        </a:p>
      </dgm:t>
    </dgm:pt>
    <dgm:pt modelId="{96915528-CE1E-4115-AE2A-EDFD1C1AC428}" type="sibTrans" cxnId="{CD354AAF-7DFA-43D7-9178-0FD4178B2BA3}">
      <dgm:prSet/>
      <dgm:spPr/>
      <dgm:t>
        <a:bodyPr/>
        <a:lstStyle/>
        <a:p>
          <a:pPr algn="l"/>
          <a:endParaRPr lang="en-US"/>
        </a:p>
      </dgm:t>
    </dgm:pt>
    <dgm:pt modelId="{DA0B26D3-0F3C-4862-A514-D6673E1711B9}" type="pres">
      <dgm:prSet presAssocID="{7474719E-19DA-4FB7-86D6-3FAAE29FFA2B}" presName="linear" presStyleCnt="0">
        <dgm:presLayoutVars>
          <dgm:animLvl val="lvl"/>
          <dgm:resizeHandles val="exact"/>
        </dgm:presLayoutVars>
      </dgm:prSet>
      <dgm:spPr/>
    </dgm:pt>
    <dgm:pt modelId="{E5DA9366-0012-4934-9323-43552B8175FA}" type="pres">
      <dgm:prSet presAssocID="{4BA1351D-3633-4F18-81A4-DF0ADE203F36}" presName="parentText" presStyleLbl="node1" presStyleIdx="0" presStyleCnt="6">
        <dgm:presLayoutVars>
          <dgm:chMax val="0"/>
          <dgm:bulletEnabled val="1"/>
        </dgm:presLayoutVars>
      </dgm:prSet>
      <dgm:spPr/>
    </dgm:pt>
    <dgm:pt modelId="{4040A89A-6E71-492A-85A9-92FB3B73AC7E}" type="pres">
      <dgm:prSet presAssocID="{0F3F6F60-5763-43B5-BDBB-811441501628}" presName="spacer" presStyleCnt="0"/>
      <dgm:spPr/>
    </dgm:pt>
    <dgm:pt modelId="{3D619A9D-DE81-4BD0-A098-D2EDDF0E38EF}" type="pres">
      <dgm:prSet presAssocID="{00B48F22-8BC7-40B5-A761-207734C681C4}" presName="parentText" presStyleLbl="node1" presStyleIdx="1" presStyleCnt="6">
        <dgm:presLayoutVars>
          <dgm:chMax val="0"/>
          <dgm:bulletEnabled val="1"/>
        </dgm:presLayoutVars>
      </dgm:prSet>
      <dgm:spPr/>
    </dgm:pt>
    <dgm:pt modelId="{5DE0B9BA-EF68-4653-9FD1-8D592BBBC73D}" type="pres">
      <dgm:prSet presAssocID="{08F84803-1305-4898-B450-3E6C96158B84}" presName="spacer" presStyleCnt="0"/>
      <dgm:spPr/>
    </dgm:pt>
    <dgm:pt modelId="{3E8F7ADA-CA32-4CA4-8500-14B852ECA8C2}" type="pres">
      <dgm:prSet presAssocID="{27096973-53F7-4607-8211-9422EB7FE159}" presName="parentText" presStyleLbl="node1" presStyleIdx="2" presStyleCnt="6">
        <dgm:presLayoutVars>
          <dgm:chMax val="0"/>
          <dgm:bulletEnabled val="1"/>
        </dgm:presLayoutVars>
      </dgm:prSet>
      <dgm:spPr/>
    </dgm:pt>
    <dgm:pt modelId="{E7211245-7E5B-4B4A-A49C-F00F8ACDCD0E}" type="pres">
      <dgm:prSet presAssocID="{9463F968-1F6F-42F3-A9C3-CBE2CD4688C5}" presName="spacer" presStyleCnt="0"/>
      <dgm:spPr/>
    </dgm:pt>
    <dgm:pt modelId="{DBC7A577-6214-4DB3-84BB-1D4D7270BDDB}" type="pres">
      <dgm:prSet presAssocID="{E85ACE86-0239-4F45-9601-24A4E850F138}" presName="parentText" presStyleLbl="node1" presStyleIdx="3" presStyleCnt="6">
        <dgm:presLayoutVars>
          <dgm:chMax val="0"/>
          <dgm:bulletEnabled val="1"/>
        </dgm:presLayoutVars>
      </dgm:prSet>
      <dgm:spPr/>
    </dgm:pt>
    <dgm:pt modelId="{BE77A469-4608-4956-9438-6EA174AF0B5A}" type="pres">
      <dgm:prSet presAssocID="{24F68762-A245-40DA-BF36-EF69108DEA71}" presName="spacer" presStyleCnt="0"/>
      <dgm:spPr/>
    </dgm:pt>
    <dgm:pt modelId="{79E7544A-B040-473D-9CF2-69163BD2BEBF}" type="pres">
      <dgm:prSet presAssocID="{BD7F8ACF-7BB1-4703-93AB-11950AA703B3}" presName="parentText" presStyleLbl="node1" presStyleIdx="4" presStyleCnt="6">
        <dgm:presLayoutVars>
          <dgm:chMax val="0"/>
          <dgm:bulletEnabled val="1"/>
        </dgm:presLayoutVars>
      </dgm:prSet>
      <dgm:spPr/>
    </dgm:pt>
    <dgm:pt modelId="{5F6B1043-B547-429E-B194-DDB86F29CBB8}" type="pres">
      <dgm:prSet presAssocID="{6486D44C-AE88-4291-B6B8-CF8C1F34B5FD}" presName="spacer" presStyleCnt="0"/>
      <dgm:spPr/>
    </dgm:pt>
    <dgm:pt modelId="{AE9D2386-30A6-49B4-9B22-8DFDE6C2992D}" type="pres">
      <dgm:prSet presAssocID="{D03ACE46-C450-451F-82D2-65460EAC29F1}" presName="parentText" presStyleLbl="node1" presStyleIdx="5" presStyleCnt="6">
        <dgm:presLayoutVars>
          <dgm:chMax val="0"/>
          <dgm:bulletEnabled val="1"/>
        </dgm:presLayoutVars>
      </dgm:prSet>
      <dgm:spPr/>
    </dgm:pt>
  </dgm:ptLst>
  <dgm:cxnLst>
    <dgm:cxn modelId="{B086E706-D530-4A86-9085-9876A16C428D}" type="presOf" srcId="{4BA1351D-3633-4F18-81A4-DF0ADE203F36}" destId="{E5DA9366-0012-4934-9323-43552B8175FA}" srcOrd="0" destOrd="0" presId="urn:microsoft.com/office/officeart/2005/8/layout/vList2"/>
    <dgm:cxn modelId="{24D5ED25-438F-494E-B66A-315E668A4FE8}" type="presOf" srcId="{D03ACE46-C450-451F-82D2-65460EAC29F1}" destId="{AE9D2386-30A6-49B4-9B22-8DFDE6C2992D}" srcOrd="0" destOrd="0" presId="urn:microsoft.com/office/officeart/2005/8/layout/vList2"/>
    <dgm:cxn modelId="{15F58E28-86FA-4D68-BDD2-2A2C6F3ADE77}" srcId="{7474719E-19DA-4FB7-86D6-3FAAE29FFA2B}" destId="{00B48F22-8BC7-40B5-A761-207734C681C4}" srcOrd="1" destOrd="0" parTransId="{BD23496D-6F89-4BE4-AC57-741864CD8E08}" sibTransId="{08F84803-1305-4898-B450-3E6C96158B84}"/>
    <dgm:cxn modelId="{7A277B41-1898-4E89-87AD-B1E6D5E30429}" srcId="{7474719E-19DA-4FB7-86D6-3FAAE29FFA2B}" destId="{BD7F8ACF-7BB1-4703-93AB-11950AA703B3}" srcOrd="4" destOrd="0" parTransId="{9763D8BB-EBDA-4940-8B5C-758EA280E702}" sibTransId="{6486D44C-AE88-4291-B6B8-CF8C1F34B5FD}"/>
    <dgm:cxn modelId="{5E435D67-0AED-46A5-9ADF-B953688BEF08}" type="presOf" srcId="{27096973-53F7-4607-8211-9422EB7FE159}" destId="{3E8F7ADA-CA32-4CA4-8500-14B852ECA8C2}" srcOrd="0" destOrd="0" presId="urn:microsoft.com/office/officeart/2005/8/layout/vList2"/>
    <dgm:cxn modelId="{4671D954-F7E2-478D-8389-9F80BE81B108}" type="presOf" srcId="{BD7F8ACF-7BB1-4703-93AB-11950AA703B3}" destId="{79E7544A-B040-473D-9CF2-69163BD2BEBF}" srcOrd="0" destOrd="0" presId="urn:microsoft.com/office/officeart/2005/8/layout/vList2"/>
    <dgm:cxn modelId="{7BA9747C-6005-47C0-AB2B-8A319277139B}" type="presOf" srcId="{7474719E-19DA-4FB7-86D6-3FAAE29FFA2B}" destId="{DA0B26D3-0F3C-4862-A514-D6673E1711B9}" srcOrd="0" destOrd="0" presId="urn:microsoft.com/office/officeart/2005/8/layout/vList2"/>
    <dgm:cxn modelId="{BC8AF37C-03C3-45F2-93C8-8B11214AE405}" type="presOf" srcId="{E85ACE86-0239-4F45-9601-24A4E850F138}" destId="{DBC7A577-6214-4DB3-84BB-1D4D7270BDDB}" srcOrd="0" destOrd="0" presId="urn:microsoft.com/office/officeart/2005/8/layout/vList2"/>
    <dgm:cxn modelId="{98D052A3-C52A-4FAB-A57C-C07B03988356}" srcId="{7474719E-19DA-4FB7-86D6-3FAAE29FFA2B}" destId="{27096973-53F7-4607-8211-9422EB7FE159}" srcOrd="2" destOrd="0" parTransId="{839B292A-CCD4-422D-9782-5D6CA88BB7A4}" sibTransId="{9463F968-1F6F-42F3-A9C3-CBE2CD4688C5}"/>
    <dgm:cxn modelId="{CD354AAF-7DFA-43D7-9178-0FD4178B2BA3}" srcId="{7474719E-19DA-4FB7-86D6-3FAAE29FFA2B}" destId="{D03ACE46-C450-451F-82D2-65460EAC29F1}" srcOrd="5" destOrd="0" parTransId="{ED05D20A-A273-4254-BD52-58CA24C89555}" sibTransId="{96915528-CE1E-4115-AE2A-EDFD1C1AC428}"/>
    <dgm:cxn modelId="{271DE1CD-E83D-4C6A-9A53-530B425CA4D3}" type="presOf" srcId="{00B48F22-8BC7-40B5-A761-207734C681C4}" destId="{3D619A9D-DE81-4BD0-A098-D2EDDF0E38EF}" srcOrd="0" destOrd="0" presId="urn:microsoft.com/office/officeart/2005/8/layout/vList2"/>
    <dgm:cxn modelId="{FE98F6D7-E364-4602-9996-FABE2C6021DF}" srcId="{7474719E-19DA-4FB7-86D6-3FAAE29FFA2B}" destId="{4BA1351D-3633-4F18-81A4-DF0ADE203F36}" srcOrd="0" destOrd="0" parTransId="{062D8DB9-E411-45B3-86B4-35CA4F7E15E8}" sibTransId="{0F3F6F60-5763-43B5-BDBB-811441501628}"/>
    <dgm:cxn modelId="{48943CFC-B460-4745-8C7D-4CF45BBD6EDB}" srcId="{7474719E-19DA-4FB7-86D6-3FAAE29FFA2B}" destId="{E85ACE86-0239-4F45-9601-24A4E850F138}" srcOrd="3" destOrd="0" parTransId="{C828A61C-AB89-44B9-B062-40AADCA88CF1}" sibTransId="{24F68762-A245-40DA-BF36-EF69108DEA71}"/>
    <dgm:cxn modelId="{C78A2AA2-DE7D-44FC-B60E-467F93FA9195}" type="presParOf" srcId="{DA0B26D3-0F3C-4862-A514-D6673E1711B9}" destId="{E5DA9366-0012-4934-9323-43552B8175FA}" srcOrd="0" destOrd="0" presId="urn:microsoft.com/office/officeart/2005/8/layout/vList2"/>
    <dgm:cxn modelId="{19A8395D-E656-4E93-8BB1-60A80A711678}" type="presParOf" srcId="{DA0B26D3-0F3C-4862-A514-D6673E1711B9}" destId="{4040A89A-6E71-492A-85A9-92FB3B73AC7E}" srcOrd="1" destOrd="0" presId="urn:microsoft.com/office/officeart/2005/8/layout/vList2"/>
    <dgm:cxn modelId="{9BF55D7D-4AFE-44BA-837C-677A728D47FA}" type="presParOf" srcId="{DA0B26D3-0F3C-4862-A514-D6673E1711B9}" destId="{3D619A9D-DE81-4BD0-A098-D2EDDF0E38EF}" srcOrd="2" destOrd="0" presId="urn:microsoft.com/office/officeart/2005/8/layout/vList2"/>
    <dgm:cxn modelId="{FA30C270-FA0D-43BA-9073-24C51B427DEE}" type="presParOf" srcId="{DA0B26D3-0F3C-4862-A514-D6673E1711B9}" destId="{5DE0B9BA-EF68-4653-9FD1-8D592BBBC73D}" srcOrd="3" destOrd="0" presId="urn:microsoft.com/office/officeart/2005/8/layout/vList2"/>
    <dgm:cxn modelId="{74323815-180D-47D6-AAB1-8E2E1E5BA233}" type="presParOf" srcId="{DA0B26D3-0F3C-4862-A514-D6673E1711B9}" destId="{3E8F7ADA-CA32-4CA4-8500-14B852ECA8C2}" srcOrd="4" destOrd="0" presId="urn:microsoft.com/office/officeart/2005/8/layout/vList2"/>
    <dgm:cxn modelId="{E79DB2AE-4F14-4486-B819-52B8476E9D98}" type="presParOf" srcId="{DA0B26D3-0F3C-4862-A514-D6673E1711B9}" destId="{E7211245-7E5B-4B4A-A49C-F00F8ACDCD0E}" srcOrd="5" destOrd="0" presId="urn:microsoft.com/office/officeart/2005/8/layout/vList2"/>
    <dgm:cxn modelId="{9AB8E379-6C51-4ABD-AA67-BAC2B5ECA854}" type="presParOf" srcId="{DA0B26D3-0F3C-4862-A514-D6673E1711B9}" destId="{DBC7A577-6214-4DB3-84BB-1D4D7270BDDB}" srcOrd="6" destOrd="0" presId="urn:microsoft.com/office/officeart/2005/8/layout/vList2"/>
    <dgm:cxn modelId="{59E10AD3-C9AC-450E-9589-C28F88269537}" type="presParOf" srcId="{DA0B26D3-0F3C-4862-A514-D6673E1711B9}" destId="{BE77A469-4608-4956-9438-6EA174AF0B5A}" srcOrd="7" destOrd="0" presId="urn:microsoft.com/office/officeart/2005/8/layout/vList2"/>
    <dgm:cxn modelId="{1E6EDD71-DF00-42F4-B527-46BB39648782}" type="presParOf" srcId="{DA0B26D3-0F3C-4862-A514-D6673E1711B9}" destId="{79E7544A-B040-473D-9CF2-69163BD2BEBF}" srcOrd="8" destOrd="0" presId="urn:microsoft.com/office/officeart/2005/8/layout/vList2"/>
    <dgm:cxn modelId="{14831D36-593C-4F8D-AB4D-690E2FCD6C42}" type="presParOf" srcId="{DA0B26D3-0F3C-4862-A514-D6673E1711B9}" destId="{5F6B1043-B547-429E-B194-DDB86F29CBB8}" srcOrd="9" destOrd="0" presId="urn:microsoft.com/office/officeart/2005/8/layout/vList2"/>
    <dgm:cxn modelId="{20FC6167-6E96-40A6-93F2-546B332DC8EA}" type="presParOf" srcId="{DA0B26D3-0F3C-4862-A514-D6673E1711B9}" destId="{AE9D2386-30A6-49B4-9B22-8DFDE6C2992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D6A5AE-3885-4A7D-A3F3-4BF80482359D}" type="doc">
      <dgm:prSet loTypeId="urn:microsoft.com/office/officeart/2008/layout/AlternatingPictureBlocks" loCatId="list" qsTypeId="urn:microsoft.com/office/officeart/2005/8/quickstyle/simple1" qsCatId="simple" csTypeId="urn:microsoft.com/office/officeart/2005/8/colors/colorful4" csCatId="colorful" phldr="1"/>
      <dgm:spPr/>
    </dgm:pt>
    <dgm:pt modelId="{A50B0E36-E3DE-4E05-AF28-10A28D962D76}">
      <dgm:prSet phldrT="[Tekst]"/>
      <dgm:spPr/>
      <dgm:t>
        <a:bodyPr/>
        <a:lstStyle/>
        <a:p>
          <a:r>
            <a:rPr lang="hr-HR" dirty="0"/>
            <a:t>propitkujte udžbenik s učenicima</a:t>
          </a:r>
        </a:p>
      </dgm:t>
    </dgm:pt>
    <dgm:pt modelId="{2DB17B40-4E38-49F1-9AED-B4F8B8ED6447}" type="parTrans" cxnId="{B50D8D5F-A84F-4CF6-AE16-A7DDF48BC9FC}">
      <dgm:prSet/>
      <dgm:spPr/>
      <dgm:t>
        <a:bodyPr/>
        <a:lstStyle/>
        <a:p>
          <a:endParaRPr lang="hr-HR"/>
        </a:p>
      </dgm:t>
    </dgm:pt>
    <dgm:pt modelId="{F4A67DBC-6148-4F5D-B5E2-04C1D823C065}" type="sibTrans" cxnId="{B50D8D5F-A84F-4CF6-AE16-A7DDF48BC9FC}">
      <dgm:prSet/>
      <dgm:spPr/>
      <dgm:t>
        <a:bodyPr/>
        <a:lstStyle/>
        <a:p>
          <a:endParaRPr lang="hr-HR"/>
        </a:p>
      </dgm:t>
    </dgm:pt>
    <dgm:pt modelId="{049DEC31-8A1D-4BA2-95AA-FB5048F4877A}">
      <dgm:prSet phldrT="[Tekst]"/>
      <dgm:spPr/>
      <dgm:t>
        <a:bodyPr/>
        <a:lstStyle/>
        <a:p>
          <a:r>
            <a:rPr lang="hr-HR" dirty="0"/>
            <a:t>kritizirajte udžbenik s učenicima</a:t>
          </a:r>
        </a:p>
      </dgm:t>
    </dgm:pt>
    <dgm:pt modelId="{AF09410C-C637-4F7B-AD77-43330CF35D06}" type="parTrans" cxnId="{72DD13F8-4E7F-4656-9A3B-44DD60E6706B}">
      <dgm:prSet/>
      <dgm:spPr/>
      <dgm:t>
        <a:bodyPr/>
        <a:lstStyle/>
        <a:p>
          <a:endParaRPr lang="hr-HR"/>
        </a:p>
      </dgm:t>
    </dgm:pt>
    <dgm:pt modelId="{FCBD4904-BFD6-439D-813B-12600BE8FB07}" type="sibTrans" cxnId="{72DD13F8-4E7F-4656-9A3B-44DD60E6706B}">
      <dgm:prSet/>
      <dgm:spPr/>
      <dgm:t>
        <a:bodyPr/>
        <a:lstStyle/>
        <a:p>
          <a:endParaRPr lang="hr-HR"/>
        </a:p>
      </dgm:t>
    </dgm:pt>
    <dgm:pt modelId="{D1E154F9-BE2B-4351-A383-E170D2513213}">
      <dgm:prSet phldrT="[Tekst]"/>
      <dgm:spPr/>
      <dgm:t>
        <a:bodyPr/>
        <a:lstStyle/>
        <a:p>
          <a:r>
            <a:rPr lang="hr-HR" dirty="0"/>
            <a:t>uspoređujte udžbenike zajedno s učenicima</a:t>
          </a:r>
        </a:p>
      </dgm:t>
    </dgm:pt>
    <dgm:pt modelId="{D7144625-5BBA-4421-B437-DCC520921754}" type="parTrans" cxnId="{09030FB6-D7D1-4EAC-8CC3-C999F79A71B2}">
      <dgm:prSet/>
      <dgm:spPr/>
      <dgm:t>
        <a:bodyPr/>
        <a:lstStyle/>
        <a:p>
          <a:endParaRPr lang="hr-HR"/>
        </a:p>
      </dgm:t>
    </dgm:pt>
    <dgm:pt modelId="{ED238179-F528-451B-ABA4-50F05462FB51}" type="sibTrans" cxnId="{09030FB6-D7D1-4EAC-8CC3-C999F79A71B2}">
      <dgm:prSet/>
      <dgm:spPr/>
      <dgm:t>
        <a:bodyPr/>
        <a:lstStyle/>
        <a:p>
          <a:endParaRPr lang="hr-HR"/>
        </a:p>
      </dgm:t>
    </dgm:pt>
    <dgm:pt modelId="{54916B7F-38A8-41EE-92DC-DE2598AA2AB1}" type="pres">
      <dgm:prSet presAssocID="{5AD6A5AE-3885-4A7D-A3F3-4BF80482359D}" presName="linearFlow" presStyleCnt="0">
        <dgm:presLayoutVars>
          <dgm:dir/>
          <dgm:resizeHandles val="exact"/>
        </dgm:presLayoutVars>
      </dgm:prSet>
      <dgm:spPr/>
    </dgm:pt>
    <dgm:pt modelId="{0BC8D610-2E23-4BDE-9C63-90153B529C16}" type="pres">
      <dgm:prSet presAssocID="{A50B0E36-E3DE-4E05-AF28-10A28D962D76}" presName="comp" presStyleCnt="0"/>
      <dgm:spPr/>
    </dgm:pt>
    <dgm:pt modelId="{B181A5DD-7A8A-4EDB-B1CD-5DFFB15B6340}" type="pres">
      <dgm:prSet presAssocID="{A50B0E36-E3DE-4E05-AF28-10A28D962D76}" presName="rect2" presStyleLbl="node1" presStyleIdx="0" presStyleCnt="3">
        <dgm:presLayoutVars>
          <dgm:bulletEnabled val="1"/>
        </dgm:presLayoutVars>
      </dgm:prSet>
      <dgm:spPr/>
    </dgm:pt>
    <dgm:pt modelId="{B40BA610-AACB-4CD3-A946-B159DF9A083F}" type="pres">
      <dgm:prSet presAssocID="{A50B0E36-E3DE-4E05-AF28-10A28D962D76}"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BAAB6C9D-496D-4B37-8FB3-7EA192763B5F}" type="pres">
      <dgm:prSet presAssocID="{F4A67DBC-6148-4F5D-B5E2-04C1D823C065}" presName="sibTrans" presStyleCnt="0"/>
      <dgm:spPr/>
    </dgm:pt>
    <dgm:pt modelId="{652DF007-B529-4F6C-8081-71E6BDE6D123}" type="pres">
      <dgm:prSet presAssocID="{049DEC31-8A1D-4BA2-95AA-FB5048F4877A}" presName="comp" presStyleCnt="0"/>
      <dgm:spPr/>
    </dgm:pt>
    <dgm:pt modelId="{419FCA84-FE0E-482C-BA8C-7741B3D3469D}" type="pres">
      <dgm:prSet presAssocID="{049DEC31-8A1D-4BA2-95AA-FB5048F4877A}" presName="rect2" presStyleLbl="node1" presStyleIdx="1" presStyleCnt="3">
        <dgm:presLayoutVars>
          <dgm:bulletEnabled val="1"/>
        </dgm:presLayoutVars>
      </dgm:prSet>
      <dgm:spPr/>
    </dgm:pt>
    <dgm:pt modelId="{C10DB830-AFE3-4456-905B-BBC9F4CE4179}" type="pres">
      <dgm:prSet presAssocID="{049DEC31-8A1D-4BA2-95AA-FB5048F4877A}"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5C3553D2-61A9-412F-B060-E591BB0CF1E9}" type="pres">
      <dgm:prSet presAssocID="{FCBD4904-BFD6-439D-813B-12600BE8FB07}" presName="sibTrans" presStyleCnt="0"/>
      <dgm:spPr/>
    </dgm:pt>
    <dgm:pt modelId="{0C7B8641-514A-40BA-ADF2-ACC95E166838}" type="pres">
      <dgm:prSet presAssocID="{D1E154F9-BE2B-4351-A383-E170D2513213}" presName="comp" presStyleCnt="0"/>
      <dgm:spPr/>
    </dgm:pt>
    <dgm:pt modelId="{B7380345-3B10-4E6A-AD82-878784276A18}" type="pres">
      <dgm:prSet presAssocID="{D1E154F9-BE2B-4351-A383-E170D2513213}" presName="rect2" presStyleLbl="node1" presStyleIdx="2" presStyleCnt="3">
        <dgm:presLayoutVars>
          <dgm:bulletEnabled val="1"/>
        </dgm:presLayoutVars>
      </dgm:prSet>
      <dgm:spPr/>
    </dgm:pt>
    <dgm:pt modelId="{721DD419-70C6-4192-972E-690DCB694AA2}" type="pres">
      <dgm:prSet presAssocID="{D1E154F9-BE2B-4351-A383-E170D2513213}" presName="rect1" presStyleLbl="l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5000" r="-35000"/>
          </a:stretch>
        </a:blipFill>
      </dgm:spPr>
    </dgm:pt>
  </dgm:ptLst>
  <dgm:cxnLst>
    <dgm:cxn modelId="{0E2B0B3F-10C1-475A-89E4-94035341CBC7}" type="presOf" srcId="{D1E154F9-BE2B-4351-A383-E170D2513213}" destId="{B7380345-3B10-4E6A-AD82-878784276A18}" srcOrd="0" destOrd="0" presId="urn:microsoft.com/office/officeart/2008/layout/AlternatingPictureBlocks"/>
    <dgm:cxn modelId="{B50D8D5F-A84F-4CF6-AE16-A7DDF48BC9FC}" srcId="{5AD6A5AE-3885-4A7D-A3F3-4BF80482359D}" destId="{A50B0E36-E3DE-4E05-AF28-10A28D962D76}" srcOrd="0" destOrd="0" parTransId="{2DB17B40-4E38-49F1-9AED-B4F8B8ED6447}" sibTransId="{F4A67DBC-6148-4F5D-B5E2-04C1D823C065}"/>
    <dgm:cxn modelId="{A7A0EC4E-A79C-441E-9DBE-86E3A7C0FE78}" type="presOf" srcId="{A50B0E36-E3DE-4E05-AF28-10A28D962D76}" destId="{B181A5DD-7A8A-4EDB-B1CD-5DFFB15B6340}" srcOrd="0" destOrd="0" presId="urn:microsoft.com/office/officeart/2008/layout/AlternatingPictureBlocks"/>
    <dgm:cxn modelId="{541BD476-CDEA-419C-ABE9-F6D52FF0E861}" type="presOf" srcId="{049DEC31-8A1D-4BA2-95AA-FB5048F4877A}" destId="{419FCA84-FE0E-482C-BA8C-7741B3D3469D}" srcOrd="0" destOrd="0" presId="urn:microsoft.com/office/officeart/2008/layout/AlternatingPictureBlocks"/>
    <dgm:cxn modelId="{FE2ECFB1-0B07-483C-8305-319A3F613C6C}" type="presOf" srcId="{5AD6A5AE-3885-4A7D-A3F3-4BF80482359D}" destId="{54916B7F-38A8-41EE-92DC-DE2598AA2AB1}" srcOrd="0" destOrd="0" presId="urn:microsoft.com/office/officeart/2008/layout/AlternatingPictureBlocks"/>
    <dgm:cxn modelId="{09030FB6-D7D1-4EAC-8CC3-C999F79A71B2}" srcId="{5AD6A5AE-3885-4A7D-A3F3-4BF80482359D}" destId="{D1E154F9-BE2B-4351-A383-E170D2513213}" srcOrd="2" destOrd="0" parTransId="{D7144625-5BBA-4421-B437-DCC520921754}" sibTransId="{ED238179-F528-451B-ABA4-50F05462FB51}"/>
    <dgm:cxn modelId="{72DD13F8-4E7F-4656-9A3B-44DD60E6706B}" srcId="{5AD6A5AE-3885-4A7D-A3F3-4BF80482359D}" destId="{049DEC31-8A1D-4BA2-95AA-FB5048F4877A}" srcOrd="1" destOrd="0" parTransId="{AF09410C-C637-4F7B-AD77-43330CF35D06}" sibTransId="{FCBD4904-BFD6-439D-813B-12600BE8FB07}"/>
    <dgm:cxn modelId="{6F4759DA-6091-46DF-9FEB-4A2197B9025E}" type="presParOf" srcId="{54916B7F-38A8-41EE-92DC-DE2598AA2AB1}" destId="{0BC8D610-2E23-4BDE-9C63-90153B529C16}" srcOrd="0" destOrd="0" presId="urn:microsoft.com/office/officeart/2008/layout/AlternatingPictureBlocks"/>
    <dgm:cxn modelId="{682450F6-BA5C-49AA-BF27-BFA475013199}" type="presParOf" srcId="{0BC8D610-2E23-4BDE-9C63-90153B529C16}" destId="{B181A5DD-7A8A-4EDB-B1CD-5DFFB15B6340}" srcOrd="0" destOrd="0" presId="urn:microsoft.com/office/officeart/2008/layout/AlternatingPictureBlocks"/>
    <dgm:cxn modelId="{093C0C98-759F-40BF-BDD4-B8CF9190BC27}" type="presParOf" srcId="{0BC8D610-2E23-4BDE-9C63-90153B529C16}" destId="{B40BA610-AACB-4CD3-A946-B159DF9A083F}" srcOrd="1" destOrd="0" presId="urn:microsoft.com/office/officeart/2008/layout/AlternatingPictureBlocks"/>
    <dgm:cxn modelId="{90000DAF-A1D8-4458-973C-DCA0FB6540C4}" type="presParOf" srcId="{54916B7F-38A8-41EE-92DC-DE2598AA2AB1}" destId="{BAAB6C9D-496D-4B37-8FB3-7EA192763B5F}" srcOrd="1" destOrd="0" presId="urn:microsoft.com/office/officeart/2008/layout/AlternatingPictureBlocks"/>
    <dgm:cxn modelId="{16FFD4EE-B4C6-49C2-BBFB-B6440909840B}" type="presParOf" srcId="{54916B7F-38A8-41EE-92DC-DE2598AA2AB1}" destId="{652DF007-B529-4F6C-8081-71E6BDE6D123}" srcOrd="2" destOrd="0" presId="urn:microsoft.com/office/officeart/2008/layout/AlternatingPictureBlocks"/>
    <dgm:cxn modelId="{4DAD89E9-8A76-4394-AFB1-12C1EECEC3E4}" type="presParOf" srcId="{652DF007-B529-4F6C-8081-71E6BDE6D123}" destId="{419FCA84-FE0E-482C-BA8C-7741B3D3469D}" srcOrd="0" destOrd="0" presId="urn:microsoft.com/office/officeart/2008/layout/AlternatingPictureBlocks"/>
    <dgm:cxn modelId="{8276BB8C-5355-430A-9F46-4F2667511625}" type="presParOf" srcId="{652DF007-B529-4F6C-8081-71E6BDE6D123}" destId="{C10DB830-AFE3-4456-905B-BBC9F4CE4179}" srcOrd="1" destOrd="0" presId="urn:microsoft.com/office/officeart/2008/layout/AlternatingPictureBlocks"/>
    <dgm:cxn modelId="{192ACCFE-10B9-4E0E-A638-7CD577C183F1}" type="presParOf" srcId="{54916B7F-38A8-41EE-92DC-DE2598AA2AB1}" destId="{5C3553D2-61A9-412F-B060-E591BB0CF1E9}" srcOrd="3" destOrd="0" presId="urn:microsoft.com/office/officeart/2008/layout/AlternatingPictureBlocks"/>
    <dgm:cxn modelId="{30AA55C0-9555-403D-8698-E46CA5D60D97}" type="presParOf" srcId="{54916B7F-38A8-41EE-92DC-DE2598AA2AB1}" destId="{0C7B8641-514A-40BA-ADF2-ACC95E166838}" srcOrd="4" destOrd="0" presId="urn:microsoft.com/office/officeart/2008/layout/AlternatingPictureBlocks"/>
    <dgm:cxn modelId="{B65DA1AA-8384-496A-B94D-F640611C14B6}" type="presParOf" srcId="{0C7B8641-514A-40BA-ADF2-ACC95E166838}" destId="{B7380345-3B10-4E6A-AD82-878784276A18}" srcOrd="0" destOrd="0" presId="urn:microsoft.com/office/officeart/2008/layout/AlternatingPictureBlocks"/>
    <dgm:cxn modelId="{8571AFD5-7849-4F4A-9DD5-F70B4F569104}" type="presParOf" srcId="{0C7B8641-514A-40BA-ADF2-ACC95E166838}" destId="{721DD419-70C6-4192-972E-690DCB694AA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A528E-86DE-4DB9-95ED-5FFE0873BED7}">
      <dsp:nvSpPr>
        <dsp:cNvPr id="0" name=""/>
        <dsp:cNvSpPr/>
      </dsp:nvSpPr>
      <dsp:spPr>
        <a:xfrm>
          <a:off x="271921" y="184"/>
          <a:ext cx="2664892" cy="66622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r-HR" sz="2300" kern="1200" dirty="0"/>
            <a:t>gospodarski uzroci</a:t>
          </a:r>
        </a:p>
      </dsp:txBody>
      <dsp:txXfrm>
        <a:off x="291434" y="19697"/>
        <a:ext cx="2625866" cy="627197"/>
      </dsp:txXfrm>
    </dsp:sp>
    <dsp:sp modelId="{1852B039-B320-4950-A34B-706FF19E2DB2}">
      <dsp:nvSpPr>
        <dsp:cNvPr id="0" name=""/>
        <dsp:cNvSpPr/>
      </dsp:nvSpPr>
      <dsp:spPr>
        <a:xfrm rot="5400000">
          <a:off x="1546073" y="724702"/>
          <a:ext cx="116589" cy="116589"/>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050E87-E8E0-4DCB-AB0B-BB0DCC325BCB}">
      <dsp:nvSpPr>
        <dsp:cNvPr id="0" name=""/>
        <dsp:cNvSpPr/>
      </dsp:nvSpPr>
      <dsp:spPr>
        <a:xfrm>
          <a:off x="271921" y="899586"/>
          <a:ext cx="2664892" cy="666223"/>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hr-HR" sz="2000" kern="1200" dirty="0"/>
            <a:t>proizvodnja raste brže od potrošnje</a:t>
          </a:r>
        </a:p>
      </dsp:txBody>
      <dsp:txXfrm>
        <a:off x="291434" y="919099"/>
        <a:ext cx="2625866" cy="627197"/>
      </dsp:txXfrm>
    </dsp:sp>
    <dsp:sp modelId="{6CE3A54E-FA27-428B-863E-F8C796754C15}">
      <dsp:nvSpPr>
        <dsp:cNvPr id="0" name=""/>
        <dsp:cNvSpPr/>
      </dsp:nvSpPr>
      <dsp:spPr>
        <a:xfrm>
          <a:off x="3309899" y="184"/>
          <a:ext cx="2664892" cy="666223"/>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hr-HR" sz="2300" kern="1200" dirty="0"/>
            <a:t>negospodarski uzroci</a:t>
          </a:r>
        </a:p>
      </dsp:txBody>
      <dsp:txXfrm>
        <a:off x="3329412" y="19697"/>
        <a:ext cx="2625866" cy="627197"/>
      </dsp:txXfrm>
    </dsp:sp>
    <dsp:sp modelId="{12723A4A-B1DC-4E86-86FF-C43AFC9D8C3A}">
      <dsp:nvSpPr>
        <dsp:cNvPr id="0" name=""/>
        <dsp:cNvSpPr/>
      </dsp:nvSpPr>
      <dsp:spPr>
        <a:xfrm rot="5400000">
          <a:off x="4584051" y="724702"/>
          <a:ext cx="116589" cy="116589"/>
        </a:xfrm>
        <a:prstGeom prst="rightArrow">
          <a:avLst>
            <a:gd name="adj1" fmla="val 66700"/>
            <a:gd name="adj2" fmla="val 50000"/>
          </a:avLst>
        </a:prstGeom>
        <a:solidFill>
          <a:schemeClr val="accent3">
            <a:hueOff val="903533"/>
            <a:satOff val="33333"/>
            <a:lumOff val="-49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A6A788-3103-4481-83B0-B0C87BBD9464}">
      <dsp:nvSpPr>
        <dsp:cNvPr id="0" name=""/>
        <dsp:cNvSpPr/>
      </dsp:nvSpPr>
      <dsp:spPr>
        <a:xfrm>
          <a:off x="3309899" y="899586"/>
          <a:ext cx="2664892" cy="666223"/>
        </a:xfrm>
        <a:prstGeom prst="roundRect">
          <a:avLst>
            <a:gd name="adj" fmla="val 10000"/>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hr-HR" sz="2000" kern="1200" dirty="0"/>
            <a:t>ratovi</a:t>
          </a:r>
        </a:p>
      </dsp:txBody>
      <dsp:txXfrm>
        <a:off x="3329412" y="919099"/>
        <a:ext cx="2625866" cy="627197"/>
      </dsp:txXfrm>
    </dsp:sp>
    <dsp:sp modelId="{04C3B7CB-DCA1-43A5-8859-E787986AB618}">
      <dsp:nvSpPr>
        <dsp:cNvPr id="0" name=""/>
        <dsp:cNvSpPr/>
      </dsp:nvSpPr>
      <dsp:spPr>
        <a:xfrm rot="5400000">
          <a:off x="4584051" y="1624103"/>
          <a:ext cx="116589" cy="116589"/>
        </a:xfrm>
        <a:prstGeom prst="rightArrow">
          <a:avLst>
            <a:gd name="adj1" fmla="val 66700"/>
            <a:gd name="adj2" fmla="val 50000"/>
          </a:avLst>
        </a:prstGeom>
        <a:solidFill>
          <a:schemeClr val="accent3">
            <a:hueOff val="1807066"/>
            <a:satOff val="66667"/>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613A23-EB5B-48DE-B6F3-4160D618D62A}">
      <dsp:nvSpPr>
        <dsp:cNvPr id="0" name=""/>
        <dsp:cNvSpPr/>
      </dsp:nvSpPr>
      <dsp:spPr>
        <a:xfrm>
          <a:off x="3309899" y="1798987"/>
          <a:ext cx="2664892" cy="666223"/>
        </a:xfrm>
        <a:prstGeom prst="roundRect">
          <a:avLst>
            <a:gd name="adj" fmla="val 10000"/>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hr-HR" sz="2000" kern="1200" dirty="0"/>
            <a:t>elementarne nepogode</a:t>
          </a:r>
        </a:p>
      </dsp:txBody>
      <dsp:txXfrm>
        <a:off x="3329412" y="1818500"/>
        <a:ext cx="2625866" cy="627197"/>
      </dsp:txXfrm>
    </dsp:sp>
    <dsp:sp modelId="{616C3906-6CA5-456C-8E20-3ECE7450B9D4}">
      <dsp:nvSpPr>
        <dsp:cNvPr id="0" name=""/>
        <dsp:cNvSpPr/>
      </dsp:nvSpPr>
      <dsp:spPr>
        <a:xfrm rot="5400000">
          <a:off x="4584051" y="2523505"/>
          <a:ext cx="116589" cy="116589"/>
        </a:xfrm>
        <a:prstGeom prst="rightArrow">
          <a:avLst>
            <a:gd name="adj1" fmla="val 667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9DC16D-54B2-441A-BEDE-333D15C0D7FC}">
      <dsp:nvSpPr>
        <dsp:cNvPr id="0" name=""/>
        <dsp:cNvSpPr/>
      </dsp:nvSpPr>
      <dsp:spPr>
        <a:xfrm>
          <a:off x="3309899" y="2698388"/>
          <a:ext cx="2664892" cy="666223"/>
        </a:xfrm>
        <a:prstGeom prst="roundRect">
          <a:avLst>
            <a:gd name="adj" fmla="val 10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hr-HR" sz="2000" kern="1200" dirty="0"/>
            <a:t>epidemije</a:t>
          </a:r>
        </a:p>
      </dsp:txBody>
      <dsp:txXfrm>
        <a:off x="3329412" y="2717901"/>
        <a:ext cx="2625866" cy="627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A9366-0012-4934-9323-43552B8175FA}">
      <dsp:nvSpPr>
        <dsp:cNvPr id="0" name=""/>
        <dsp:cNvSpPr/>
      </dsp:nvSpPr>
      <dsp:spPr>
        <a:xfrm>
          <a:off x="0" y="576190"/>
          <a:ext cx="7691743" cy="8353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hr-HR" sz="2100" kern="1200" dirty="0"/>
            <a:t>12 stranica teme (dodatni sadržaji u drugim temama, npr. raspad Jugoslavije) </a:t>
          </a:r>
          <a:endParaRPr lang="en-US" sz="2100" kern="1200" dirty="0"/>
        </a:p>
      </dsp:txBody>
      <dsp:txXfrm>
        <a:off x="40780" y="616970"/>
        <a:ext cx="7610183" cy="753819"/>
      </dsp:txXfrm>
    </dsp:sp>
    <dsp:sp modelId="{3D619A9D-DE81-4BD0-A098-D2EDDF0E38EF}">
      <dsp:nvSpPr>
        <dsp:cNvPr id="0" name=""/>
        <dsp:cNvSpPr/>
      </dsp:nvSpPr>
      <dsp:spPr>
        <a:xfrm>
          <a:off x="0" y="1472050"/>
          <a:ext cx="7691743" cy="835379"/>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hr-HR" sz="2100" kern="1200" dirty="0"/>
            <a:t>16 slikovnih povijesnih izvora (još sadržaja u drugim temama i DOS-ovima)</a:t>
          </a:r>
          <a:endParaRPr lang="en-US" sz="2100" kern="1200" dirty="0"/>
        </a:p>
      </dsp:txBody>
      <dsp:txXfrm>
        <a:off x="40780" y="1512830"/>
        <a:ext cx="7610183" cy="753819"/>
      </dsp:txXfrm>
    </dsp:sp>
    <dsp:sp modelId="{3E8F7ADA-CA32-4CA4-8500-14B852ECA8C2}">
      <dsp:nvSpPr>
        <dsp:cNvPr id="0" name=""/>
        <dsp:cNvSpPr/>
      </dsp:nvSpPr>
      <dsp:spPr>
        <a:xfrm>
          <a:off x="0" y="2367910"/>
          <a:ext cx="7691743" cy="835379"/>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hr-HR" sz="2100" kern="1200" dirty="0"/>
            <a:t>8 pisanih povijesnih izvora (još izvora u drugim temama i DOS-ovima)</a:t>
          </a:r>
          <a:endParaRPr lang="en-US" sz="2100" kern="1200" dirty="0"/>
        </a:p>
      </dsp:txBody>
      <dsp:txXfrm>
        <a:off x="40780" y="2408690"/>
        <a:ext cx="7610183" cy="753819"/>
      </dsp:txXfrm>
    </dsp:sp>
    <dsp:sp modelId="{DBC7A577-6214-4DB3-84BB-1D4D7270BDDB}">
      <dsp:nvSpPr>
        <dsp:cNvPr id="0" name=""/>
        <dsp:cNvSpPr/>
      </dsp:nvSpPr>
      <dsp:spPr>
        <a:xfrm>
          <a:off x="0" y="3263770"/>
          <a:ext cx="7691743" cy="835379"/>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hr-HR" sz="2100" kern="1200"/>
            <a:t>Kontekst – različite razine poučavanja (Hrvatska, Jugoslavija kao cjelina, druge Republike)</a:t>
          </a:r>
          <a:endParaRPr lang="en-US" sz="2100" kern="1200"/>
        </a:p>
      </dsp:txBody>
      <dsp:txXfrm>
        <a:off x="40780" y="3304550"/>
        <a:ext cx="7610183" cy="753819"/>
      </dsp:txXfrm>
    </dsp:sp>
    <dsp:sp modelId="{79E7544A-B040-473D-9CF2-69163BD2BEBF}">
      <dsp:nvSpPr>
        <dsp:cNvPr id="0" name=""/>
        <dsp:cNvSpPr/>
      </dsp:nvSpPr>
      <dsp:spPr>
        <a:xfrm>
          <a:off x="0" y="4159630"/>
          <a:ext cx="7691743" cy="835379"/>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hr-HR" sz="2100" kern="1200" dirty="0"/>
            <a:t>Omogućuju poučavanje o različitim utjecajima gospodarstva na: državnu politiku, lokalnu povijest, svakodnevnicu, osobne priče i dr.</a:t>
          </a:r>
          <a:endParaRPr lang="en-US" sz="2100" kern="1200" dirty="0"/>
        </a:p>
      </dsp:txBody>
      <dsp:txXfrm>
        <a:off x="40780" y="4200410"/>
        <a:ext cx="7610183" cy="753819"/>
      </dsp:txXfrm>
    </dsp:sp>
    <dsp:sp modelId="{AE9D2386-30A6-49B4-9B22-8DFDE6C2992D}">
      <dsp:nvSpPr>
        <dsp:cNvPr id="0" name=""/>
        <dsp:cNvSpPr/>
      </dsp:nvSpPr>
      <dsp:spPr>
        <a:xfrm>
          <a:off x="0" y="5055490"/>
          <a:ext cx="7691743" cy="83537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hr-HR" sz="2100" kern="1200"/>
            <a:t>Multiperspektivnost, komparacija sadržaja…</a:t>
          </a:r>
          <a:endParaRPr lang="en-US" sz="2100" kern="1200"/>
        </a:p>
      </dsp:txBody>
      <dsp:txXfrm>
        <a:off x="40780" y="5096270"/>
        <a:ext cx="7610183" cy="753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1A5DD-7A8A-4EDB-B1CD-5DFFB15B6340}">
      <dsp:nvSpPr>
        <dsp:cNvPr id="0" name=""/>
        <dsp:cNvSpPr/>
      </dsp:nvSpPr>
      <dsp:spPr>
        <a:xfrm>
          <a:off x="3151822" y="2068"/>
          <a:ext cx="3595052" cy="16259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hr-HR" sz="3200" kern="1200" dirty="0"/>
            <a:t>propitkujte udžbenik s učenicima</a:t>
          </a:r>
        </a:p>
      </dsp:txBody>
      <dsp:txXfrm>
        <a:off x="3151822" y="2068"/>
        <a:ext cx="3595052" cy="1625984"/>
      </dsp:txXfrm>
    </dsp:sp>
    <dsp:sp modelId="{B40BA610-AACB-4CD3-A946-B159DF9A083F}">
      <dsp:nvSpPr>
        <dsp:cNvPr id="0" name=""/>
        <dsp:cNvSpPr/>
      </dsp:nvSpPr>
      <dsp:spPr>
        <a:xfrm>
          <a:off x="1381124" y="2068"/>
          <a:ext cx="1609725" cy="16259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FCA84-FE0E-482C-BA8C-7741B3D3469D}">
      <dsp:nvSpPr>
        <dsp:cNvPr id="0" name=""/>
        <dsp:cNvSpPr/>
      </dsp:nvSpPr>
      <dsp:spPr>
        <a:xfrm>
          <a:off x="1381124" y="1896341"/>
          <a:ext cx="3595052" cy="1625984"/>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hr-HR" sz="3200" kern="1200" dirty="0"/>
            <a:t>kritizirajte udžbenik s učenicima</a:t>
          </a:r>
        </a:p>
      </dsp:txBody>
      <dsp:txXfrm>
        <a:off x="1381124" y="1896341"/>
        <a:ext cx="3595052" cy="1625984"/>
      </dsp:txXfrm>
    </dsp:sp>
    <dsp:sp modelId="{C10DB830-AFE3-4456-905B-BBC9F4CE4179}">
      <dsp:nvSpPr>
        <dsp:cNvPr id="0" name=""/>
        <dsp:cNvSpPr/>
      </dsp:nvSpPr>
      <dsp:spPr>
        <a:xfrm>
          <a:off x="5137150" y="1896341"/>
          <a:ext cx="1609725" cy="16259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80345-3B10-4E6A-AD82-878784276A18}">
      <dsp:nvSpPr>
        <dsp:cNvPr id="0" name=""/>
        <dsp:cNvSpPr/>
      </dsp:nvSpPr>
      <dsp:spPr>
        <a:xfrm>
          <a:off x="3151822" y="3790613"/>
          <a:ext cx="3595052" cy="1625984"/>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hr-HR" sz="3200" kern="1200" dirty="0"/>
            <a:t>uspoređujte udžbenike zajedno s učenicima</a:t>
          </a:r>
        </a:p>
      </dsp:txBody>
      <dsp:txXfrm>
        <a:off x="3151822" y="3790613"/>
        <a:ext cx="3595052" cy="1625984"/>
      </dsp:txXfrm>
    </dsp:sp>
    <dsp:sp modelId="{721DD419-70C6-4192-972E-690DCB694AA2}">
      <dsp:nvSpPr>
        <dsp:cNvPr id="0" name=""/>
        <dsp:cNvSpPr/>
      </dsp:nvSpPr>
      <dsp:spPr>
        <a:xfrm>
          <a:off x="1381124" y="3790613"/>
          <a:ext cx="1609725" cy="16259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F7613-C34F-4820-8263-7853C88C513D}" type="datetimeFigureOut">
              <a:rPr lang="en-GB" smtClean="0"/>
              <a:t>25/05/2021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3AAD4-FB68-49D7-B5EB-877A05548F6F}" type="slidenum">
              <a:rPr lang="en-GB" smtClean="0"/>
              <a:t>‹#›</a:t>
            </a:fld>
            <a:endParaRPr lang="en-GB"/>
          </a:p>
        </p:txBody>
      </p:sp>
    </p:spTree>
    <p:extLst>
      <p:ext uri="{BB962C8B-B14F-4D97-AF65-F5344CB8AC3E}">
        <p14:creationId xmlns:p14="http://schemas.microsoft.com/office/powerpoint/2010/main" val="39520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3</a:t>
            </a:fld>
            <a:endParaRPr lang="hr-HR"/>
          </a:p>
        </p:txBody>
      </p:sp>
    </p:spTree>
    <p:extLst>
      <p:ext uri="{BB962C8B-B14F-4D97-AF65-F5344CB8AC3E}">
        <p14:creationId xmlns:p14="http://schemas.microsoft.com/office/powerpoint/2010/main" val="1604746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1200"/>
              </a:spcAft>
              <a:tabLst>
                <a:tab pos="1980565" algn="l"/>
              </a:tabLs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Upotrebom modernih strojeva i tehnologija počeo se razvijati obrt, a sa njime i trgovina. Veliku ulogu u gospodarskom razvoju imale su banke i štedionice. Najjača banka u državi bila je Prva hrvatska štedionica. Ipak, za veća ulaganja u industriju banke nisu imale snage.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Veliku ulogu u industrijalizaciji države imale su elektrifikacija, gradnja prometnica i pruga. Pošto su Zadar i Rijeka pripali Italiji, Split je preuzeo ulogu glavne putničke i gospodarske luke u državi. Gospodarski uzlet Split bilježi od 1925. godine odnosno od otvaranja čitave dionice pruge Zagreb-Split s odvojkom za Šibenik. Stvaranjem zajedničke države Zagreb postaje glavno industrijsko, poduzetničko i financijsko središte, ali taj primat u tridesetim godinama preuzima glavni grad države Beograd.</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12</a:t>
            </a:fld>
            <a:endParaRPr lang="hr-HR"/>
          </a:p>
        </p:txBody>
      </p:sp>
    </p:spTree>
    <p:extLst>
      <p:ext uri="{BB962C8B-B14F-4D97-AF65-F5344CB8AC3E}">
        <p14:creationId xmlns:p14="http://schemas.microsoft.com/office/powerpoint/2010/main" val="3722105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13</a:t>
            </a:fld>
            <a:endParaRPr lang="hr-HR"/>
          </a:p>
        </p:txBody>
      </p:sp>
    </p:spTree>
    <p:extLst>
      <p:ext uri="{BB962C8B-B14F-4D97-AF65-F5344CB8AC3E}">
        <p14:creationId xmlns:p14="http://schemas.microsoft.com/office/powerpoint/2010/main" val="773950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14</a:t>
            </a:fld>
            <a:endParaRPr lang="hr-HR"/>
          </a:p>
        </p:txBody>
      </p:sp>
    </p:spTree>
    <p:extLst>
      <p:ext uri="{BB962C8B-B14F-4D97-AF65-F5344CB8AC3E}">
        <p14:creationId xmlns:p14="http://schemas.microsoft.com/office/powerpoint/2010/main" val="1838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15</a:t>
            </a:fld>
            <a:endParaRPr lang="hr-HR"/>
          </a:p>
        </p:txBody>
      </p:sp>
    </p:spTree>
    <p:extLst>
      <p:ext uri="{BB962C8B-B14F-4D97-AF65-F5344CB8AC3E}">
        <p14:creationId xmlns:p14="http://schemas.microsoft.com/office/powerpoint/2010/main" val="1504306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1200"/>
              </a:spcAf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Velika gospodarska kriza u Hrvatskoj se osjetila se već 1929. godine ali tek sa slomom zagrebačke Prve hrvatske štedionice ona poprima značajnije posljedice. Ova banka je za sobom povukla i brojne druge hrvatske financijske ustanove, a zatim i cijelo gospodarstvo. Manjak novca osjetio se i zbog izostanka stranog kapitala koji je uglavnom dolazio s prostora država bivše Austro-Ugarske Monarhije. Nedostatak kapitala doveo je do smanjenja proizvodnje i pada kupovne moći stanovništva te povećanja nezaposlenosti.</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Gospodarska kriza u Hrvatskoj naročito je pogodila poljoprivrednu proizvodnju. Izvoz poljoprivrednih proizvoda u razdoblju krize gotovo se prepolovila. Zbog hiperprodukcije dolazi do smanjenja cijena poljoprivrednih proizvoda. Najizraženiji pad cijena bio je kod pšenice, kukuruza, njihovih prerađevina (kruh, brašno) i stoke. Seljaci kako bi nadomjestili gubitak uzrokovan niskim cijenama pojačali su proizvodnju, a time još više pojačali krizu. Kako bi se umanjile negativne posljedice krize država je intervenirala u izvozu kukuruza i pšenice te smanjila poreze i davanja. Ipak, ove mjere nisu bile dovoljne i sve više poljoprivrednika se moralo  zaduživati kako bi podmirili svakodnevne životne potrebe.</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Industrija u Hrvatskoj krizu je dočekala sa sličnim problemima kao i industrije u razvijenim zemljama. Pad izvoza, ulaganja i velikih količina jeftinih industrijski proizvoda koji su se našli na tržištu doveli su do opadanja proizvodnje i otpuštanja radnika. Najvišu nezaposlenost bilježili su industrijski najrazvijeniji gradovi Zagreb, Slavonski Brod, Vukovar, Šibenik.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16</a:t>
            </a:fld>
            <a:endParaRPr lang="hr-HR"/>
          </a:p>
        </p:txBody>
      </p:sp>
    </p:spTree>
    <p:extLst>
      <p:ext uri="{BB962C8B-B14F-4D97-AF65-F5344CB8AC3E}">
        <p14:creationId xmlns:p14="http://schemas.microsoft.com/office/powerpoint/2010/main" val="361957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17</a:t>
            </a:fld>
            <a:endParaRPr lang="hr-HR"/>
          </a:p>
        </p:txBody>
      </p:sp>
    </p:spTree>
    <p:extLst>
      <p:ext uri="{BB962C8B-B14F-4D97-AF65-F5344CB8AC3E}">
        <p14:creationId xmlns:p14="http://schemas.microsoft.com/office/powerpoint/2010/main" val="323150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18</a:t>
            </a:fld>
            <a:endParaRPr lang="hr-HR"/>
          </a:p>
        </p:txBody>
      </p:sp>
    </p:spTree>
    <p:extLst>
      <p:ext uri="{BB962C8B-B14F-4D97-AF65-F5344CB8AC3E}">
        <p14:creationId xmlns:p14="http://schemas.microsoft.com/office/powerpoint/2010/main" val="2366273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Utjecaj gospodarske krize i njezino trajanje ostavili su dubok trag i na stanovništvo Hrvatske. Zbog krize javljaju se unutarnje i vanjske migracije stanovništva. Zbog gubitka radnih mjesta u gradovima ljudi su se počeli vraćati na selo. Drugi oblik migracija je bio vanjski, tj. odlazak u inozemstvo u potrazi za poslom. Svojim trajanjem gospodarska kriza uzrokovala je socijalnu krizu. Povećava se broj siromašnih, podstanara, skitnica, prosjaka i beskućnika.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 Oporavak ekonomske situacije u svijetu utjecala je na poboljšanje prilika i u Hrvatskoj. Porast proizvodnje u raznim gospodarskim granama u svijetu doveo je do poboljšanja kupovne moći, a samim tim i potrošnje. U Hrvatskoj se iz tih razloga prva oporavila izvozna industrija, a za njom će se polako oporavljati i druge gospodarske grane. Hrvatska će se od krize oporaviti tek u drugoj polovici 30-tih ali će izbijanje Drugoga svjetskog rata u Europi ponovno započeti negativne trendove u gospodarstvu.</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19</a:t>
            </a:fld>
            <a:endParaRPr lang="hr-HR"/>
          </a:p>
        </p:txBody>
      </p:sp>
    </p:spTree>
    <p:extLst>
      <p:ext uri="{BB962C8B-B14F-4D97-AF65-F5344CB8AC3E}">
        <p14:creationId xmlns:p14="http://schemas.microsoft.com/office/powerpoint/2010/main" val="204218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20</a:t>
            </a:fld>
            <a:endParaRPr lang="hr-HR"/>
          </a:p>
        </p:txBody>
      </p:sp>
    </p:spTree>
    <p:extLst>
      <p:ext uri="{BB962C8B-B14F-4D97-AF65-F5344CB8AC3E}">
        <p14:creationId xmlns:p14="http://schemas.microsoft.com/office/powerpoint/2010/main" val="325984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4</a:t>
            </a:fld>
            <a:endParaRPr lang="hr-HR"/>
          </a:p>
        </p:txBody>
      </p:sp>
    </p:spTree>
    <p:extLst>
      <p:ext uri="{BB962C8B-B14F-4D97-AF65-F5344CB8AC3E}">
        <p14:creationId xmlns:p14="http://schemas.microsoft.com/office/powerpoint/2010/main" val="138730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spcBef>
                <a:spcPts val="1200"/>
              </a:spcBef>
            </a:pPr>
            <a:r>
              <a:rPr lang="hr-HR" sz="1000" dirty="0">
                <a:solidFill>
                  <a:srgbClr val="000000"/>
                </a:solidFill>
                <a:effectLst/>
                <a:latin typeface="Arial" panose="020B0604020202020204" pitchFamily="34" charset="0"/>
                <a:ea typeface="Times New Roman" panose="02020603050405020304" pitchFamily="18" charset="0"/>
              </a:rPr>
              <a:t>Države koje su među prvima prebrodile poslijeratnu krize bile su </a:t>
            </a:r>
            <a:r>
              <a:rPr lang="hr-HR" sz="1000" b="1" dirty="0">
                <a:solidFill>
                  <a:srgbClr val="000000"/>
                </a:solidFill>
                <a:effectLst/>
                <a:latin typeface="Arial" panose="020B0604020202020204" pitchFamily="34" charset="0"/>
                <a:ea typeface="Times New Roman" panose="02020603050405020304" pitchFamily="18" charset="0"/>
              </a:rPr>
              <a:t>SAD</a:t>
            </a:r>
            <a:r>
              <a:rPr lang="hr-HR" sz="1000" dirty="0">
                <a:solidFill>
                  <a:srgbClr val="000000"/>
                </a:solidFill>
                <a:effectLst/>
                <a:latin typeface="Arial" panose="020B0604020202020204" pitchFamily="34" charset="0"/>
                <a:ea typeface="Times New Roman" panose="02020603050405020304" pitchFamily="18" charset="0"/>
              </a:rPr>
              <a:t>. One su nakon Prvoga svjetskog rata </a:t>
            </a:r>
            <a:r>
              <a:rPr lang="hr-HR" sz="1000" b="1" dirty="0">
                <a:solidFill>
                  <a:srgbClr val="000000"/>
                </a:solidFill>
                <a:effectLst/>
                <a:latin typeface="Arial" panose="020B0604020202020204" pitchFamily="34" charset="0"/>
                <a:ea typeface="Times New Roman" panose="02020603050405020304" pitchFamily="18" charset="0"/>
              </a:rPr>
              <a:t>postale vodeća gospodarska, financijska i vojna velesila</a:t>
            </a:r>
            <a:r>
              <a:rPr lang="hr-HR" sz="1000" dirty="0">
                <a:solidFill>
                  <a:srgbClr val="000000"/>
                </a:solidFill>
                <a:effectLst/>
                <a:latin typeface="Arial" panose="020B0604020202020204" pitchFamily="34" charset="0"/>
                <a:ea typeface="Times New Roman" panose="02020603050405020304" pitchFamily="18" charset="0"/>
              </a:rPr>
              <a:t>. Uzroke tome možemo pronaći u pomaganju zemljama članicama Antante tijekom rata u novcu, hrani i vojnom materijalu. Za rata je SAD razvio samostalnu vojnu industriju, ali je i dalje ulagao u znanost, tehniku i tehnologiju koji su nosili industrijski razvoj nakon rata. Veliki doprinos jačanju industrije u SAD-u doprinosila je proizvodnja i prodaja različitih kućanskih uređaja (zamrzivača, radiouređaja) i automobila. Automobilska industrija je potaknula proizvodnju čelika, gume, nafte ali i izgradnju cesta itd. SAD svoju politiku izolacionizma nije provodio u pitanjima ekonomije. Nego je nastavio </a:t>
            </a:r>
            <a:r>
              <a:rPr lang="hr-HR" sz="1000" b="1" dirty="0">
                <a:solidFill>
                  <a:srgbClr val="000000"/>
                </a:solidFill>
                <a:effectLst/>
                <a:latin typeface="Arial" panose="020B0604020202020204" pitchFamily="34" charset="0"/>
                <a:ea typeface="Times New Roman" panose="02020603050405020304" pitchFamily="18" charset="0"/>
              </a:rPr>
              <a:t>trgovinu i ulaganje kapitala po Europi</a:t>
            </a:r>
            <a:r>
              <a:rPr lang="hr-HR" sz="1000" dirty="0">
                <a:solidFill>
                  <a:srgbClr val="000000"/>
                </a:solidFill>
                <a:effectLst/>
                <a:latin typeface="Arial" panose="020B0604020202020204" pitchFamily="34" charset="0"/>
                <a:ea typeface="Times New Roman" panose="02020603050405020304" pitchFamily="18" charset="0"/>
              </a:rPr>
              <a:t> naročito u Velikoj Britaniji, Francuskoj i Njemačkoj. Dok je sa zemljama Južne Amerike i Kinom počeo ostvarivati nove ekonomske suradnje. Potkraj 20-tih godina ovo najmoćnije svjetsko tržište doživjet će potpuni krah i upasti u veliku gospodarski krizu iz koje će se oporaviti tek nakon 1933. godine.</a:t>
            </a:r>
            <a:endParaRPr lang="hr-HR" sz="1000" dirty="0">
              <a:effectLst/>
              <a:latin typeface="Times New Roman" panose="02020603050405020304" pitchFamily="18" charset="0"/>
              <a:ea typeface="Times New Roman" panose="02020603050405020304" pitchFamily="18" charset="0"/>
            </a:endParaRPr>
          </a:p>
          <a:p>
            <a:pPr>
              <a:spcBef>
                <a:spcPts val="1200"/>
              </a:spcBef>
            </a:pPr>
            <a:r>
              <a:rPr lang="hr-HR" sz="1000" dirty="0">
                <a:solidFill>
                  <a:srgbClr val="000000"/>
                </a:solidFill>
                <a:effectLst/>
                <a:latin typeface="Arial" panose="020B0604020202020204" pitchFamily="34" charset="0"/>
                <a:ea typeface="Times New Roman" panose="02020603050405020304" pitchFamily="18" charset="0"/>
              </a:rPr>
              <a:t> </a:t>
            </a:r>
            <a:endParaRPr lang="hr-HR" sz="1000" dirty="0">
              <a:effectLst/>
              <a:latin typeface="Times New Roman" panose="02020603050405020304" pitchFamily="18" charset="0"/>
              <a:ea typeface="Times New Roman" panose="02020603050405020304" pitchFamily="18" charset="0"/>
            </a:endParaRPr>
          </a:p>
          <a:p>
            <a:r>
              <a:rPr lang="hr-HR" sz="1000" b="1" dirty="0">
                <a:solidFill>
                  <a:srgbClr val="000000"/>
                </a:solidFill>
                <a:effectLst/>
                <a:latin typeface="Arial" panose="020B0604020202020204" pitchFamily="34" charset="0"/>
                <a:ea typeface="Times New Roman" panose="02020603050405020304" pitchFamily="18" charset="0"/>
              </a:rPr>
              <a:t>Poslijeratna kriza najviše je pogodila Vajmarsku Republiku.</a:t>
            </a:r>
            <a:r>
              <a:rPr lang="hr-HR" sz="1000" dirty="0">
                <a:solidFill>
                  <a:srgbClr val="000000"/>
                </a:solidFill>
                <a:effectLst/>
                <a:latin typeface="Arial" panose="020B0604020202020204" pitchFamily="34" charset="0"/>
                <a:ea typeface="Times New Roman" panose="02020603050405020304" pitchFamily="18" charset="0"/>
              </a:rPr>
              <a:t> </a:t>
            </a:r>
            <a:r>
              <a:rPr lang="hr-HR" sz="1000" dirty="0">
                <a:solidFill>
                  <a:srgbClr val="000000"/>
                </a:solidFill>
                <a:effectLst/>
                <a:latin typeface="Arial" panose="020B0604020202020204" pitchFamily="34" charset="0"/>
                <a:ea typeface="Calibri" panose="020F0502020204030204" pitchFamily="34" charset="0"/>
              </a:rPr>
              <a:t>Nakon uspostave republike Njemačka se susrela s ogromnim gospodarskim problemima i zapala u krizu. Nakon </a:t>
            </a:r>
            <a:r>
              <a:rPr lang="hr-HR" sz="1000" dirty="0" err="1">
                <a:solidFill>
                  <a:srgbClr val="000000"/>
                </a:solidFill>
                <a:effectLst/>
                <a:latin typeface="Arial" panose="020B0604020202020204" pitchFamily="34" charset="0"/>
                <a:ea typeface="Calibri" panose="020F0502020204030204" pitchFamily="34" charset="0"/>
              </a:rPr>
              <a:t>Vresajske</a:t>
            </a:r>
            <a:r>
              <a:rPr lang="hr-HR" sz="1000" dirty="0">
                <a:solidFill>
                  <a:srgbClr val="000000"/>
                </a:solidFill>
                <a:effectLst/>
                <a:latin typeface="Arial" panose="020B0604020202020204" pitchFamily="34" charset="0"/>
                <a:ea typeface="Calibri" panose="020F0502020204030204" pitchFamily="34" charset="0"/>
              </a:rPr>
              <a:t> mirovne konferencije Njemačka je morala plaćati ogromne ratne reparacije u iznosu od 269 milijardi maraka koji je na kraju smanjen na 113 milijardi. Ali i taj iznos je za njemačko gospodarstvo bio prevelik. Zbog toga su štrajkovi radnika postali svakodnevna pojava. </a:t>
            </a:r>
            <a:r>
              <a:rPr lang="hr-HR" sz="1000" dirty="0">
                <a:solidFill>
                  <a:srgbClr val="4472C4"/>
                </a:solidFill>
                <a:effectLst/>
                <a:latin typeface="Arial" panose="020B0604020202020204" pitchFamily="34" charset="0"/>
                <a:ea typeface="Calibri" panose="020F0502020204030204" pitchFamily="34" charset="0"/>
              </a:rPr>
              <a:t>Inflacija</a:t>
            </a:r>
            <a:r>
              <a:rPr lang="hr-HR" sz="1000" dirty="0">
                <a:solidFill>
                  <a:srgbClr val="000000"/>
                </a:solidFill>
                <a:effectLst/>
                <a:latin typeface="Arial" panose="020B0604020202020204" pitchFamily="34" charset="0"/>
                <a:ea typeface="Calibri" panose="020F0502020204030204" pitchFamily="34" charset="0"/>
              </a:rPr>
              <a:t> se stalno povećavala, a krizu je dodatno produbila okupacija industrijski razvijenog i rudama bogatog </a:t>
            </a:r>
            <a:r>
              <a:rPr lang="hr-HR" sz="1000" dirty="0" err="1">
                <a:solidFill>
                  <a:srgbClr val="000000"/>
                </a:solidFill>
                <a:effectLst/>
                <a:latin typeface="Arial" panose="020B0604020202020204" pitchFamily="34" charset="0"/>
                <a:ea typeface="Calibri" panose="020F0502020204030204" pitchFamily="34" charset="0"/>
              </a:rPr>
              <a:t>Ruhrskog</a:t>
            </a:r>
            <a:r>
              <a:rPr lang="hr-HR" sz="1000" dirty="0">
                <a:solidFill>
                  <a:srgbClr val="000000"/>
                </a:solidFill>
                <a:effectLst/>
                <a:latin typeface="Arial" panose="020B0604020202020204" pitchFamily="34" charset="0"/>
                <a:ea typeface="Calibri" panose="020F0502020204030204" pitchFamily="34" charset="0"/>
              </a:rPr>
              <a:t> područja. </a:t>
            </a:r>
          </a:p>
          <a:p>
            <a:endParaRPr lang="hr-HR" sz="100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000" b="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000" b="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000" b="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000" b="1"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000" b="1" dirty="0">
                <a:solidFill>
                  <a:srgbClr val="000000"/>
                </a:solidFill>
                <a:effectLst/>
                <a:latin typeface="Arial" panose="020B0604020202020204" pitchFamily="34" charset="0"/>
                <a:ea typeface="Times New Roman" panose="02020603050405020304" pitchFamily="18" charset="0"/>
              </a:rPr>
              <a:t>Velika Britanija</a:t>
            </a:r>
            <a:r>
              <a:rPr lang="hr-HR" sz="1000" dirty="0">
                <a:solidFill>
                  <a:srgbClr val="000000"/>
                </a:solidFill>
                <a:effectLst/>
                <a:latin typeface="Arial" panose="020B0604020202020204" pitchFamily="34" charset="0"/>
                <a:ea typeface="Times New Roman" panose="02020603050405020304" pitchFamily="18" charset="0"/>
              </a:rPr>
              <a:t> se i nakon rata ubrajala u svjetske gospodarske sile. Tome najviše može zahvaliti činjenici da je zadržala svoje kolonije te da je i dalje ostala pomorska velesila. Njezina industrija i trgovina vrlo su brzo nadoknadile gubitke izazvane ratom. Ipak, Britanija je zbog razvoja novih tržišta i industrija u svijetu </a:t>
            </a:r>
            <a:r>
              <a:rPr lang="hr-HR" sz="1000" b="1" dirty="0">
                <a:solidFill>
                  <a:srgbClr val="000000"/>
                </a:solidFill>
                <a:effectLst/>
                <a:latin typeface="Arial" panose="020B0604020202020204" pitchFamily="34" charset="0"/>
                <a:ea typeface="Times New Roman" panose="02020603050405020304" pitchFamily="18" charset="0"/>
              </a:rPr>
              <a:t>izgubila gospodarsku moć</a:t>
            </a:r>
            <a:r>
              <a:rPr lang="hr-HR" sz="1000" dirty="0">
                <a:solidFill>
                  <a:srgbClr val="000000"/>
                </a:solidFill>
                <a:effectLst/>
                <a:latin typeface="Arial" panose="020B0604020202020204" pitchFamily="34" charset="0"/>
                <a:ea typeface="Times New Roman" panose="02020603050405020304" pitchFamily="18" charset="0"/>
              </a:rPr>
              <a:t> koju je imala prije rata. </a:t>
            </a:r>
            <a:endParaRPr lang="hr-HR" sz="1000" dirty="0">
              <a:effectLst/>
              <a:latin typeface="Times New Roman" panose="02020603050405020304" pitchFamily="18" charset="0"/>
              <a:ea typeface="Times New Roman" panose="02020603050405020304" pitchFamily="18" charset="0"/>
            </a:endParaRPr>
          </a:p>
          <a:p>
            <a:endParaRPr lang="hr-HR" sz="1000" dirty="0">
              <a:solidFill>
                <a:srgbClr val="000000"/>
              </a:solidFill>
              <a:effectLst/>
              <a:latin typeface="Arial" panose="020B0604020202020204" pitchFamily="34" charset="0"/>
            </a:endParaRPr>
          </a:p>
          <a:p>
            <a:pPr>
              <a:spcBef>
                <a:spcPts val="1200"/>
              </a:spcBef>
            </a:pPr>
            <a:r>
              <a:rPr lang="hr-HR" sz="1000" dirty="0">
                <a:solidFill>
                  <a:srgbClr val="000000"/>
                </a:solidFill>
                <a:effectLst/>
                <a:latin typeface="Arial" panose="020B0604020202020204" pitchFamily="34" charset="0"/>
                <a:ea typeface="Times New Roman" panose="02020603050405020304" pitchFamily="18" charset="0"/>
              </a:rPr>
              <a:t>Preuzimanjem vlasti boljševici su započeli provođenje socijalističkih reformi prema idejama njemačkih filozofa Karla Marxa i Friedricha Engelsa. Najvažnija među njima bila je </a:t>
            </a:r>
            <a:r>
              <a:rPr lang="hr-HR" sz="1000" dirty="0">
                <a:solidFill>
                  <a:srgbClr val="4472C4"/>
                </a:solidFill>
                <a:effectLst/>
                <a:latin typeface="Arial" panose="020B0604020202020204" pitchFamily="34" charset="0"/>
                <a:ea typeface="Times New Roman" panose="02020603050405020304" pitchFamily="18" charset="0"/>
              </a:rPr>
              <a:t>nacionalizacija </a:t>
            </a:r>
            <a:r>
              <a:rPr lang="hr-HR" sz="1000" dirty="0">
                <a:solidFill>
                  <a:srgbClr val="000000"/>
                </a:solidFill>
                <a:effectLst/>
                <a:latin typeface="Arial" panose="020B0604020202020204" pitchFamily="34" charset="0"/>
                <a:ea typeface="Times New Roman" panose="02020603050405020304" pitchFamily="18" charset="0"/>
              </a:rPr>
              <a:t>privatnog vlasništva. Tim postupkom željelo se cjelokupno privatno vlasništvo u industriji, rudarstvu, trgovini, prometu, bankarstvu pretvoriti u državno vlasništvo. Ista sudbina zadesila je i veleposjednike kojima se oduzimala zemlja. Nju su boljševici djelomično podijelili siromašnim seljacima a dijelom stavili pod državno vlasništvo. Tešku gospodarsku krizu još više je pojačao građanski rat. U vremenu građanskog rata sovjetska vlast je uvela ratni komunizam kojim je uz provođenje nacionalizacije regulirala proizvodnju uvođenjem radne obveze, zabranila privatnu trgovinu, nametnula seljacima da svoje viškove moraju predati državi itd. Ova politika se nije pokazala najboljom jer su zavladali </a:t>
            </a:r>
            <a:r>
              <a:rPr lang="hr-HR" sz="1000" b="1" dirty="0">
                <a:solidFill>
                  <a:srgbClr val="000000"/>
                </a:solidFill>
                <a:effectLst/>
                <a:latin typeface="Arial" panose="020B0604020202020204" pitchFamily="34" charset="0"/>
                <a:ea typeface="Times New Roman" panose="02020603050405020304" pitchFamily="18" charset="0"/>
              </a:rPr>
              <a:t>siromaštvo, glad i bijeda.</a:t>
            </a:r>
            <a:r>
              <a:rPr lang="hr-HR" sz="1000" dirty="0">
                <a:solidFill>
                  <a:srgbClr val="000000"/>
                </a:solidFill>
                <a:effectLst/>
                <a:latin typeface="Arial" panose="020B0604020202020204" pitchFamily="34" charset="0"/>
                <a:ea typeface="Times New Roman" panose="02020603050405020304" pitchFamily="18" charset="0"/>
              </a:rPr>
              <a:t> Nakon završetka građanskog rata 1921. godine na Lenjinovu inicijativu uveden je novi gospodarski program nazvan </a:t>
            </a:r>
            <a:r>
              <a:rPr lang="hr-HR" sz="1000" b="1" dirty="0">
                <a:solidFill>
                  <a:srgbClr val="000000"/>
                </a:solidFill>
                <a:effectLst/>
                <a:latin typeface="Arial" panose="020B0604020202020204" pitchFamily="34" charset="0"/>
                <a:ea typeface="Times New Roman" panose="02020603050405020304" pitchFamily="18" charset="0"/>
              </a:rPr>
              <a:t>Nova ekonomska politika</a:t>
            </a:r>
            <a:r>
              <a:rPr lang="hr-HR" sz="1000" dirty="0">
                <a:solidFill>
                  <a:srgbClr val="000000"/>
                </a:solidFill>
                <a:effectLst/>
                <a:latin typeface="Arial" panose="020B0604020202020204" pitchFamily="34" charset="0"/>
                <a:ea typeface="Times New Roman" panose="02020603050405020304" pitchFamily="18" charset="0"/>
              </a:rPr>
              <a:t> (NEP). Program je dopuštao privatno vlasništvo u poljoprivredi, trgovini i manjim poduzećima, dok je krupna industrija ostala u pod kontrolom države. Uz pomoć ovih mjera suzbijena je glad u zemlji i pokrenuto tržište.</a:t>
            </a:r>
            <a:endParaRPr lang="hr-HR" sz="1000" dirty="0">
              <a:effectLst/>
              <a:latin typeface="Times New Roman" panose="02020603050405020304" pitchFamily="18" charset="0"/>
              <a:ea typeface="Times New Roman" panose="02020603050405020304" pitchFamily="18" charset="0"/>
            </a:endParaRPr>
          </a:p>
          <a:p>
            <a:pPr>
              <a:spcBef>
                <a:spcPts val="1200"/>
              </a:spcBef>
            </a:pPr>
            <a:r>
              <a:rPr lang="hr-HR" sz="1000" dirty="0">
                <a:solidFill>
                  <a:srgbClr val="000000"/>
                </a:solidFill>
                <a:effectLst/>
                <a:latin typeface="Arial" panose="020B0604020202020204" pitchFamily="34" charset="0"/>
                <a:ea typeface="Times New Roman" panose="02020603050405020304" pitchFamily="18" charset="0"/>
              </a:rPr>
              <a:t>Dolaskom Staljina na vlast u SSSR-u započelo je i novo ekonomsko razdoblje. On je napustio NEP za koji je isticao da je prijelazno razdoblje i započeo prakticirati </a:t>
            </a:r>
            <a:r>
              <a:rPr lang="hr-HR" sz="1000" b="1" dirty="0">
                <a:solidFill>
                  <a:srgbClr val="000000"/>
                </a:solidFill>
                <a:effectLst/>
                <a:latin typeface="Arial" panose="020B0604020202020204" pitchFamily="34" charset="0"/>
                <a:ea typeface="Times New Roman" panose="02020603050405020304" pitchFamily="18" charset="0"/>
              </a:rPr>
              <a:t>plansko gospodarstvo</a:t>
            </a:r>
            <a:r>
              <a:rPr lang="hr-HR" sz="1000" dirty="0">
                <a:solidFill>
                  <a:srgbClr val="000000"/>
                </a:solidFill>
                <a:effectLst/>
                <a:latin typeface="Arial" panose="020B0604020202020204" pitchFamily="34" charset="0"/>
                <a:ea typeface="Times New Roman" panose="02020603050405020304" pitchFamily="18" charset="0"/>
              </a:rPr>
              <a:t>. U toj vrsti gospodarstva sve odluke vezane za gospodarstvo donosi država (vlada) svojim gospodarskim planom. Kako se u planskom gospodarstvu </a:t>
            </a:r>
            <a:r>
              <a:rPr lang="hr-HR" sz="1000" b="1" dirty="0">
                <a:solidFill>
                  <a:srgbClr val="000000"/>
                </a:solidFill>
                <a:effectLst/>
                <a:latin typeface="Arial" panose="020B0604020202020204" pitchFamily="34" charset="0"/>
                <a:ea typeface="Times New Roman" panose="02020603050405020304" pitchFamily="18" charset="0"/>
              </a:rPr>
              <a:t>svi resursi</a:t>
            </a:r>
            <a:r>
              <a:rPr lang="hr-HR" sz="1000" dirty="0">
                <a:solidFill>
                  <a:srgbClr val="000000"/>
                </a:solidFill>
                <a:effectLst/>
                <a:latin typeface="Arial" panose="020B0604020202020204" pitchFamily="34" charset="0"/>
                <a:ea typeface="Times New Roman" panose="02020603050405020304" pitchFamily="18" charset="0"/>
              </a:rPr>
              <a:t> potrebni za proizvodnju nalaze </a:t>
            </a:r>
            <a:r>
              <a:rPr lang="hr-HR" sz="1000" b="1" dirty="0">
                <a:solidFill>
                  <a:srgbClr val="000000"/>
                </a:solidFill>
                <a:effectLst/>
                <a:latin typeface="Arial" panose="020B0604020202020204" pitchFamily="34" charset="0"/>
                <a:ea typeface="Times New Roman" panose="02020603050405020304" pitchFamily="18" charset="0"/>
              </a:rPr>
              <a:t>u državnom vlasništvu</a:t>
            </a:r>
            <a:r>
              <a:rPr lang="hr-HR" sz="1000" dirty="0">
                <a:solidFill>
                  <a:srgbClr val="000000"/>
                </a:solidFill>
                <a:effectLst/>
                <a:latin typeface="Arial" panose="020B0604020202020204" pitchFamily="34" charset="0"/>
                <a:ea typeface="Times New Roman" panose="02020603050405020304" pitchFamily="18" charset="0"/>
              </a:rPr>
              <a:t> U SSSR-u je započeo proces ukidanja privatnog poduzetništva, provodila se nacionalizacija poduzeća i </a:t>
            </a:r>
            <a:r>
              <a:rPr lang="hr-HR" sz="1000" dirty="0" err="1">
                <a:solidFill>
                  <a:srgbClr val="000000"/>
                </a:solidFill>
                <a:effectLst/>
                <a:latin typeface="Arial" panose="020B0604020202020204" pitchFamily="34" charset="0"/>
                <a:ea typeface="Times New Roman" panose="02020603050405020304" pitchFamily="18" charset="0"/>
              </a:rPr>
              <a:t>kolektivizacija</a:t>
            </a:r>
            <a:r>
              <a:rPr lang="hr-HR" sz="1000" dirty="0">
                <a:solidFill>
                  <a:srgbClr val="000000"/>
                </a:solidFill>
                <a:effectLst/>
                <a:latin typeface="Arial" panose="020B0604020202020204" pitchFamily="34" charset="0"/>
                <a:ea typeface="Times New Roman" panose="02020603050405020304" pitchFamily="18" charset="0"/>
              </a:rPr>
              <a:t> poljoprivrede. Takva centralizirana ekonomija bila je podređena petogodišnjim planovima (tzv. </a:t>
            </a:r>
            <a:r>
              <a:rPr lang="hr-HR" sz="1000" b="1" dirty="0">
                <a:solidFill>
                  <a:srgbClr val="000000"/>
                </a:solidFill>
                <a:effectLst/>
                <a:latin typeface="Arial" panose="020B0604020202020204" pitchFamily="34" charset="0"/>
                <a:ea typeface="Times New Roman" panose="02020603050405020304" pitchFamily="18" charset="0"/>
              </a:rPr>
              <a:t>petoljetke</a:t>
            </a:r>
            <a:r>
              <a:rPr lang="hr-HR" sz="1000" dirty="0">
                <a:solidFill>
                  <a:srgbClr val="000000"/>
                </a:solidFill>
                <a:effectLst/>
                <a:latin typeface="Arial" panose="020B0604020202020204" pitchFamily="34" charset="0"/>
                <a:ea typeface="Times New Roman" panose="02020603050405020304" pitchFamily="18" charset="0"/>
              </a:rPr>
              <a:t>), kojima se kroz razdoblja od pet godina trebala provesti ubrzana industrijalizacija države. Tako se nakon završetka prvog pokrenuo drugi petogodišnji plan itd. Iako se industrijalizacija provodila nasilno SSSR-a je potkraj tridesetih godina 20. st. postala treća industrijska i vojna sila odmah nakon SAD-a i Njemačke. </a:t>
            </a:r>
            <a:r>
              <a:rPr lang="hr-HR" sz="1000" b="1" dirty="0">
                <a:solidFill>
                  <a:srgbClr val="000000"/>
                </a:solidFill>
                <a:effectLst/>
                <a:latin typeface="Arial" panose="020B0604020202020204" pitchFamily="34" charset="0"/>
                <a:ea typeface="Times New Roman" panose="02020603050405020304" pitchFamily="18" charset="0"/>
              </a:rPr>
              <a:t>Velika gospodarska kriza nije zahvatila SSSR</a:t>
            </a:r>
            <a:r>
              <a:rPr lang="hr-HR" sz="1000" dirty="0">
                <a:solidFill>
                  <a:srgbClr val="000000"/>
                </a:solidFill>
                <a:effectLst/>
                <a:latin typeface="Arial" panose="020B0604020202020204" pitchFamily="34" charset="0"/>
                <a:ea typeface="Times New Roman" panose="02020603050405020304" pitchFamily="18" charset="0"/>
              </a:rPr>
              <a:t> jer u toj državi nije postojalo slobodno tržište, a proizvodnja je ovisila o državnim planovima. Međutim, takav način proizvodnje sprječavao je konkurenciju i ulaganje u razvoj tehnologije, stoga je SSSR sve više zaostajao u razvoju za kapitalističkim zemljama. Razlika između kapitalističkih i socijalističkih država najviše se osjećala u životnom standardu. Životni standard ljudi u SSSR-u bio je vrlo nizak, a brojni ljudi su živjeli u potpunom siromaštvu. </a:t>
            </a:r>
            <a:endParaRPr lang="hr-HR" sz="10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hr-HR"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r-HR"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sz="1000" dirty="0">
              <a:solidFill>
                <a:srgbClr val="000000"/>
              </a:solidFill>
              <a:effectLst/>
              <a:latin typeface="Arial" panose="020B0604020202020204" pitchFamily="34" charset="0"/>
            </a:endParaRPr>
          </a:p>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5</a:t>
            </a:fld>
            <a:endParaRPr lang="hr-HR"/>
          </a:p>
        </p:txBody>
      </p:sp>
    </p:spTree>
    <p:extLst>
      <p:ext uri="{BB962C8B-B14F-4D97-AF65-F5344CB8AC3E}">
        <p14:creationId xmlns:p14="http://schemas.microsoft.com/office/powerpoint/2010/main" val="406508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800"/>
              </a:spcAft>
            </a:pP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Posljedice rata dodatno su pogoršale gospodarske prilike na prostoru Kraljevstva SHS.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Polja su bila zapuštena, industrija slabo razvijena, cijene su rasle, pojavile su glad i bolesti. Poslijeratni profiteri skupo su prodavali hranu i drugu robu. Mnoge su se obitelji našle u </a:t>
            </a:r>
            <a:r>
              <a:rPr lang="hr-HR" sz="1200" u="sng" dirty="0">
                <a:solidFill>
                  <a:srgbClr val="9900FF"/>
                </a:solidFill>
                <a:effectLst/>
                <a:latin typeface="Arial" panose="020B0604020202020204" pitchFamily="34" charset="0"/>
                <a:ea typeface="Times New Roman" panose="02020603050405020304" pitchFamily="18" charset="0"/>
                <a:cs typeface="Times New Roman" panose="02020603050405020304" pitchFamily="18" charset="0"/>
              </a:rPr>
              <a:t>egzistencijskim </a:t>
            </a: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problemima. Rat je u Hrvatskoj izazvao ekonomski poremećaj ali on nije bio toliki kakav je bio u Srbiji, Crnoj Gori i Makedoniji jer su ta područja u ratu pretrpjela i velika materijalna razaranja. Ipak, stanje se svakim danom sve više pogoršavalo što je u Hrvatskoj i Vojvodini dovelo do velikih socijalnih nemira na kraju 1918. godine.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 bi se ti nemiri smirili Narodno vijeće SHS 14. studenoga 1918. godine proglasom je nagovijestilo </a:t>
            </a:r>
            <a:r>
              <a:rPr lang="hr-HR" sz="1200" u="sng" dirty="0">
                <a:solidFill>
                  <a:srgbClr val="9900FF"/>
                </a:solidFill>
                <a:effectLst/>
                <a:latin typeface="Arial" panose="020B0604020202020204" pitchFamily="34" charset="0"/>
                <a:ea typeface="Times New Roman" panose="02020603050405020304" pitchFamily="18" charset="0"/>
                <a:cs typeface="Times New Roman" panose="02020603050405020304" pitchFamily="18" charset="0"/>
              </a:rPr>
              <a:t>agrarnu reformu</a:t>
            </a: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Podjela zemlje u vlasništvo seljacima i opće pravo glasa bila su i obećanja kojima je regent Aleksandar Karađorđević želio pridobiti seljaštvo i radništvo da prihvate Kraljevinu SHS kao svoju novu državu. </a:t>
            </a:r>
            <a:r>
              <a:rPr lang="hr-HR"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Agrarna reforma</a:t>
            </a: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provedena je 1919. godine, a njome je država donijela niz mjera vezanih za preraspodjelu obradive zemlje. Reformom se trebao riješiti problem siromašnih seljaka bezemljaša i onih koji su imali malo zemlje kao i uništiti ostatke feudalnih odnosa. Reforma je izazvala nezadovoljstvo jer je beogradska vlada na slobodne prostore, najviše u Slavoniju, Vojvodinu, Makedoniju i Kosovo </a:t>
            </a:r>
            <a:r>
              <a:rPr lang="hr-HR" sz="1200" u="sng" dirty="0">
                <a:solidFill>
                  <a:srgbClr val="9900FF"/>
                </a:solidFill>
                <a:effectLst/>
                <a:latin typeface="Arial" panose="020B0604020202020204" pitchFamily="34" charset="0"/>
                <a:ea typeface="Times New Roman" panose="02020603050405020304" pitchFamily="18" charset="0"/>
                <a:cs typeface="Times New Roman" panose="02020603050405020304" pitchFamily="18" charset="0"/>
              </a:rPr>
              <a:t>kolonizirala </a:t>
            </a: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solunske dobrovoljce - Srbe i Crnogorce. Čime se značajno izmijenila demografska struktura tih krajeva.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6</a:t>
            </a:fld>
            <a:endParaRPr lang="hr-HR"/>
          </a:p>
        </p:txBody>
      </p:sp>
    </p:spTree>
    <p:extLst>
      <p:ext uri="{BB962C8B-B14F-4D97-AF65-F5344CB8AC3E}">
        <p14:creationId xmlns:p14="http://schemas.microsoft.com/office/powerpoint/2010/main" val="400524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7</a:t>
            </a:fld>
            <a:endParaRPr lang="hr-HR"/>
          </a:p>
        </p:txBody>
      </p:sp>
    </p:spTree>
    <p:extLst>
      <p:ext uri="{BB962C8B-B14F-4D97-AF65-F5344CB8AC3E}">
        <p14:creationId xmlns:p14="http://schemas.microsoft.com/office/powerpoint/2010/main" val="149081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dirty="0">
                <a:effectLst/>
                <a:latin typeface="Arial" panose="020B0604020202020204" pitchFamily="34" charset="0"/>
                <a:ea typeface="Times New Roman" panose="02020603050405020304" pitchFamily="18" charset="0"/>
              </a:rPr>
              <a:t>Raspadom Austro-Ugarske Monarhije hrvatska je izgubila veliko tržište koje je imala u Srednjoj Europi, naročito s Bečom, Budimpeštom i Pragom. Poslijeratna kriza, nestašica hrane i glad u Europi ponovno su oživjele izvoz poljoprivrednih proizvoda iz Hrvatske. Za novu državu to je bila velika količina priljeva koja se mogla koristiti za daljnji gospodarski razvoj. Hrvatska gospodarstvo između dva rata nametnulo se i na unutarnjem tržištu. Naročito u plasiranju velike količine prehrambenih i drvnih proizvoda.  </a:t>
            </a:r>
          </a:p>
          <a:p>
            <a:endParaRPr lang="hr-HR" sz="1200" dirty="0">
              <a:effectLst/>
              <a:latin typeface="Arial" panose="020B0604020202020204" pitchFamily="34" charset="0"/>
              <a:ea typeface="Times New Roman" panose="02020603050405020304" pitchFamily="18" charset="0"/>
            </a:endParaRPr>
          </a:p>
          <a:p>
            <a:r>
              <a:rPr lang="hr-HR" sz="1200" b="1" dirty="0">
                <a:effectLst/>
                <a:latin typeface="Arial" panose="020B0604020202020204" pitchFamily="34" charset="0"/>
                <a:ea typeface="Times New Roman" panose="02020603050405020304" pitchFamily="18" charset="0"/>
              </a:rPr>
              <a:t>Hrvatska je uz Sloveniju prednjačila u industriji, trgovini i bankarstvu</a:t>
            </a:r>
            <a:r>
              <a:rPr lang="hr-HR" sz="1200" dirty="0">
                <a:effectLst/>
                <a:latin typeface="Arial" panose="020B0604020202020204" pitchFamily="34" charset="0"/>
                <a:ea typeface="Times New Roman" panose="02020603050405020304" pitchFamily="18" charset="0"/>
              </a:rPr>
              <a:t>. Industrijalizacija u Kraljevini SHS trebala se provoditi slobodno, bez uplitanja države u uvjetima liberalnog kapitalizma. Ipak, država je kontrolirala carine i uvoz te je na taj način zaštitila vlastitu proizvodnju. </a:t>
            </a:r>
          </a:p>
          <a:p>
            <a:br>
              <a:rPr lang="hr-HR" sz="1800" dirty="0">
                <a:effectLst/>
                <a:latin typeface="Arial" panose="020B0604020202020204" pitchFamily="34" charset="0"/>
                <a:ea typeface="Times New Roman" panose="02020603050405020304" pitchFamily="18" charset="0"/>
              </a:rPr>
            </a:br>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8</a:t>
            </a:fld>
            <a:endParaRPr lang="hr-HR"/>
          </a:p>
        </p:txBody>
      </p:sp>
    </p:spTree>
    <p:extLst>
      <p:ext uri="{BB962C8B-B14F-4D97-AF65-F5344CB8AC3E}">
        <p14:creationId xmlns:p14="http://schemas.microsoft.com/office/powerpoint/2010/main" val="2365270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9</a:t>
            </a:fld>
            <a:endParaRPr lang="hr-HR"/>
          </a:p>
        </p:txBody>
      </p:sp>
    </p:spTree>
    <p:extLst>
      <p:ext uri="{BB962C8B-B14F-4D97-AF65-F5344CB8AC3E}">
        <p14:creationId xmlns:p14="http://schemas.microsoft.com/office/powerpoint/2010/main" val="283216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5"/>
          </p:nvPr>
        </p:nvSpPr>
        <p:spPr/>
        <p:txBody>
          <a:bodyPr/>
          <a:lstStyle/>
          <a:p>
            <a:fld id="{28E9C793-56E1-4229-B192-7752BFF660C4}" type="slidenum">
              <a:rPr lang="hr-HR" smtClean="0"/>
              <a:t>10</a:t>
            </a:fld>
            <a:endParaRPr lang="hr-HR"/>
          </a:p>
        </p:txBody>
      </p:sp>
    </p:spTree>
    <p:extLst>
      <p:ext uri="{BB962C8B-B14F-4D97-AF65-F5344CB8AC3E}">
        <p14:creationId xmlns:p14="http://schemas.microsoft.com/office/powerpoint/2010/main" val="302094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a:lnSpc>
                <a:spcPct val="107000"/>
              </a:lnSpc>
              <a:spcAft>
                <a:spcPts val="1200"/>
              </a:spcAft>
              <a:tabLst>
                <a:tab pos="1980565" algn="l"/>
              </a:tabLs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Upotrebom modernih strojeva i tehnologija počeo se razvijati obrt, a sa njime i trgovina. Veliku ulogu u gospodarskom razvoju imale su banke i štedionice. Najjača banka u državi bila je Prva hrvatska štedionica. Ipak, za veća ulaganja u industriju banke nisu imale snage. </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hr-HR" sz="1200" dirty="0">
                <a:effectLst/>
                <a:latin typeface="Arial" panose="020B0604020202020204" pitchFamily="34" charset="0"/>
                <a:ea typeface="Times New Roman" panose="02020603050405020304" pitchFamily="18" charset="0"/>
                <a:cs typeface="Times New Roman" panose="02020603050405020304" pitchFamily="18" charset="0"/>
              </a:rPr>
              <a:t>Veliku ulogu u industrijalizaciji države imale su elektrifikacija, gradnja prometnica i pruga. Pošto su Zadar i Rijeka pripali Italiji, Split je preuzeo ulogu glavne putničke i gospodarske luke u državi. Gospodarski uzlet Split bilježi od 1925. godine odnosno od otvaranja čitave dionice pruge Zagreb-Split s odvojkom za Šibenik. Stvaranjem zajedničke države Zagreb postaje glavno industrijsko, poduzetničko i financijsko središte, ali taj primat u tridesetim godinama preuzima glavni grad države Beograd.</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
        <p:nvSpPr>
          <p:cNvPr id="4" name="Rezervirano mjesto broja slajda 3"/>
          <p:cNvSpPr>
            <a:spLocks noGrp="1"/>
          </p:cNvSpPr>
          <p:nvPr>
            <p:ph type="sldNum" sz="quarter" idx="5"/>
          </p:nvPr>
        </p:nvSpPr>
        <p:spPr/>
        <p:txBody>
          <a:bodyPr/>
          <a:lstStyle/>
          <a:p>
            <a:fld id="{28E9C793-56E1-4229-B192-7752BFF660C4}" type="slidenum">
              <a:rPr lang="hr-HR" smtClean="0"/>
              <a:t>11</a:t>
            </a:fld>
            <a:endParaRPr lang="hr-HR"/>
          </a:p>
        </p:txBody>
      </p:sp>
    </p:spTree>
    <p:extLst>
      <p:ext uri="{BB962C8B-B14F-4D97-AF65-F5344CB8AC3E}">
        <p14:creationId xmlns:p14="http://schemas.microsoft.com/office/powerpoint/2010/main" val="253526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F2E8-BFBE-4625-81CB-E2FC243196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3B1488-9499-433E-A0C3-150234462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42DBD9-E4C2-4687-BD20-7A2DA55236E3}"/>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5" name="Footer Placeholder 4">
            <a:extLst>
              <a:ext uri="{FF2B5EF4-FFF2-40B4-BE49-F238E27FC236}">
                <a16:creationId xmlns:a16="http://schemas.microsoft.com/office/drawing/2014/main" id="{9F9A862B-56BB-45DA-8DCA-0BC9728FE6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95FBFE-C5E7-4BC5-9D2D-7AA3FEF07A8E}"/>
              </a:ext>
            </a:extLst>
          </p:cNvPr>
          <p:cNvSpPr>
            <a:spLocks noGrp="1"/>
          </p:cNvSpPr>
          <p:nvPr>
            <p:ph type="sldNum" sz="quarter" idx="12"/>
          </p:nvPr>
        </p:nvSpPr>
        <p:spPr/>
        <p:txBody>
          <a:bodyPr/>
          <a:lstStyle/>
          <a:p>
            <a:fld id="{5EC4046D-8B55-4A9B-82D7-9EE6929063D6}" type="slidenum">
              <a:rPr lang="en-GB" smtClean="0"/>
              <a:t>‹#›</a:t>
            </a:fld>
            <a:endParaRPr lang="en-GB"/>
          </a:p>
        </p:txBody>
      </p:sp>
    </p:spTree>
    <p:extLst>
      <p:ext uri="{BB962C8B-B14F-4D97-AF65-F5344CB8AC3E}">
        <p14:creationId xmlns:p14="http://schemas.microsoft.com/office/powerpoint/2010/main" val="333225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67D40-E25B-4885-9CD2-1847C7AEE9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83F795-04EC-4109-87E9-1A05DEF76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93EEAA-9780-4527-A1A2-70EB2BF234E6}"/>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5" name="Footer Placeholder 4">
            <a:extLst>
              <a:ext uri="{FF2B5EF4-FFF2-40B4-BE49-F238E27FC236}">
                <a16:creationId xmlns:a16="http://schemas.microsoft.com/office/drawing/2014/main" id="{FA793020-CBD7-447B-99F0-0D21B47921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334884-DD35-450D-A7F2-B62ED8FA7F07}"/>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8" name="Picture 7">
            <a:extLst>
              <a:ext uri="{FF2B5EF4-FFF2-40B4-BE49-F238E27FC236}">
                <a16:creationId xmlns:a16="http://schemas.microsoft.com/office/drawing/2014/main" id="{C60A305D-FF52-4CE4-9AFE-C5FAA17489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0" name="Picture 2" descr="Početna">
            <a:extLst>
              <a:ext uri="{FF2B5EF4-FFF2-40B4-BE49-F238E27FC236}">
                <a16:creationId xmlns:a16="http://schemas.microsoft.com/office/drawing/2014/main" id="{7616777C-0C33-4665-A3A5-E754367E429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8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065B5-DB84-44AC-A3B7-D9B66258DD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331CFA-A4BB-4953-A780-AE419DF7A2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CE232F-CD7B-4976-BF6D-0AE8EF909929}"/>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5" name="Footer Placeholder 4">
            <a:extLst>
              <a:ext uri="{FF2B5EF4-FFF2-40B4-BE49-F238E27FC236}">
                <a16:creationId xmlns:a16="http://schemas.microsoft.com/office/drawing/2014/main" id="{97EFF8B3-74CD-4F59-A035-4658D75BC8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2C34D7-4281-4997-8AE9-0988CAB840AC}"/>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8" name="Picture 7">
            <a:extLst>
              <a:ext uri="{FF2B5EF4-FFF2-40B4-BE49-F238E27FC236}">
                <a16:creationId xmlns:a16="http://schemas.microsoft.com/office/drawing/2014/main" id="{448D2BC8-B47B-46C8-8AB4-00C51BDE65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0" name="Picture 2" descr="Početna">
            <a:extLst>
              <a:ext uri="{FF2B5EF4-FFF2-40B4-BE49-F238E27FC236}">
                <a16:creationId xmlns:a16="http://schemas.microsoft.com/office/drawing/2014/main" id="{FCD076F1-7C84-48C7-BCB1-27DDB3DB6BC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8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4200AB-5E76-4E14-98FD-1016E953A5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56"/>
          <a:stretch/>
        </p:blipFill>
        <p:spPr>
          <a:xfrm>
            <a:off x="10173417" y="6500"/>
            <a:ext cx="2007080" cy="3105456"/>
          </a:xfrm>
          <a:prstGeom prst="rect">
            <a:avLst/>
          </a:prstGeom>
        </p:spPr>
      </p:pic>
      <p:sp>
        <p:nvSpPr>
          <p:cNvPr id="2" name="Title 1">
            <a:extLst>
              <a:ext uri="{FF2B5EF4-FFF2-40B4-BE49-F238E27FC236}">
                <a16:creationId xmlns:a16="http://schemas.microsoft.com/office/drawing/2014/main" id="{53FF8553-2C95-455B-BFA3-13B76C8238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188F77-C510-4AAA-B983-B1525B577F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7559CF-3D21-497A-82EC-67569D0750AC}"/>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5" name="Footer Placeholder 4">
            <a:extLst>
              <a:ext uri="{FF2B5EF4-FFF2-40B4-BE49-F238E27FC236}">
                <a16:creationId xmlns:a16="http://schemas.microsoft.com/office/drawing/2014/main" id="{459E91C5-A9B3-4E46-9643-1974EA4E0D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EE4200-6F20-4E73-9D0D-E2B0777DC564}"/>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11" name="Slika 10">
            <a:extLst>
              <a:ext uri="{FF2B5EF4-FFF2-40B4-BE49-F238E27FC236}">
                <a16:creationId xmlns:a16="http://schemas.microsoft.com/office/drawing/2014/main" id="{440C6AC3-0C9D-4C3E-A418-56FD04D40A23}"/>
              </a:ext>
            </a:extLst>
          </p:cNvPr>
          <p:cNvPicPr>
            <a:picLocks noChangeAspect="1"/>
          </p:cNvPicPr>
          <p:nvPr userDrawn="1"/>
        </p:nvPicPr>
        <p:blipFill>
          <a:blip r:embed="rId3"/>
          <a:stretch>
            <a:fillRect/>
          </a:stretch>
        </p:blipFill>
        <p:spPr>
          <a:xfrm>
            <a:off x="11069112" y="5694899"/>
            <a:ext cx="1026576" cy="1026576"/>
          </a:xfrm>
          <a:prstGeom prst="rect">
            <a:avLst/>
          </a:prstGeom>
        </p:spPr>
      </p:pic>
      <p:pic>
        <p:nvPicPr>
          <p:cNvPr id="13" name="Slika 12">
            <a:extLst>
              <a:ext uri="{FF2B5EF4-FFF2-40B4-BE49-F238E27FC236}">
                <a16:creationId xmlns:a16="http://schemas.microsoft.com/office/drawing/2014/main" id="{2AA19E38-1E88-47C6-9D28-1BBE66B9D79E}"/>
              </a:ext>
            </a:extLst>
          </p:cNvPr>
          <p:cNvPicPr>
            <a:picLocks noChangeAspect="1"/>
          </p:cNvPicPr>
          <p:nvPr userDrawn="1"/>
        </p:nvPicPr>
        <p:blipFill rotWithShape="1">
          <a:blip r:embed="rId4"/>
          <a:srcRect t="508"/>
          <a:stretch/>
        </p:blipFill>
        <p:spPr>
          <a:xfrm>
            <a:off x="158449" y="6202667"/>
            <a:ext cx="870729" cy="518808"/>
          </a:xfrm>
          <a:prstGeom prst="rect">
            <a:avLst/>
          </a:prstGeom>
        </p:spPr>
      </p:pic>
    </p:spTree>
    <p:extLst>
      <p:ext uri="{BB962C8B-B14F-4D97-AF65-F5344CB8AC3E}">
        <p14:creationId xmlns:p14="http://schemas.microsoft.com/office/powerpoint/2010/main" val="42071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5475-34D2-4B58-B4A6-4438D0BCC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22D5F9-171F-4C91-A66C-D20C336F6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28B018-9D00-430C-A1BA-0E077126B2DF}"/>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5" name="Footer Placeholder 4">
            <a:extLst>
              <a:ext uri="{FF2B5EF4-FFF2-40B4-BE49-F238E27FC236}">
                <a16:creationId xmlns:a16="http://schemas.microsoft.com/office/drawing/2014/main" id="{0B9A065D-89CC-4535-955E-3E3A4FB64C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A21701-B7D1-4643-9771-C83E0F94F74C}"/>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8" name="Picture 7">
            <a:extLst>
              <a:ext uri="{FF2B5EF4-FFF2-40B4-BE49-F238E27FC236}">
                <a16:creationId xmlns:a16="http://schemas.microsoft.com/office/drawing/2014/main" id="{4020F595-CBCA-4F75-B509-D8844F3576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0" name="Picture 2" descr="Početna">
            <a:extLst>
              <a:ext uri="{FF2B5EF4-FFF2-40B4-BE49-F238E27FC236}">
                <a16:creationId xmlns:a16="http://schemas.microsoft.com/office/drawing/2014/main" id="{7768D3F9-B48D-4C3C-8A7B-1B0CB02920F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1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79D5BA-E633-4966-A3EA-D3407394CD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56"/>
          <a:stretch/>
        </p:blipFill>
        <p:spPr>
          <a:xfrm>
            <a:off x="10173417" y="6500"/>
            <a:ext cx="2007080" cy="3105456"/>
          </a:xfrm>
          <a:prstGeom prst="rect">
            <a:avLst/>
          </a:prstGeom>
        </p:spPr>
      </p:pic>
      <p:sp>
        <p:nvSpPr>
          <p:cNvPr id="2" name="Title 1">
            <a:extLst>
              <a:ext uri="{FF2B5EF4-FFF2-40B4-BE49-F238E27FC236}">
                <a16:creationId xmlns:a16="http://schemas.microsoft.com/office/drawing/2014/main" id="{1A217861-F6A1-4231-80CD-79A25C459D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82AABE-9D44-44B7-9912-84DC79A4D5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B04882-F216-4D78-B8B2-81BF4512C3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00F831-5321-4B23-BDFD-5A27797A4F9C}"/>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6" name="Footer Placeholder 5">
            <a:extLst>
              <a:ext uri="{FF2B5EF4-FFF2-40B4-BE49-F238E27FC236}">
                <a16:creationId xmlns:a16="http://schemas.microsoft.com/office/drawing/2014/main" id="{3376F3A6-5D88-4EE7-97B6-E861E7AD0D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29A325-48EC-49CE-B547-B41C2732FEA2}"/>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9" name="Picture 8">
            <a:extLst>
              <a:ext uri="{FF2B5EF4-FFF2-40B4-BE49-F238E27FC236}">
                <a16:creationId xmlns:a16="http://schemas.microsoft.com/office/drawing/2014/main" id="{7729C305-2AAE-4251-AD66-1E30320B0D1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1" name="Picture 2" descr="Početna">
            <a:extLst>
              <a:ext uri="{FF2B5EF4-FFF2-40B4-BE49-F238E27FC236}">
                <a16:creationId xmlns:a16="http://schemas.microsoft.com/office/drawing/2014/main" id="{AF9B3E0A-88CD-486F-8E99-BCCC19F243E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6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72A8B9-0EDE-4A7B-B806-E46BAB8CC5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3056"/>
          <a:stretch/>
        </p:blipFill>
        <p:spPr>
          <a:xfrm>
            <a:off x="10173417" y="6500"/>
            <a:ext cx="2007080" cy="3105456"/>
          </a:xfrm>
          <a:prstGeom prst="rect">
            <a:avLst/>
          </a:prstGeom>
        </p:spPr>
      </p:pic>
      <p:sp>
        <p:nvSpPr>
          <p:cNvPr id="2" name="Title 1">
            <a:extLst>
              <a:ext uri="{FF2B5EF4-FFF2-40B4-BE49-F238E27FC236}">
                <a16:creationId xmlns:a16="http://schemas.microsoft.com/office/drawing/2014/main" id="{678C2CB2-1FD2-4EA1-8E5F-B45E8EA0D1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1C00F6-605F-43A7-B893-6CC74E6961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11A8F9-C3EB-44A3-B054-B6CF882C4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37D839-B41A-49D7-BA88-14DEC4A75A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4A075E-837C-461A-A46B-EE272A703B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0E5B84-9B64-4C59-8964-19F94119FA32}"/>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8" name="Footer Placeholder 7">
            <a:extLst>
              <a:ext uri="{FF2B5EF4-FFF2-40B4-BE49-F238E27FC236}">
                <a16:creationId xmlns:a16="http://schemas.microsoft.com/office/drawing/2014/main" id="{120FC8CC-F9DC-44B9-A4D0-58946B77A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4C1D43-CB81-4D83-9661-3FBBCD6B94CF}"/>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11" name="Picture 10">
            <a:extLst>
              <a:ext uri="{FF2B5EF4-FFF2-40B4-BE49-F238E27FC236}">
                <a16:creationId xmlns:a16="http://schemas.microsoft.com/office/drawing/2014/main" id="{FBEF5CD4-DD2E-4377-A935-AC014B889EA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3" name="Picture 2" descr="Početna">
            <a:extLst>
              <a:ext uri="{FF2B5EF4-FFF2-40B4-BE49-F238E27FC236}">
                <a16:creationId xmlns:a16="http://schemas.microsoft.com/office/drawing/2014/main" id="{0118CFFB-F216-4A15-9052-E1E35E15C93F}"/>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7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05C6-8352-4692-B390-32852E526F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7ABA23-5A91-4BCD-ADF8-9E127590EBBE}"/>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4" name="Footer Placeholder 3">
            <a:extLst>
              <a:ext uri="{FF2B5EF4-FFF2-40B4-BE49-F238E27FC236}">
                <a16:creationId xmlns:a16="http://schemas.microsoft.com/office/drawing/2014/main" id="{1581EB60-0E27-4A8C-8FFD-BCF0512B1A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91B29B-1958-4608-ACF2-95FC9E94AA8B}"/>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7" name="Picture 6">
            <a:extLst>
              <a:ext uri="{FF2B5EF4-FFF2-40B4-BE49-F238E27FC236}">
                <a16:creationId xmlns:a16="http://schemas.microsoft.com/office/drawing/2014/main" id="{FCBF486B-3F45-44B8-B8AE-BF791E5796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9" name="Picture 2" descr="Početna">
            <a:extLst>
              <a:ext uri="{FF2B5EF4-FFF2-40B4-BE49-F238E27FC236}">
                <a16:creationId xmlns:a16="http://schemas.microsoft.com/office/drawing/2014/main" id="{3231C39C-5D09-459A-A86D-EA94CE425A1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54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4B988-4FC6-4B33-8345-D312E0B68A85}"/>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3" name="Footer Placeholder 2">
            <a:extLst>
              <a:ext uri="{FF2B5EF4-FFF2-40B4-BE49-F238E27FC236}">
                <a16:creationId xmlns:a16="http://schemas.microsoft.com/office/drawing/2014/main" id="{DBE044A4-D095-48A0-AD5A-5B52CE365F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31DE66-4A53-48EB-B5F6-9130D403AEF4}"/>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6" name="Picture 5">
            <a:extLst>
              <a:ext uri="{FF2B5EF4-FFF2-40B4-BE49-F238E27FC236}">
                <a16:creationId xmlns:a16="http://schemas.microsoft.com/office/drawing/2014/main" id="{A06F5FF0-EFAF-470D-9803-B98E2B9AA0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8" name="Picture 2" descr="Početna">
            <a:extLst>
              <a:ext uri="{FF2B5EF4-FFF2-40B4-BE49-F238E27FC236}">
                <a16:creationId xmlns:a16="http://schemas.microsoft.com/office/drawing/2014/main" id="{25581777-34DD-4DBC-A869-5D109652A75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78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BB4-0525-4C69-875A-0E0F4BC89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7D3760-E9C1-480D-9208-F7E7EB2514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3B496B-4CD3-47A9-8D38-768D771AE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74E27-F937-4FC3-9AA1-BE5FC022DD53}"/>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6" name="Footer Placeholder 5">
            <a:extLst>
              <a:ext uri="{FF2B5EF4-FFF2-40B4-BE49-F238E27FC236}">
                <a16:creationId xmlns:a16="http://schemas.microsoft.com/office/drawing/2014/main" id="{E2CE647D-9831-4B7F-B4EE-8C61E0D9D7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FBF916-AF12-43F7-B763-67EEBA97979F}"/>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9" name="Picture 8">
            <a:extLst>
              <a:ext uri="{FF2B5EF4-FFF2-40B4-BE49-F238E27FC236}">
                <a16:creationId xmlns:a16="http://schemas.microsoft.com/office/drawing/2014/main" id="{9555BE03-C344-47E1-85D2-FD4EDEEB6C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1" name="Picture 2" descr="Početna">
            <a:extLst>
              <a:ext uri="{FF2B5EF4-FFF2-40B4-BE49-F238E27FC236}">
                <a16:creationId xmlns:a16="http://schemas.microsoft.com/office/drawing/2014/main" id="{92500C79-EE8F-4218-9371-338939022C45}"/>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42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683B-D701-408B-9239-B4B9AF6D6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4479E6-136C-4AB4-85C0-1DFE25C83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47CEB4-43A5-4F35-86F9-3CCA74379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5CB4-D13B-4C3B-A1C6-E371C1373DE1}"/>
              </a:ext>
            </a:extLst>
          </p:cNvPr>
          <p:cNvSpPr>
            <a:spLocks noGrp="1"/>
          </p:cNvSpPr>
          <p:nvPr>
            <p:ph type="dt" sz="half" idx="10"/>
          </p:nvPr>
        </p:nvSpPr>
        <p:spPr/>
        <p:txBody>
          <a:bodyPr/>
          <a:lstStyle/>
          <a:p>
            <a:fld id="{00498981-20F1-4965-965B-94560027A32E}" type="datetimeFigureOut">
              <a:rPr lang="en-GB" smtClean="0"/>
              <a:t>25/05/2021</a:t>
            </a:fld>
            <a:endParaRPr lang="en-GB"/>
          </a:p>
        </p:txBody>
      </p:sp>
      <p:sp>
        <p:nvSpPr>
          <p:cNvPr id="6" name="Footer Placeholder 5">
            <a:extLst>
              <a:ext uri="{FF2B5EF4-FFF2-40B4-BE49-F238E27FC236}">
                <a16:creationId xmlns:a16="http://schemas.microsoft.com/office/drawing/2014/main" id="{8D1B27F8-D53D-4234-860F-C4C7375B17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1D708E-D77A-473A-BB99-7ADF0B9A2498}"/>
              </a:ext>
            </a:extLst>
          </p:cNvPr>
          <p:cNvSpPr>
            <a:spLocks noGrp="1"/>
          </p:cNvSpPr>
          <p:nvPr>
            <p:ph type="sldNum" sz="quarter" idx="12"/>
          </p:nvPr>
        </p:nvSpPr>
        <p:spPr/>
        <p:txBody>
          <a:bodyPr/>
          <a:lstStyle/>
          <a:p>
            <a:fld id="{5EC4046D-8B55-4A9B-82D7-9EE6929063D6}" type="slidenum">
              <a:rPr lang="en-GB" smtClean="0"/>
              <a:t>‹#›</a:t>
            </a:fld>
            <a:endParaRPr lang="en-GB"/>
          </a:p>
        </p:txBody>
      </p:sp>
      <p:pic>
        <p:nvPicPr>
          <p:cNvPr id="9" name="Picture 8">
            <a:extLst>
              <a:ext uri="{FF2B5EF4-FFF2-40B4-BE49-F238E27FC236}">
                <a16:creationId xmlns:a16="http://schemas.microsoft.com/office/drawing/2014/main" id="{4149A4A5-89C1-45AB-A409-8539B48C5A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69283" y="6360298"/>
            <a:ext cx="1150999" cy="294905"/>
          </a:xfrm>
          <a:prstGeom prst="rect">
            <a:avLst/>
          </a:prstGeom>
        </p:spPr>
      </p:pic>
      <p:pic>
        <p:nvPicPr>
          <p:cNvPr id="11" name="Picture 2" descr="Početna">
            <a:extLst>
              <a:ext uri="{FF2B5EF4-FFF2-40B4-BE49-F238E27FC236}">
                <a16:creationId xmlns:a16="http://schemas.microsoft.com/office/drawing/2014/main" id="{147B1778-4056-4F96-9134-7031B837721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869283" y="5804435"/>
            <a:ext cx="879624" cy="4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3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B73035-D4AD-42D0-837D-E60228AC2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3B0ED6-A14D-4902-807C-2432DD8A8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8A6F5F-03C6-4F8E-91A5-8747EE045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98981-20F1-4965-965B-94560027A32E}" type="datetimeFigureOut">
              <a:rPr lang="en-GB" smtClean="0"/>
              <a:t>25/05/2021</a:t>
            </a:fld>
            <a:endParaRPr lang="en-GB"/>
          </a:p>
        </p:txBody>
      </p:sp>
      <p:sp>
        <p:nvSpPr>
          <p:cNvPr id="5" name="Footer Placeholder 4">
            <a:extLst>
              <a:ext uri="{FF2B5EF4-FFF2-40B4-BE49-F238E27FC236}">
                <a16:creationId xmlns:a16="http://schemas.microsoft.com/office/drawing/2014/main" id="{39F47122-4861-428E-880C-ECCFCAE112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2B77EA-537F-4C1D-88A4-179BD4BE1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4046D-8B55-4A9B-82D7-9EE6929063D6}" type="slidenum">
              <a:rPr lang="en-GB" smtClean="0"/>
              <a:t>‹#›</a:t>
            </a:fld>
            <a:endParaRPr lang="en-GB"/>
          </a:p>
        </p:txBody>
      </p:sp>
    </p:spTree>
    <p:extLst>
      <p:ext uri="{BB962C8B-B14F-4D97-AF65-F5344CB8AC3E}">
        <p14:creationId xmlns:p14="http://schemas.microsoft.com/office/powerpoint/2010/main" val="2557713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4AAF3D-B117-445D-8E88-F1EB55C80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68" y="0"/>
            <a:ext cx="11408332" cy="682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CC4AAF-E0AC-4D32-8F42-70F7ABF1A373}"/>
              </a:ext>
            </a:extLst>
          </p:cNvPr>
          <p:cNvSpPr>
            <a:spLocks noGrp="1"/>
          </p:cNvSpPr>
          <p:nvPr>
            <p:ph type="title"/>
          </p:nvPr>
        </p:nvSpPr>
        <p:spPr>
          <a:xfrm>
            <a:off x="380027" y="228764"/>
            <a:ext cx="5145376" cy="1485900"/>
          </a:xfrm>
        </p:spPr>
        <p:txBody>
          <a:bodyPr>
            <a:normAutofit/>
          </a:bodyPr>
          <a:lstStyle/>
          <a:p>
            <a:r>
              <a:rPr lang="hr-HR" sz="3400" dirty="0"/>
              <a:t>Kraljevina SHS/Jugoslavija</a:t>
            </a:r>
          </a:p>
        </p:txBody>
      </p:sp>
      <p:sp>
        <p:nvSpPr>
          <p:cNvPr id="3" name="Rezervirano mjesto sadržaja 2">
            <a:extLst>
              <a:ext uri="{FF2B5EF4-FFF2-40B4-BE49-F238E27FC236}">
                <a16:creationId xmlns:a16="http://schemas.microsoft.com/office/drawing/2014/main" id="{35824188-D39C-42B9-96DC-B31872EF6954}"/>
              </a:ext>
            </a:extLst>
          </p:cNvPr>
          <p:cNvSpPr>
            <a:spLocks noGrp="1"/>
          </p:cNvSpPr>
          <p:nvPr>
            <p:ph idx="1"/>
          </p:nvPr>
        </p:nvSpPr>
        <p:spPr>
          <a:xfrm>
            <a:off x="258729" y="1664121"/>
            <a:ext cx="4157260" cy="4203279"/>
          </a:xfrm>
        </p:spPr>
        <p:txBody>
          <a:bodyPr>
            <a:normAutofit/>
          </a:bodyPr>
          <a:lstStyle/>
          <a:p>
            <a:pPr>
              <a:spcAft>
                <a:spcPts val="1200"/>
              </a:spcAft>
            </a:pPr>
            <a:r>
              <a:rPr lang="hr-HR" sz="1800" dirty="0">
                <a:latin typeface="Arial" panose="020B0604020202020204" pitchFamily="34" charset="0"/>
                <a:ea typeface="Times New Roman" panose="02020603050405020304" pitchFamily="18" charset="0"/>
                <a:cs typeface="Times New Roman" panose="02020603050405020304" pitchFamily="18" charset="0"/>
              </a:rPr>
              <a:t>u</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z ova veća poduzeća u Hrvatskoj je postojao i cijeli niz manjih</a:t>
            </a:r>
          </a:p>
          <a:p>
            <a:pPr>
              <a:spcAft>
                <a:spcPts val="1200"/>
              </a:spcAft>
            </a:pPr>
            <a:r>
              <a:rPr lang="hr-HR" sz="1800" dirty="0">
                <a:latin typeface="Arial" panose="020B0604020202020204" pitchFamily="34" charset="0"/>
                <a:ea typeface="Times New Roman" panose="02020603050405020304" pitchFamily="18" charset="0"/>
                <a:cs typeface="Times New Roman" panose="02020603050405020304" pitchFamily="18" charset="0"/>
              </a:rPr>
              <a:t>u</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kupno je 1938. g. u Hrvatskoj bilo registrirano 1242 poduzeća i u njima je bilo zaposleno preko 89 000 radnika</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Slika 4">
            <a:extLst>
              <a:ext uri="{FF2B5EF4-FFF2-40B4-BE49-F238E27FC236}">
                <a16:creationId xmlns:a16="http://schemas.microsoft.com/office/drawing/2014/main" id="{6BBC756C-AB8C-4FED-AF9C-2D74DFD4F049}"/>
              </a:ext>
            </a:extLst>
          </p:cNvPr>
          <p:cNvPicPr>
            <a:picLocks noChangeAspect="1"/>
          </p:cNvPicPr>
          <p:nvPr/>
        </p:nvPicPr>
        <p:blipFill rotWithShape="1">
          <a:blip r:embed="rId3">
            <a:extLst>
              <a:ext uri="{28A0092B-C50C-407E-A947-70E740481C1C}">
                <a14:useLocalDpi xmlns:a14="http://schemas.microsoft.com/office/drawing/2010/main" val="0"/>
              </a:ext>
            </a:extLst>
          </a:blip>
          <a:srcRect t="-1" r="3001" b="2014"/>
          <a:stretch/>
        </p:blipFill>
        <p:spPr>
          <a:xfrm>
            <a:off x="4817294" y="2041301"/>
            <a:ext cx="6115313" cy="4355165"/>
          </a:xfrm>
          <a:prstGeom prst="rect">
            <a:avLst/>
          </a:prstGeom>
        </p:spPr>
      </p:pic>
      <p:sp>
        <p:nvSpPr>
          <p:cNvPr id="6" name="TekstniOkvir 5">
            <a:extLst>
              <a:ext uri="{FF2B5EF4-FFF2-40B4-BE49-F238E27FC236}">
                <a16:creationId xmlns:a16="http://schemas.microsoft.com/office/drawing/2014/main" id="{EFF5E50B-AC9A-44D4-8193-4555689327C8}"/>
              </a:ext>
            </a:extLst>
          </p:cNvPr>
          <p:cNvSpPr txBox="1"/>
          <p:nvPr/>
        </p:nvSpPr>
        <p:spPr>
          <a:xfrm>
            <a:off x="4780920" y="6490092"/>
            <a:ext cx="6742444" cy="265907"/>
          </a:xfrm>
          <a:prstGeom prst="rect">
            <a:avLst/>
          </a:prstGeom>
          <a:noFill/>
        </p:spPr>
        <p:txBody>
          <a:bodyPr wrap="square" rtlCol="0">
            <a:spAutoFit/>
          </a:bodyPr>
          <a:lstStyle/>
          <a:p>
            <a:pPr marL="0" marR="0" lvl="0" indent="0" algn="l" defTabSz="914400" rtl="0" eaLnBrk="1" fontAlgn="auto" latinLnBrk="0" hangingPunct="1">
              <a:lnSpc>
                <a:spcPct val="94000"/>
              </a:lnSpc>
              <a:spcBef>
                <a:spcPts val="1000"/>
              </a:spcBef>
              <a:spcAft>
                <a:spcPts val="1200"/>
              </a:spcAft>
              <a:buClrTx/>
              <a:buSzTx/>
              <a:buFont typeface="Franklin Gothic Book" panose="020B0503020102020204" pitchFamily="34" charset="0"/>
              <a:buNone/>
              <a:tabLst/>
              <a:defRPr/>
            </a:pPr>
            <a:r>
              <a:rPr kumimoji="0" lang="hr-HR" sz="1200" b="0" i="0" u="none" strike="noStrike" kern="1200" cap="none" spc="0" normalizeH="0" baseline="0" noProof="0" dirty="0">
                <a:ln>
                  <a:noFill/>
                </a:ln>
                <a:solidFill>
                  <a:srgbClr val="191B0E"/>
                </a:solidFill>
                <a:effectLst/>
                <a:uLnTx/>
                <a:uFillTx/>
                <a:ea typeface="Times New Roman" panose="02020603050405020304" pitchFamily="18" charset="0"/>
                <a:cs typeface="Times New Roman" panose="02020603050405020304" pitchFamily="18" charset="0"/>
              </a:rPr>
              <a:t>Igor Karaman, </a:t>
            </a:r>
            <a:r>
              <a:rPr kumimoji="0" lang="hr-HR" sz="1200" b="0" i="1" u="none" strike="noStrike" kern="1200" cap="none" spc="0" normalizeH="0" baseline="0" noProof="0" dirty="0">
                <a:ln>
                  <a:noFill/>
                </a:ln>
                <a:solidFill>
                  <a:srgbClr val="191B0E"/>
                </a:solidFill>
                <a:effectLst/>
                <a:uLnTx/>
                <a:uFillTx/>
                <a:ea typeface="Times New Roman" panose="02020603050405020304" pitchFamily="18" charset="0"/>
                <a:cs typeface="Times New Roman" panose="02020603050405020304" pitchFamily="18" charset="0"/>
              </a:rPr>
              <a:t>Industrijalizacija građanske Hrvatske (1800-1941.)</a:t>
            </a:r>
            <a:r>
              <a:rPr kumimoji="0" lang="hr-HR" sz="1200" b="0" i="0" u="none" strike="noStrike" kern="1200" cap="none" spc="0" normalizeH="0" baseline="0" noProof="0" dirty="0">
                <a:ln>
                  <a:noFill/>
                </a:ln>
                <a:solidFill>
                  <a:srgbClr val="191B0E"/>
                </a:solidFill>
                <a:effectLst/>
                <a:uLnTx/>
                <a:uFillTx/>
                <a:ea typeface="Times New Roman" panose="02020603050405020304" pitchFamily="18" charset="0"/>
                <a:cs typeface="Times New Roman" panose="02020603050405020304" pitchFamily="18" charset="0"/>
              </a:rPr>
              <a:t>, Zagreb, 1991., str. 253</a:t>
            </a:r>
            <a:endParaRPr kumimoji="0" lang="hr-HR" sz="1200" b="0" i="0" u="none" strike="noStrike" kern="1200" cap="none" spc="0" normalizeH="0" baseline="0" noProof="0" dirty="0">
              <a:ln>
                <a:noFill/>
              </a:ln>
              <a:solidFill>
                <a:srgbClr val="191B0E"/>
              </a:solidFill>
              <a:effectLst/>
              <a:uLnTx/>
              <a:uFillTx/>
              <a:ea typeface="Calibri" panose="020F0502020204030204" pitchFamily="34" charset="0"/>
              <a:cs typeface="Times New Roman" panose="02020603050405020304" pitchFamily="18" charset="0"/>
            </a:endParaRPr>
          </a:p>
        </p:txBody>
      </p:sp>
      <p:sp>
        <p:nvSpPr>
          <p:cNvPr id="7" name="TekstniOkvir 6">
            <a:extLst>
              <a:ext uri="{FF2B5EF4-FFF2-40B4-BE49-F238E27FC236}">
                <a16:creationId xmlns:a16="http://schemas.microsoft.com/office/drawing/2014/main" id="{2736482E-9211-4A53-BD1B-93F4EEA49DE4}"/>
              </a:ext>
            </a:extLst>
          </p:cNvPr>
          <p:cNvSpPr txBox="1"/>
          <p:nvPr/>
        </p:nvSpPr>
        <p:spPr>
          <a:xfrm>
            <a:off x="6096000" y="2199827"/>
            <a:ext cx="3923397" cy="294824"/>
          </a:xfrm>
          <a:prstGeom prst="rect">
            <a:avLst/>
          </a:prstGeom>
          <a:noFill/>
        </p:spPr>
        <p:txBody>
          <a:bodyPr wrap="square" rtlCol="0">
            <a:spAutoFit/>
          </a:bodyPr>
          <a:lstStyle/>
          <a:p>
            <a:pPr marL="0" marR="0" lvl="0" indent="0" defTabSz="914400" rtl="0" eaLnBrk="1" fontAlgn="auto" latinLnBrk="0" hangingPunct="1">
              <a:lnSpc>
                <a:spcPct val="94000"/>
              </a:lnSpc>
              <a:spcBef>
                <a:spcPts val="1000"/>
              </a:spcBef>
              <a:spcAft>
                <a:spcPts val="800"/>
              </a:spcAft>
              <a:buClrTx/>
              <a:buSzTx/>
              <a:buFont typeface="Franklin Gothic Book" panose="020B0503020102020204" pitchFamily="34" charset="0"/>
              <a:buNone/>
              <a:tabLst/>
              <a:defRPr/>
            </a:pPr>
            <a:r>
              <a:rPr kumimoji="0" lang="hr-HR" sz="1400" b="0" i="0" u="none" strike="noStrike" kern="1200" cap="none" spc="0" normalizeH="0" baseline="0" noProof="0" dirty="0">
                <a:ln>
                  <a:noFill/>
                </a:ln>
                <a:solidFill>
                  <a:srgbClr val="191B0E"/>
                </a:solidFill>
                <a:effectLst/>
                <a:uLnTx/>
                <a:uFillTx/>
                <a:ea typeface="Times New Roman" panose="02020603050405020304" pitchFamily="18" charset="0"/>
                <a:cs typeface="Times New Roman" panose="02020603050405020304" pitchFamily="18" charset="0"/>
              </a:rPr>
              <a:t>Udio tvorničke proizvodnje u Hrvatskoj 1918.-1938.</a:t>
            </a:r>
            <a:endParaRPr kumimoji="0" lang="hr-HR" sz="1400" b="0" i="0" u="none" strike="noStrike" kern="1200" cap="none" spc="0" normalizeH="0" baseline="0" noProof="0" dirty="0">
              <a:ln>
                <a:noFill/>
              </a:ln>
              <a:solidFill>
                <a:srgbClr val="191B0E"/>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820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2178DA-F69A-456E-8E55-080AD92C23CD}"/>
              </a:ext>
            </a:extLst>
          </p:cNvPr>
          <p:cNvSpPr>
            <a:spLocks noGrp="1"/>
          </p:cNvSpPr>
          <p:nvPr>
            <p:ph type="title"/>
          </p:nvPr>
        </p:nvSpPr>
        <p:spPr>
          <a:xfrm>
            <a:off x="1789361" y="133208"/>
            <a:ext cx="7363305" cy="1207633"/>
          </a:xfrm>
        </p:spPr>
        <p:txBody>
          <a:bodyPr vert="horz" lIns="91440" tIns="45720" rIns="91440" bIns="45720" rtlCol="0" anchor="b">
            <a:normAutofit/>
          </a:bodyPr>
          <a:lstStyle/>
          <a:p>
            <a:r>
              <a:rPr lang="hr-HR" sz="1800" dirty="0">
                <a:effectLst/>
                <a:latin typeface="Arial" panose="020B0604020202020204" pitchFamily="34" charset="0"/>
                <a:ea typeface="Times New Roman" panose="02020603050405020304" pitchFamily="18" charset="0"/>
                <a:cs typeface="Times New Roman" panose="02020603050405020304" pitchFamily="18" charset="0"/>
              </a:rPr>
              <a:t>Izgradnja željezničkih pruga u Hrvatskoj 1918.-1938.</a:t>
            </a:r>
            <a:br>
              <a:rPr lang="hr-H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900" cap="all" dirty="0"/>
          </a:p>
        </p:txBody>
      </p:sp>
      <p:graphicFrame>
        <p:nvGraphicFramePr>
          <p:cNvPr id="4" name="Rezervirano mjesto sadržaja 3">
            <a:extLst>
              <a:ext uri="{FF2B5EF4-FFF2-40B4-BE49-F238E27FC236}">
                <a16:creationId xmlns:a16="http://schemas.microsoft.com/office/drawing/2014/main" id="{5765E3B3-12AA-494C-BF2D-10A68E153643}"/>
              </a:ext>
            </a:extLst>
          </p:cNvPr>
          <p:cNvGraphicFramePr>
            <a:graphicFrameLocks noGrp="1"/>
          </p:cNvGraphicFramePr>
          <p:nvPr>
            <p:ph idx="1"/>
            <p:extLst>
              <p:ext uri="{D42A27DB-BD31-4B8C-83A1-F6EECF244321}">
                <p14:modId xmlns:p14="http://schemas.microsoft.com/office/powerpoint/2010/main" val="840295483"/>
              </p:ext>
            </p:extLst>
          </p:nvPr>
        </p:nvGraphicFramePr>
        <p:xfrm>
          <a:off x="1789362" y="1423181"/>
          <a:ext cx="7111953" cy="4375516"/>
        </p:xfrm>
        <a:graphic>
          <a:graphicData uri="http://schemas.openxmlformats.org/drawingml/2006/table">
            <a:tbl>
              <a:tblPr firstRow="1" firstCol="1" bandRow="1">
                <a:tableStyleId>{5C22544A-7EE6-4342-B048-85BDC9FD1C3A}</a:tableStyleId>
              </a:tblPr>
              <a:tblGrid>
                <a:gridCol w="4615772">
                  <a:extLst>
                    <a:ext uri="{9D8B030D-6E8A-4147-A177-3AD203B41FA5}">
                      <a16:colId xmlns:a16="http://schemas.microsoft.com/office/drawing/2014/main" val="2732876603"/>
                    </a:ext>
                  </a:extLst>
                </a:gridCol>
                <a:gridCol w="893175">
                  <a:extLst>
                    <a:ext uri="{9D8B030D-6E8A-4147-A177-3AD203B41FA5}">
                      <a16:colId xmlns:a16="http://schemas.microsoft.com/office/drawing/2014/main" val="3080949991"/>
                    </a:ext>
                  </a:extLst>
                </a:gridCol>
                <a:gridCol w="1603006">
                  <a:extLst>
                    <a:ext uri="{9D8B030D-6E8A-4147-A177-3AD203B41FA5}">
                      <a16:colId xmlns:a16="http://schemas.microsoft.com/office/drawing/2014/main" val="2709372470"/>
                    </a:ext>
                  </a:extLst>
                </a:gridCol>
              </a:tblGrid>
              <a:tr h="539264">
                <a:tc>
                  <a:txBody>
                    <a:bodyPr/>
                    <a:lstStyle/>
                    <a:p>
                      <a:pPr algn="l" fontAlgn="t">
                        <a:lnSpc>
                          <a:spcPct val="107000"/>
                        </a:lnSpc>
                        <a:spcBef>
                          <a:spcPts val="0"/>
                        </a:spcBef>
                        <a:spcAft>
                          <a:spcPts val="1200"/>
                        </a:spcAft>
                      </a:pPr>
                      <a:r>
                        <a:rPr lang="hr-HR" sz="1500" b="1" u="none" strike="noStrike" dirty="0">
                          <a:effectLst/>
                        </a:rPr>
                        <a:t>pruga</a:t>
                      </a:r>
                      <a:endParaRPr lang="hr-HR" sz="2400" b="1" i="0" u="none" strike="noStrike" dirty="0">
                        <a:effectLst/>
                        <a:latin typeface="Arial" panose="020B0604020202020204" pitchFamily="34" charset="0"/>
                      </a:endParaRPr>
                    </a:p>
                  </a:txBody>
                  <a:tcPr marL="91343" marR="91343" marT="12687" marB="0" anchor="ctr"/>
                </a:tc>
                <a:tc>
                  <a:txBody>
                    <a:bodyPr/>
                    <a:lstStyle/>
                    <a:p>
                      <a:pPr algn="ctr" fontAlgn="t">
                        <a:lnSpc>
                          <a:spcPct val="107000"/>
                        </a:lnSpc>
                        <a:spcBef>
                          <a:spcPts val="0"/>
                        </a:spcBef>
                        <a:spcAft>
                          <a:spcPts val="1200"/>
                        </a:spcAft>
                      </a:pPr>
                      <a:r>
                        <a:rPr lang="hr-HR" sz="1500" b="1" u="none" strike="noStrike" dirty="0">
                          <a:effectLst/>
                        </a:rPr>
                        <a:t>duljina (km)</a:t>
                      </a:r>
                      <a:endParaRPr lang="hr-HR" sz="2400" b="1" i="0" u="none" strike="noStrike" dirty="0">
                        <a:effectLst/>
                        <a:latin typeface="Arial" panose="020B0604020202020204" pitchFamily="34" charset="0"/>
                      </a:endParaRPr>
                    </a:p>
                  </a:txBody>
                  <a:tcPr marL="91343" marR="91343" marT="12687" marB="0" anchor="ctr"/>
                </a:tc>
                <a:tc>
                  <a:txBody>
                    <a:bodyPr/>
                    <a:lstStyle/>
                    <a:p>
                      <a:pPr algn="ctr" fontAlgn="t">
                        <a:lnSpc>
                          <a:spcPct val="107000"/>
                        </a:lnSpc>
                        <a:spcBef>
                          <a:spcPts val="0"/>
                        </a:spcBef>
                        <a:spcAft>
                          <a:spcPts val="1200"/>
                        </a:spcAft>
                      </a:pPr>
                      <a:r>
                        <a:rPr lang="hr-HR" sz="1500" b="1" u="none" strike="noStrike" dirty="0">
                          <a:effectLst/>
                        </a:rPr>
                        <a:t>datum otvorenja</a:t>
                      </a:r>
                      <a:endParaRPr lang="hr-HR" sz="2400" b="1" i="0" u="none" strike="noStrike" dirty="0">
                        <a:effectLst/>
                        <a:latin typeface="Arial" panose="020B0604020202020204" pitchFamily="34" charset="0"/>
                      </a:endParaRPr>
                    </a:p>
                  </a:txBody>
                  <a:tcPr marL="91343" marR="91343" marT="12687" marB="0" anchor="ctr"/>
                </a:tc>
                <a:extLst>
                  <a:ext uri="{0D108BD9-81ED-4DB2-BD59-A6C34878D82A}">
                    <a16:rowId xmlns:a16="http://schemas.microsoft.com/office/drawing/2014/main" val="3618580210"/>
                  </a:ext>
                </a:extLst>
              </a:tr>
              <a:tr h="539264">
                <a:tc>
                  <a:txBody>
                    <a:bodyPr/>
                    <a:lstStyle/>
                    <a:p>
                      <a:pPr algn="l" fontAlgn="t">
                        <a:lnSpc>
                          <a:spcPct val="107000"/>
                        </a:lnSpc>
                        <a:spcBef>
                          <a:spcPts val="0"/>
                        </a:spcBef>
                        <a:spcAft>
                          <a:spcPts val="800"/>
                        </a:spcAft>
                      </a:pPr>
                      <a:r>
                        <a:rPr lang="hr-HR" sz="1500" b="0" u="none" strike="noStrike" dirty="0">
                          <a:effectLst/>
                        </a:rPr>
                        <a:t>Vrhovine–Gospić</a:t>
                      </a:r>
                      <a:endParaRPr lang="hr-HR" sz="2400" b="0" i="0" u="none" strike="noStrike" dirty="0">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dirty="0">
                          <a:effectLst/>
                        </a:rPr>
                        <a:t>47,4</a:t>
                      </a:r>
                      <a:endParaRPr lang="hr-HR" sz="2400" b="0" i="0" u="none" strike="noStrike" dirty="0">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a:effectLst/>
                        </a:rPr>
                        <a:t>23. III. 1920.</a:t>
                      </a:r>
                      <a:endParaRPr lang="hr-HR" sz="2400" b="0" i="0" u="none" strike="noStrike">
                        <a:effectLst/>
                        <a:latin typeface="Arial" panose="020B0604020202020204" pitchFamily="34" charset="0"/>
                      </a:endParaRPr>
                    </a:p>
                  </a:txBody>
                  <a:tcPr marL="91343" marR="91343" marT="12687" marB="0"/>
                </a:tc>
                <a:extLst>
                  <a:ext uri="{0D108BD9-81ED-4DB2-BD59-A6C34878D82A}">
                    <a16:rowId xmlns:a16="http://schemas.microsoft.com/office/drawing/2014/main" val="3174959222"/>
                  </a:ext>
                </a:extLst>
              </a:tr>
              <a:tr h="539264">
                <a:tc>
                  <a:txBody>
                    <a:bodyPr/>
                    <a:lstStyle/>
                    <a:p>
                      <a:pPr algn="l" fontAlgn="t">
                        <a:lnSpc>
                          <a:spcPct val="107000"/>
                        </a:lnSpc>
                        <a:spcBef>
                          <a:spcPts val="0"/>
                        </a:spcBef>
                        <a:spcAft>
                          <a:spcPts val="800"/>
                        </a:spcAft>
                      </a:pPr>
                      <a:r>
                        <a:rPr lang="hr-HR" sz="1500" b="0" u="none" strike="noStrike">
                          <a:effectLst/>
                        </a:rPr>
                        <a:t>Gospić–Gračac</a:t>
                      </a:r>
                      <a:endParaRPr lang="hr-HR" sz="2400" b="0" i="0" u="none" strike="noStrike">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43,9</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15. VI. 1922.</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2697131303"/>
                  </a:ext>
                </a:extLst>
              </a:tr>
              <a:tr h="539264">
                <a:tc>
                  <a:txBody>
                    <a:bodyPr/>
                    <a:lstStyle/>
                    <a:p>
                      <a:pPr algn="l" fontAlgn="t">
                        <a:lnSpc>
                          <a:spcPct val="107000"/>
                        </a:lnSpc>
                        <a:spcBef>
                          <a:spcPts val="0"/>
                        </a:spcBef>
                        <a:spcAft>
                          <a:spcPts val="800"/>
                        </a:spcAft>
                      </a:pPr>
                      <a:r>
                        <a:rPr lang="hr-HR" sz="1500" b="0" u="none" strike="noStrike">
                          <a:effectLst/>
                        </a:rPr>
                        <a:t>Gračac–Knin</a:t>
                      </a:r>
                      <a:endParaRPr lang="hr-HR" sz="2400" b="0" i="0" u="none" strike="noStrike">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57,9</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25. VII. 1925.</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1323628422"/>
                  </a:ext>
                </a:extLst>
              </a:tr>
              <a:tr h="539264">
                <a:tc>
                  <a:txBody>
                    <a:bodyPr/>
                    <a:lstStyle/>
                    <a:p>
                      <a:pPr algn="l" fontAlgn="t">
                        <a:lnSpc>
                          <a:spcPct val="107000"/>
                        </a:lnSpc>
                        <a:spcBef>
                          <a:spcPts val="0"/>
                        </a:spcBef>
                        <a:spcAft>
                          <a:spcPts val="800"/>
                        </a:spcAft>
                      </a:pPr>
                      <a:r>
                        <a:rPr lang="hr-HR" sz="1500" b="0" u="none" strike="noStrike">
                          <a:effectLst/>
                        </a:rPr>
                        <a:t>Slavonski Brod–Tovarnik–Ruma (II. kolosijek)</a:t>
                      </a:r>
                      <a:endParaRPr lang="hr-HR" sz="2400" b="0" i="0" u="none" strike="noStrike">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97</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15. XII. 1928.</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4105088710"/>
                  </a:ext>
                </a:extLst>
              </a:tr>
              <a:tr h="300334">
                <a:tc>
                  <a:txBody>
                    <a:bodyPr/>
                    <a:lstStyle/>
                    <a:p>
                      <a:pPr algn="l" fontAlgn="t">
                        <a:lnSpc>
                          <a:spcPct val="107000"/>
                        </a:lnSpc>
                        <a:spcBef>
                          <a:spcPts val="0"/>
                        </a:spcBef>
                        <a:spcAft>
                          <a:spcPts val="800"/>
                        </a:spcAft>
                      </a:pPr>
                      <a:r>
                        <a:rPr lang="hr-HR" sz="1500" b="0" u="none" strike="noStrike" dirty="0">
                          <a:effectLst/>
                        </a:rPr>
                        <a:t>Novska–Slavonski Brod (II. kolosijek)</a:t>
                      </a:r>
                      <a:endParaRPr lang="hr-HR" sz="2400" b="0" i="0" u="none" strike="noStrike" dirty="0">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85,6</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5. II. 1929.</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3130539959"/>
                  </a:ext>
                </a:extLst>
              </a:tr>
              <a:tr h="300334">
                <a:tc>
                  <a:txBody>
                    <a:bodyPr/>
                    <a:lstStyle/>
                    <a:p>
                      <a:pPr algn="l" fontAlgn="t">
                        <a:lnSpc>
                          <a:spcPct val="107000"/>
                        </a:lnSpc>
                        <a:spcBef>
                          <a:spcPts val="0"/>
                        </a:spcBef>
                        <a:spcAft>
                          <a:spcPts val="800"/>
                        </a:spcAft>
                      </a:pPr>
                      <a:r>
                        <a:rPr lang="hr-HR" sz="1500" b="0" u="none" strike="noStrike" dirty="0">
                          <a:effectLst/>
                        </a:rPr>
                        <a:t>Krapina–(</a:t>
                      </a:r>
                      <a:r>
                        <a:rPr lang="hr-HR" sz="1500" b="0" u="none" strike="noStrike" dirty="0" err="1">
                          <a:effectLst/>
                        </a:rPr>
                        <a:t>Rogatec</a:t>
                      </a:r>
                      <a:r>
                        <a:rPr lang="hr-HR" sz="1500" b="0" u="none" strike="noStrike" dirty="0">
                          <a:effectLst/>
                        </a:rPr>
                        <a:t>)</a:t>
                      </a:r>
                      <a:endParaRPr lang="hr-HR" sz="2400" b="0" i="0" u="none" strike="noStrike" dirty="0">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19,4</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16. II. 1930.</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1431514163"/>
                  </a:ext>
                </a:extLst>
              </a:tr>
              <a:tr h="539264">
                <a:tc>
                  <a:txBody>
                    <a:bodyPr/>
                    <a:lstStyle/>
                    <a:p>
                      <a:pPr algn="l" fontAlgn="t">
                        <a:lnSpc>
                          <a:spcPct val="107000"/>
                        </a:lnSpc>
                        <a:spcBef>
                          <a:spcPts val="0"/>
                        </a:spcBef>
                        <a:spcAft>
                          <a:spcPts val="800"/>
                        </a:spcAft>
                      </a:pPr>
                      <a:r>
                        <a:rPr lang="hr-HR" sz="1500" b="0" u="none" strike="noStrike" dirty="0">
                          <a:effectLst/>
                        </a:rPr>
                        <a:t>Škrljevo–Bakar</a:t>
                      </a:r>
                      <a:endParaRPr lang="hr-HR" sz="2400" b="0" i="0" u="none" strike="noStrike" dirty="0">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10</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12. VII. 1931.</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768976068"/>
                  </a:ext>
                </a:extLst>
              </a:tr>
              <a:tr h="539264">
                <a:tc>
                  <a:txBody>
                    <a:bodyPr/>
                    <a:lstStyle/>
                    <a:p>
                      <a:pPr algn="l" fontAlgn="t">
                        <a:lnSpc>
                          <a:spcPct val="107000"/>
                        </a:lnSpc>
                        <a:spcBef>
                          <a:spcPts val="0"/>
                        </a:spcBef>
                        <a:spcAft>
                          <a:spcPts val="800"/>
                        </a:spcAft>
                      </a:pPr>
                      <a:r>
                        <a:rPr lang="hr-HR" sz="1500" b="0" u="none" strike="noStrike" dirty="0">
                          <a:effectLst/>
                        </a:rPr>
                        <a:t>Koprivnica–Varaždin</a:t>
                      </a:r>
                      <a:endParaRPr lang="hr-HR" sz="2400" b="0" i="0" u="none" strike="noStrike" dirty="0">
                        <a:effectLst/>
                        <a:latin typeface="Arial" panose="020B0604020202020204" pitchFamily="34" charset="0"/>
                      </a:endParaRPr>
                    </a:p>
                  </a:txBody>
                  <a:tcPr marL="91343" marR="91343" marT="12687" marB="0" anchor="ctr"/>
                </a:tc>
                <a:tc>
                  <a:txBody>
                    <a:bodyPr/>
                    <a:lstStyle/>
                    <a:p>
                      <a:pPr algn="r" fontAlgn="t">
                        <a:lnSpc>
                          <a:spcPct val="107000"/>
                        </a:lnSpc>
                        <a:spcBef>
                          <a:spcPts val="0"/>
                        </a:spcBef>
                        <a:spcAft>
                          <a:spcPts val="800"/>
                        </a:spcAft>
                      </a:pPr>
                      <a:r>
                        <a:rPr lang="hr-HR" sz="1500" b="0" u="none" strike="noStrike">
                          <a:effectLst/>
                        </a:rPr>
                        <a:t>42</a:t>
                      </a:r>
                      <a:endParaRPr lang="hr-HR" sz="2400" b="0" i="0" u="none" strike="noStrike">
                        <a:effectLst/>
                        <a:latin typeface="Arial" panose="020B0604020202020204" pitchFamily="34" charset="0"/>
                      </a:endParaRPr>
                    </a:p>
                  </a:txBody>
                  <a:tcPr marL="91343" marR="91343" marT="12687" marB="0"/>
                </a:tc>
                <a:tc>
                  <a:txBody>
                    <a:bodyPr/>
                    <a:lstStyle/>
                    <a:p>
                      <a:pPr algn="r" fontAlgn="t">
                        <a:lnSpc>
                          <a:spcPct val="107000"/>
                        </a:lnSpc>
                        <a:spcBef>
                          <a:spcPts val="0"/>
                        </a:spcBef>
                        <a:spcAft>
                          <a:spcPts val="800"/>
                        </a:spcAft>
                      </a:pPr>
                      <a:r>
                        <a:rPr lang="hr-HR" sz="1500" b="0" u="none" strike="noStrike" dirty="0">
                          <a:effectLst/>
                        </a:rPr>
                        <a:t>17. XII. 1937.</a:t>
                      </a:r>
                      <a:endParaRPr lang="hr-HR" sz="2400" b="0" i="0" u="none" strike="noStrike" dirty="0">
                        <a:effectLst/>
                        <a:latin typeface="Arial" panose="020B0604020202020204" pitchFamily="34" charset="0"/>
                      </a:endParaRPr>
                    </a:p>
                  </a:txBody>
                  <a:tcPr marL="91343" marR="91343" marT="12687" marB="0"/>
                </a:tc>
                <a:extLst>
                  <a:ext uri="{0D108BD9-81ED-4DB2-BD59-A6C34878D82A}">
                    <a16:rowId xmlns:a16="http://schemas.microsoft.com/office/drawing/2014/main" val="3453239104"/>
                  </a:ext>
                </a:extLst>
              </a:tr>
            </a:tbl>
          </a:graphicData>
        </a:graphic>
      </p:graphicFrame>
    </p:spTree>
    <p:extLst>
      <p:ext uri="{BB962C8B-B14F-4D97-AF65-F5344CB8AC3E}">
        <p14:creationId xmlns:p14="http://schemas.microsoft.com/office/powerpoint/2010/main" val="297976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0063CF-7BA3-4E69-965B-AEDD1582D578}"/>
              </a:ext>
            </a:extLst>
          </p:cNvPr>
          <p:cNvSpPr>
            <a:spLocks noGrp="1"/>
          </p:cNvSpPr>
          <p:nvPr>
            <p:ph type="title"/>
          </p:nvPr>
        </p:nvSpPr>
        <p:spPr>
          <a:xfrm>
            <a:off x="455033" y="116115"/>
            <a:ext cx="9407820" cy="871287"/>
          </a:xfrm>
        </p:spPr>
        <p:txBody>
          <a:bodyPr>
            <a:normAutofit/>
          </a:bodyPr>
          <a:lstStyle/>
          <a:p>
            <a:r>
              <a:rPr kumimoji="0" lang="hr-HR" b="0" i="0" u="none" strike="noStrike" kern="1200" cap="none" spc="0" normalizeH="0" baseline="0" noProof="0" dirty="0">
                <a:ln>
                  <a:noFill/>
                </a:ln>
                <a:effectLst/>
                <a:uLnTx/>
                <a:uFillTx/>
                <a:latin typeface="Franklin Gothic Book" panose="020B0503020102020204"/>
                <a:ea typeface="+mj-ea"/>
                <a:cs typeface="+mj-cs"/>
              </a:rPr>
              <a:t>Kraljevina SHS/Jugoslavija</a:t>
            </a:r>
            <a:endParaRPr lang="hr-HR" dirty="0"/>
          </a:p>
        </p:txBody>
      </p:sp>
      <p:graphicFrame>
        <p:nvGraphicFramePr>
          <p:cNvPr id="6" name="Rezervirano mjesto sadržaja 5">
            <a:extLst>
              <a:ext uri="{FF2B5EF4-FFF2-40B4-BE49-F238E27FC236}">
                <a16:creationId xmlns:a16="http://schemas.microsoft.com/office/drawing/2014/main" id="{76E50570-27C0-498E-8301-C684F0F4F67A}"/>
              </a:ext>
            </a:extLst>
          </p:cNvPr>
          <p:cNvGraphicFramePr>
            <a:graphicFrameLocks noGrp="1"/>
          </p:cNvGraphicFramePr>
          <p:nvPr>
            <p:ph idx="1"/>
            <p:extLst>
              <p:ext uri="{D42A27DB-BD31-4B8C-83A1-F6EECF244321}">
                <p14:modId xmlns:p14="http://schemas.microsoft.com/office/powerpoint/2010/main" val="3885777645"/>
              </p:ext>
            </p:extLst>
          </p:nvPr>
        </p:nvGraphicFramePr>
        <p:xfrm>
          <a:off x="1984868" y="1007054"/>
          <a:ext cx="4840630" cy="5460511"/>
        </p:xfrm>
        <a:graphic>
          <a:graphicData uri="http://schemas.openxmlformats.org/drawingml/2006/table">
            <a:tbl>
              <a:tblPr firstRow="1" firstCol="1" bandRow="1">
                <a:tableStyleId>{0E3FDE45-AF77-4B5C-9715-49D594BDF05E}</a:tableStyleId>
              </a:tblPr>
              <a:tblGrid>
                <a:gridCol w="1187363">
                  <a:extLst>
                    <a:ext uri="{9D8B030D-6E8A-4147-A177-3AD203B41FA5}">
                      <a16:colId xmlns:a16="http://schemas.microsoft.com/office/drawing/2014/main" val="3068598065"/>
                    </a:ext>
                  </a:extLst>
                </a:gridCol>
                <a:gridCol w="789797">
                  <a:extLst>
                    <a:ext uri="{9D8B030D-6E8A-4147-A177-3AD203B41FA5}">
                      <a16:colId xmlns:a16="http://schemas.microsoft.com/office/drawing/2014/main" val="3515366401"/>
                    </a:ext>
                  </a:extLst>
                </a:gridCol>
                <a:gridCol w="954490">
                  <a:extLst>
                    <a:ext uri="{9D8B030D-6E8A-4147-A177-3AD203B41FA5}">
                      <a16:colId xmlns:a16="http://schemas.microsoft.com/office/drawing/2014/main" val="1911344198"/>
                    </a:ext>
                  </a:extLst>
                </a:gridCol>
                <a:gridCol w="954490">
                  <a:extLst>
                    <a:ext uri="{9D8B030D-6E8A-4147-A177-3AD203B41FA5}">
                      <a16:colId xmlns:a16="http://schemas.microsoft.com/office/drawing/2014/main" val="2247071822"/>
                    </a:ext>
                  </a:extLst>
                </a:gridCol>
                <a:gridCol w="954490">
                  <a:extLst>
                    <a:ext uri="{9D8B030D-6E8A-4147-A177-3AD203B41FA5}">
                      <a16:colId xmlns:a16="http://schemas.microsoft.com/office/drawing/2014/main" val="829941289"/>
                    </a:ext>
                  </a:extLst>
                </a:gridCol>
              </a:tblGrid>
              <a:tr h="294532">
                <a:tc>
                  <a:txBody>
                    <a:bodyPr/>
                    <a:lstStyle/>
                    <a:p>
                      <a:pPr>
                        <a:lnSpc>
                          <a:spcPct val="150000"/>
                        </a:lnSpc>
                        <a:spcAft>
                          <a:spcPts val="800"/>
                        </a:spcAft>
                      </a:pPr>
                      <a:r>
                        <a:rPr lang="hr-HR" sz="1200" b="1" dirty="0">
                          <a:effectLst/>
                        </a:rPr>
                        <a:t>grad </a:t>
                      </a:r>
                      <a:endParaRPr lang="hr-H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b="1" dirty="0">
                          <a:effectLst/>
                        </a:rPr>
                        <a:t>1900.</a:t>
                      </a:r>
                      <a:endParaRPr lang="hr-H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b="1" dirty="0">
                          <a:effectLst/>
                        </a:rPr>
                        <a:t>1910.</a:t>
                      </a:r>
                      <a:endParaRPr lang="hr-H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b="1" dirty="0">
                          <a:effectLst/>
                        </a:rPr>
                        <a:t>1921.</a:t>
                      </a:r>
                      <a:endParaRPr lang="hr-H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b="1" dirty="0">
                          <a:effectLst/>
                        </a:rPr>
                        <a:t>1931.</a:t>
                      </a:r>
                      <a:endParaRPr lang="hr-H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610422932"/>
                  </a:ext>
                </a:extLst>
              </a:tr>
              <a:tr h="235527">
                <a:tc>
                  <a:txBody>
                    <a:bodyPr/>
                    <a:lstStyle/>
                    <a:p>
                      <a:pPr>
                        <a:lnSpc>
                          <a:spcPct val="150000"/>
                        </a:lnSpc>
                        <a:spcAft>
                          <a:spcPts val="800"/>
                        </a:spcAft>
                      </a:pPr>
                      <a:r>
                        <a:rPr lang="hr-HR" sz="1200" dirty="0">
                          <a:effectLst/>
                        </a:rPr>
                        <a:t>Zagreb</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87.239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109.029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140.815</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227.838</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3635360382"/>
                  </a:ext>
                </a:extLst>
              </a:tr>
              <a:tr h="235527">
                <a:tc>
                  <a:txBody>
                    <a:bodyPr/>
                    <a:lstStyle/>
                    <a:p>
                      <a:pPr>
                        <a:lnSpc>
                          <a:spcPct val="150000"/>
                        </a:lnSpc>
                        <a:spcAft>
                          <a:spcPts val="800"/>
                        </a:spcAft>
                      </a:pPr>
                      <a:r>
                        <a:rPr lang="hr-HR" sz="1200" dirty="0">
                          <a:effectLst/>
                        </a:rPr>
                        <a:t>Varaždin</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24.277</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26.014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26.234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28.799</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892283615"/>
                  </a:ext>
                </a:extLst>
              </a:tr>
              <a:tr h="235527">
                <a:tc>
                  <a:txBody>
                    <a:bodyPr/>
                    <a:lstStyle/>
                    <a:p>
                      <a:pPr>
                        <a:lnSpc>
                          <a:spcPct val="150000"/>
                        </a:lnSpc>
                        <a:spcAft>
                          <a:spcPts val="800"/>
                        </a:spcAft>
                      </a:pPr>
                      <a:r>
                        <a:rPr lang="hr-HR" sz="1200" dirty="0">
                          <a:effectLst/>
                        </a:rPr>
                        <a:t>Karlovac</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15.442</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16.667</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17.448</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21.877</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3851618925"/>
                  </a:ext>
                </a:extLst>
              </a:tr>
              <a:tr h="235527">
                <a:tc>
                  <a:txBody>
                    <a:bodyPr/>
                    <a:lstStyle/>
                    <a:p>
                      <a:pPr>
                        <a:lnSpc>
                          <a:spcPct val="150000"/>
                        </a:lnSpc>
                        <a:spcAft>
                          <a:spcPts val="800"/>
                        </a:spcAft>
                      </a:pPr>
                      <a:r>
                        <a:rPr lang="hr-HR" sz="1200" dirty="0">
                          <a:effectLst/>
                        </a:rPr>
                        <a:t>Varaždin</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10.410</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12.130</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13.844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14.123</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576998589"/>
                  </a:ext>
                </a:extLst>
              </a:tr>
              <a:tr h="235527">
                <a:tc>
                  <a:txBody>
                    <a:bodyPr/>
                    <a:lstStyle/>
                    <a:p>
                      <a:pPr>
                        <a:lnSpc>
                          <a:spcPct val="150000"/>
                        </a:lnSpc>
                        <a:spcAft>
                          <a:spcPts val="800"/>
                        </a:spcAft>
                      </a:pPr>
                      <a:r>
                        <a:rPr lang="hr-HR" sz="1200">
                          <a:effectLst/>
                        </a:rPr>
                        <a:t>Koprivnica</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5.118</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5.710</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8.018</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8.115</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478811287"/>
                  </a:ext>
                </a:extLst>
              </a:tr>
              <a:tr h="235527">
                <a:tc>
                  <a:txBody>
                    <a:bodyPr/>
                    <a:lstStyle/>
                    <a:p>
                      <a:pPr>
                        <a:lnSpc>
                          <a:spcPct val="150000"/>
                        </a:lnSpc>
                        <a:spcAft>
                          <a:spcPts val="800"/>
                        </a:spcAft>
                      </a:pPr>
                      <a:r>
                        <a:rPr lang="hr-HR" sz="1200">
                          <a:effectLst/>
                        </a:rPr>
                        <a:t>Bjelovar </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5.609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7.873</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9.266</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9.994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743375984"/>
                  </a:ext>
                </a:extLst>
              </a:tr>
              <a:tr h="235527">
                <a:tc>
                  <a:txBody>
                    <a:bodyPr/>
                    <a:lstStyle/>
                    <a:p>
                      <a:pPr>
                        <a:lnSpc>
                          <a:spcPct val="150000"/>
                        </a:lnSpc>
                        <a:spcAft>
                          <a:spcPts val="800"/>
                        </a:spcAft>
                      </a:pPr>
                      <a:r>
                        <a:rPr lang="hr-HR" sz="1200">
                          <a:effectLst/>
                        </a:rPr>
                        <a:t>Sisak</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7.538</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8.530</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9.301</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11.860</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2544842053"/>
                  </a:ext>
                </a:extLst>
              </a:tr>
              <a:tr h="235527">
                <a:tc>
                  <a:txBody>
                    <a:bodyPr/>
                    <a:lstStyle/>
                    <a:p>
                      <a:pPr>
                        <a:lnSpc>
                          <a:spcPct val="150000"/>
                        </a:lnSpc>
                        <a:spcAft>
                          <a:spcPts val="800"/>
                        </a:spcAft>
                      </a:pPr>
                      <a:r>
                        <a:rPr lang="hr-HR" sz="1200">
                          <a:effectLst/>
                        </a:rPr>
                        <a:t>Rijeka</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51.419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66.042</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61.157</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71.966</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998161782"/>
                  </a:ext>
                </a:extLst>
              </a:tr>
              <a:tr h="235527">
                <a:tc>
                  <a:txBody>
                    <a:bodyPr/>
                    <a:lstStyle/>
                    <a:p>
                      <a:pPr>
                        <a:lnSpc>
                          <a:spcPct val="150000"/>
                        </a:lnSpc>
                        <a:spcAft>
                          <a:spcPts val="800"/>
                        </a:spcAft>
                      </a:pPr>
                      <a:r>
                        <a:rPr lang="hr-HR" sz="1200">
                          <a:effectLst/>
                        </a:rPr>
                        <a:t>Gospić</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3.295</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3.275</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3.653</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3.826</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4102245106"/>
                  </a:ext>
                </a:extLst>
              </a:tr>
              <a:tr h="235527">
                <a:tc>
                  <a:txBody>
                    <a:bodyPr/>
                    <a:lstStyle/>
                    <a:p>
                      <a:pPr>
                        <a:lnSpc>
                          <a:spcPct val="150000"/>
                        </a:lnSpc>
                        <a:spcAft>
                          <a:spcPts val="800"/>
                        </a:spcAft>
                      </a:pPr>
                      <a:r>
                        <a:rPr lang="hr-HR" sz="1200">
                          <a:effectLst/>
                        </a:rPr>
                        <a:t>Virovitica</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6.688</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7.025</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9.366</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8.701</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4167534190"/>
                  </a:ext>
                </a:extLst>
              </a:tr>
              <a:tr h="235527">
                <a:tc>
                  <a:txBody>
                    <a:bodyPr/>
                    <a:lstStyle/>
                    <a:p>
                      <a:pPr>
                        <a:lnSpc>
                          <a:spcPct val="150000"/>
                        </a:lnSpc>
                        <a:spcAft>
                          <a:spcPts val="800"/>
                        </a:spcAft>
                      </a:pPr>
                      <a:r>
                        <a:rPr lang="hr-HR" sz="1200">
                          <a:effectLst/>
                        </a:rPr>
                        <a:t>Požega</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4.988</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5.899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7.040</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7.125</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2009849696"/>
                  </a:ext>
                </a:extLst>
              </a:tr>
              <a:tr h="235527">
                <a:tc>
                  <a:txBody>
                    <a:bodyPr/>
                    <a:lstStyle/>
                    <a:p>
                      <a:pPr>
                        <a:lnSpc>
                          <a:spcPct val="150000"/>
                        </a:lnSpc>
                        <a:spcAft>
                          <a:spcPts val="800"/>
                        </a:spcAft>
                      </a:pPr>
                      <a:r>
                        <a:rPr lang="hr-HR" sz="1200" dirty="0">
                          <a:effectLst/>
                        </a:rPr>
                        <a:t>Slavonski Brod</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7.532</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10.651</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11.199</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15.827</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643591059"/>
                  </a:ext>
                </a:extLst>
              </a:tr>
              <a:tr h="235527">
                <a:tc>
                  <a:txBody>
                    <a:bodyPr/>
                    <a:lstStyle/>
                    <a:p>
                      <a:pPr>
                        <a:lnSpc>
                          <a:spcPct val="150000"/>
                        </a:lnSpc>
                        <a:spcAft>
                          <a:spcPts val="800"/>
                        </a:spcAft>
                      </a:pPr>
                      <a:r>
                        <a:rPr lang="hr-HR" sz="1200">
                          <a:effectLst/>
                        </a:rPr>
                        <a:t>Zadar</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16.969</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19.426</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17.369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19.296</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4139998010"/>
                  </a:ext>
                </a:extLst>
              </a:tr>
              <a:tr h="235527">
                <a:tc>
                  <a:txBody>
                    <a:bodyPr/>
                    <a:lstStyle/>
                    <a:p>
                      <a:pPr>
                        <a:lnSpc>
                          <a:spcPct val="150000"/>
                        </a:lnSpc>
                        <a:spcAft>
                          <a:spcPts val="800"/>
                        </a:spcAft>
                      </a:pPr>
                      <a:r>
                        <a:rPr lang="hr-HR" sz="1200">
                          <a:effectLst/>
                        </a:rPr>
                        <a:t>Osijek</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26.769</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33.337</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36.500</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43.351</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605034366"/>
                  </a:ext>
                </a:extLst>
              </a:tr>
              <a:tr h="235527">
                <a:tc>
                  <a:txBody>
                    <a:bodyPr/>
                    <a:lstStyle/>
                    <a:p>
                      <a:pPr>
                        <a:lnSpc>
                          <a:spcPct val="150000"/>
                        </a:lnSpc>
                        <a:spcAft>
                          <a:spcPts val="800"/>
                        </a:spcAft>
                      </a:pPr>
                      <a:r>
                        <a:rPr lang="hr-HR" sz="1200">
                          <a:effectLst/>
                        </a:rPr>
                        <a:t>Šibenik</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11.440</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14.195</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16.294</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17.669</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3904631548"/>
                  </a:ext>
                </a:extLst>
              </a:tr>
              <a:tr h="235527">
                <a:tc>
                  <a:txBody>
                    <a:bodyPr/>
                    <a:lstStyle/>
                    <a:p>
                      <a:pPr>
                        <a:lnSpc>
                          <a:spcPct val="150000"/>
                        </a:lnSpc>
                        <a:spcAft>
                          <a:spcPts val="800"/>
                        </a:spcAft>
                      </a:pPr>
                      <a:r>
                        <a:rPr lang="hr-HR" sz="1200">
                          <a:effectLst/>
                        </a:rPr>
                        <a:t>Vinkovci</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8.634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10.455</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11.421</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14.724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280857403"/>
                  </a:ext>
                </a:extLst>
              </a:tr>
              <a:tr h="235527">
                <a:tc>
                  <a:txBody>
                    <a:bodyPr/>
                    <a:lstStyle/>
                    <a:p>
                      <a:pPr>
                        <a:lnSpc>
                          <a:spcPct val="150000"/>
                        </a:lnSpc>
                        <a:spcAft>
                          <a:spcPts val="800"/>
                        </a:spcAft>
                      </a:pPr>
                      <a:r>
                        <a:rPr lang="hr-HR" sz="1200">
                          <a:effectLst/>
                        </a:rPr>
                        <a:t>Split</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18.853</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21.738</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25.052</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35.332</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249194422"/>
                  </a:ext>
                </a:extLst>
              </a:tr>
              <a:tr h="235527">
                <a:tc>
                  <a:txBody>
                    <a:bodyPr/>
                    <a:lstStyle/>
                    <a:p>
                      <a:pPr>
                        <a:lnSpc>
                          <a:spcPct val="150000"/>
                        </a:lnSpc>
                        <a:spcAft>
                          <a:spcPts val="800"/>
                        </a:spcAft>
                      </a:pPr>
                      <a:r>
                        <a:rPr lang="hr-HR" sz="1200">
                          <a:effectLst/>
                        </a:rPr>
                        <a:t>Pula</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36.143</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59.498</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38.591</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44.219</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2106347191"/>
                  </a:ext>
                </a:extLst>
              </a:tr>
              <a:tr h="235527">
                <a:tc>
                  <a:txBody>
                    <a:bodyPr/>
                    <a:lstStyle/>
                    <a:p>
                      <a:pPr>
                        <a:lnSpc>
                          <a:spcPct val="150000"/>
                        </a:lnSpc>
                        <a:spcAft>
                          <a:spcPts val="800"/>
                        </a:spcAft>
                      </a:pPr>
                      <a:r>
                        <a:rPr lang="hr-HR" sz="1200">
                          <a:effectLst/>
                        </a:rPr>
                        <a:t>Dubrovnik </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8.531</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10.671</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11.823</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10.425</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4015906391"/>
                  </a:ext>
                </a:extLst>
              </a:tr>
              <a:tr h="235527">
                <a:tc>
                  <a:txBody>
                    <a:bodyPr/>
                    <a:lstStyle/>
                    <a:p>
                      <a:pPr>
                        <a:lnSpc>
                          <a:spcPct val="150000"/>
                        </a:lnSpc>
                        <a:spcAft>
                          <a:spcPts val="800"/>
                        </a:spcAft>
                      </a:pPr>
                      <a:r>
                        <a:rPr lang="hr-HR" sz="1200">
                          <a:effectLst/>
                        </a:rPr>
                        <a:t>Čakovec</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4.514</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5.402</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5.913</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6.377</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1841257279"/>
                  </a:ext>
                </a:extLst>
              </a:tr>
              <a:tr h="0">
                <a:tc>
                  <a:txBody>
                    <a:bodyPr/>
                    <a:lstStyle/>
                    <a:p>
                      <a:pPr>
                        <a:lnSpc>
                          <a:spcPct val="150000"/>
                        </a:lnSpc>
                        <a:spcAft>
                          <a:spcPts val="800"/>
                        </a:spcAft>
                      </a:pPr>
                      <a:r>
                        <a:rPr lang="hr-HR" sz="1200">
                          <a:effectLst/>
                        </a:rPr>
                        <a:t>Krapina</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1.392</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1.470</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a:effectLst/>
                        </a:rPr>
                        <a:t>1.390</a:t>
                      </a:r>
                      <a:endParaRPr lang="hr-HR" sz="120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tc>
                  <a:txBody>
                    <a:bodyPr/>
                    <a:lstStyle/>
                    <a:p>
                      <a:pPr algn="r">
                        <a:lnSpc>
                          <a:spcPct val="150000"/>
                        </a:lnSpc>
                        <a:spcAft>
                          <a:spcPts val="800"/>
                        </a:spcAft>
                      </a:pPr>
                      <a:r>
                        <a:rPr lang="hr-HR" sz="1200" dirty="0">
                          <a:effectLst/>
                        </a:rPr>
                        <a:t>1.332</a:t>
                      </a:r>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749" marR="49749" marT="0" marB="0"/>
                </a:tc>
                <a:extLst>
                  <a:ext uri="{0D108BD9-81ED-4DB2-BD59-A6C34878D82A}">
                    <a16:rowId xmlns:a16="http://schemas.microsoft.com/office/drawing/2014/main" val="2502726008"/>
                  </a:ext>
                </a:extLst>
              </a:tr>
            </a:tbl>
          </a:graphicData>
        </a:graphic>
      </p:graphicFrame>
    </p:spTree>
    <p:extLst>
      <p:ext uri="{BB962C8B-B14F-4D97-AF65-F5344CB8AC3E}">
        <p14:creationId xmlns:p14="http://schemas.microsoft.com/office/powerpoint/2010/main" val="1186903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2D66742-1B15-4FE5-9AAF-7B817FE5C1E3}"/>
              </a:ext>
            </a:extLst>
          </p:cNvPr>
          <p:cNvSpPr>
            <a:spLocks noGrp="1"/>
          </p:cNvSpPr>
          <p:nvPr>
            <p:ph type="title"/>
          </p:nvPr>
        </p:nvSpPr>
        <p:spPr/>
        <p:txBody>
          <a:bodyPr/>
          <a:lstStyle/>
          <a:p>
            <a:r>
              <a:rPr lang="hr-HR" dirty="0"/>
              <a:t>Kraljevina SHS/Jugoslavija</a:t>
            </a:r>
          </a:p>
        </p:txBody>
      </p:sp>
      <p:sp>
        <p:nvSpPr>
          <p:cNvPr id="3" name="Rezervirano mjesto sadržaja 2">
            <a:extLst>
              <a:ext uri="{FF2B5EF4-FFF2-40B4-BE49-F238E27FC236}">
                <a16:creationId xmlns:a16="http://schemas.microsoft.com/office/drawing/2014/main" id="{4F146B5C-C49A-4EBC-928C-A7BF28101D8E}"/>
              </a:ext>
            </a:extLst>
          </p:cNvPr>
          <p:cNvSpPr>
            <a:spLocks noGrp="1"/>
          </p:cNvSpPr>
          <p:nvPr>
            <p:ph idx="1"/>
          </p:nvPr>
        </p:nvSpPr>
        <p:spPr>
          <a:xfrm>
            <a:off x="838200" y="1825625"/>
            <a:ext cx="9202865" cy="4351338"/>
          </a:xfrm>
        </p:spPr>
        <p:txBody>
          <a:bodyPr>
            <a:normAutofit fontScale="77500" lnSpcReduction="20000"/>
          </a:bodyPr>
          <a:lstStyle/>
          <a:p>
            <a:pPr marL="0" indent="0">
              <a:lnSpc>
                <a:spcPct val="120000"/>
              </a:lnSpc>
              <a:buNone/>
            </a:pPr>
            <a:r>
              <a:rPr lang="hr-HR" dirty="0">
                <a:solidFill>
                  <a:srgbClr val="FF9900"/>
                </a:solidFill>
                <a:effectLst/>
                <a:latin typeface="Arial" panose="020B0604020202020204" pitchFamily="34" charset="0"/>
                <a:ea typeface="Times New Roman" panose="02020603050405020304" pitchFamily="18" charset="0"/>
              </a:rPr>
              <a:t>Povjesničar Igor Duda u knjizi </a:t>
            </a:r>
            <a:r>
              <a:rPr lang="hr-HR" i="1" dirty="0">
                <a:solidFill>
                  <a:srgbClr val="FF9900"/>
                </a:solidFill>
                <a:effectLst/>
                <a:latin typeface="Arial" panose="020B0604020202020204" pitchFamily="34" charset="0"/>
                <a:ea typeface="Times New Roman" panose="02020603050405020304" pitchFamily="18" charset="0"/>
              </a:rPr>
              <a:t>Jugoslavija u </a:t>
            </a:r>
            <a:r>
              <a:rPr lang="hr-HR" i="1" dirty="0" err="1">
                <a:solidFill>
                  <a:srgbClr val="FF9900"/>
                </a:solidFill>
                <a:effectLst/>
                <a:latin typeface="Arial" panose="020B0604020202020204" pitchFamily="34" charset="0"/>
                <a:ea typeface="Times New Roman" panose="02020603050405020304" pitchFamily="18" charset="0"/>
              </a:rPr>
              <a:t>istorijskoj</a:t>
            </a:r>
            <a:r>
              <a:rPr lang="hr-HR" i="1" dirty="0">
                <a:solidFill>
                  <a:srgbClr val="FF9900"/>
                </a:solidFill>
                <a:effectLst/>
                <a:latin typeface="Arial" panose="020B0604020202020204" pitchFamily="34" charset="0"/>
                <a:ea typeface="Times New Roman" panose="02020603050405020304" pitchFamily="18" charset="0"/>
              </a:rPr>
              <a:t> perspektivi</a:t>
            </a:r>
            <a:r>
              <a:rPr lang="hr-HR" dirty="0">
                <a:solidFill>
                  <a:srgbClr val="FF9900"/>
                </a:solidFill>
                <a:effectLst/>
                <a:latin typeface="Arial" panose="020B0604020202020204" pitchFamily="34" charset="0"/>
                <a:ea typeface="Times New Roman" panose="02020603050405020304" pitchFamily="18" charset="0"/>
              </a:rPr>
              <a:t> (2017.) piše:</a:t>
            </a:r>
            <a:endParaRPr lang="hr-HR" dirty="0">
              <a:effectLst/>
              <a:latin typeface="Times New Roman" panose="02020603050405020304" pitchFamily="18" charset="0"/>
              <a:ea typeface="Times New Roman" panose="02020603050405020304" pitchFamily="18" charset="0"/>
            </a:endParaRPr>
          </a:p>
          <a:p>
            <a:pPr marL="0" indent="0">
              <a:lnSpc>
                <a:spcPct val="120000"/>
              </a:lnSpc>
              <a:buNone/>
            </a:pPr>
            <a:r>
              <a:rPr lang="hr-HR" i="1" dirty="0">
                <a:solidFill>
                  <a:srgbClr val="FF9900"/>
                </a:solidFill>
                <a:effectLst/>
                <a:latin typeface="Arial" panose="020B0604020202020204" pitchFamily="34" charset="0"/>
                <a:ea typeface="Times New Roman" panose="02020603050405020304" pitchFamily="18" charset="0"/>
              </a:rPr>
              <a:t>Između dva svjetska rata stambena je infrastruktura izvan gradova bila loša ili nepostojeća, bez priključka na električnu energiju, vodovod i kanalizaciju. Loši su bili životni uvjeti u gradskim radničkim ili rubnim naseljima. U selima u sjevernom dijelu zemlje živjelo se bolje, no drugdje su rijetki uopće imali vlastiti krevet. U nerazvijenim dijelovima zemlje krevet se obično čuvao za glavu obitelji, djeda, bolesnika ili više male djece, dok su ostali brojni ukućani spavali na podu, zimi kraj životinja, ljeti izvan kuće.</a:t>
            </a:r>
            <a:endParaRPr lang="hr-HR" dirty="0">
              <a:effectLst/>
              <a:latin typeface="Times New Roman" panose="02020603050405020304" pitchFamily="18" charset="0"/>
              <a:ea typeface="Times New Roman" panose="02020603050405020304" pitchFamily="18" charset="0"/>
            </a:endParaRPr>
          </a:p>
          <a:p>
            <a:pPr marL="0" indent="0">
              <a:lnSpc>
                <a:spcPct val="107000"/>
              </a:lnSpc>
              <a:spcAft>
                <a:spcPts val="1200"/>
              </a:spcAft>
              <a:buNone/>
            </a:pPr>
            <a:r>
              <a:rPr lang="hr-HR" dirty="0">
                <a:effectLst/>
                <a:latin typeface="Arial" panose="020B0604020202020204" pitchFamily="34" charset="0"/>
                <a:ea typeface="Times New Roman" panose="02020603050405020304" pitchFamily="18" charset="0"/>
                <a:cs typeface="Times New Roman" panose="02020603050405020304" pitchFamily="18" charset="0"/>
              </a:rPr>
              <a:t> </a:t>
            </a:r>
            <a:endParaRPr lang="hr-HR"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Tree>
    <p:extLst>
      <p:ext uri="{BB962C8B-B14F-4D97-AF65-F5344CB8AC3E}">
        <p14:creationId xmlns:p14="http://schemas.microsoft.com/office/powerpoint/2010/main" val="1509543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EEA31C-02F9-4419-AD4B-2B7B7985175C}"/>
              </a:ext>
            </a:extLst>
          </p:cNvPr>
          <p:cNvSpPr>
            <a:spLocks noGrp="1"/>
          </p:cNvSpPr>
          <p:nvPr>
            <p:ph type="title"/>
          </p:nvPr>
        </p:nvSpPr>
        <p:spPr>
          <a:xfrm>
            <a:off x="565541" y="252435"/>
            <a:ext cx="5993842" cy="1485900"/>
          </a:xfrm>
        </p:spPr>
        <p:txBody>
          <a:bodyPr>
            <a:normAutofit/>
          </a:bodyPr>
          <a:lstStyle/>
          <a:p>
            <a:r>
              <a:rPr kumimoji="0" lang="hr-HR" sz="3400" b="0" i="0" u="none" strike="noStrike" kern="1200" cap="none" spc="0" normalizeH="0" baseline="0" noProof="0" dirty="0">
                <a:ln>
                  <a:noFill/>
                </a:ln>
                <a:effectLst/>
                <a:uLnTx/>
                <a:uFillTx/>
                <a:latin typeface="Franklin Gothic Book" panose="020B0503020102020204"/>
                <a:ea typeface="+mj-ea"/>
                <a:cs typeface="+mj-cs"/>
              </a:rPr>
              <a:t>Kraljevina SHS/Jugoslavija</a:t>
            </a:r>
            <a:endParaRPr lang="hr-HR" sz="3400" dirty="0"/>
          </a:p>
        </p:txBody>
      </p:sp>
      <p:sp>
        <p:nvSpPr>
          <p:cNvPr id="3" name="Rezervirano mjesto sadržaja 2">
            <a:extLst>
              <a:ext uri="{FF2B5EF4-FFF2-40B4-BE49-F238E27FC236}">
                <a16:creationId xmlns:a16="http://schemas.microsoft.com/office/drawing/2014/main" id="{1427FCD6-34FD-4782-96D7-EE6A38BC9684}"/>
              </a:ext>
            </a:extLst>
          </p:cNvPr>
          <p:cNvSpPr>
            <a:spLocks noGrp="1"/>
          </p:cNvSpPr>
          <p:nvPr>
            <p:ph idx="1"/>
          </p:nvPr>
        </p:nvSpPr>
        <p:spPr>
          <a:xfrm>
            <a:off x="565541" y="1577449"/>
            <a:ext cx="4237571" cy="4376986"/>
          </a:xfrm>
        </p:spPr>
        <p:txBody>
          <a:bodyPr>
            <a:normAutofit/>
          </a:bodyPr>
          <a:lstStyle/>
          <a:p>
            <a:r>
              <a:rPr lang="hr-HR" sz="1800" dirty="0">
                <a:effectLst/>
                <a:latin typeface="Arial" panose="020B0604020202020204" pitchFamily="34" charset="0"/>
                <a:ea typeface="Times New Roman" panose="02020603050405020304" pitchFamily="18" charset="0"/>
                <a:cs typeface="Times New Roman" panose="02020603050405020304" pitchFamily="18" charset="0"/>
              </a:rPr>
              <a:t>U primorskim krajevima između dva rata značajnije se počinje razvijati turizam </a:t>
            </a:r>
          </a:p>
          <a:p>
            <a:pPr lvl="1"/>
            <a:r>
              <a:rPr lang="hr-HR" sz="1800" dirty="0">
                <a:latin typeface="Arial" panose="020B0604020202020204" pitchFamily="34" charset="0"/>
                <a:ea typeface="Times New Roman" panose="02020603050405020304" pitchFamily="18" charset="0"/>
                <a:cs typeface="Times New Roman" panose="02020603050405020304" pitchFamily="18" charset="0"/>
              </a:rPr>
              <a:t>u</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z Opatiju (ostala u Italiji) i Dubrovnik </a:t>
            </a:r>
            <a:r>
              <a:rPr lang="hr-HR" sz="18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Crikvenica, Rab, Hvar, Korčula, Brač itd. </a:t>
            </a:r>
          </a:p>
          <a:p>
            <a:pPr lvl="1"/>
            <a:r>
              <a:rPr lang="hr-HR" sz="1800" dirty="0">
                <a:latin typeface="Arial" panose="020B0604020202020204" pitchFamily="34" charset="0"/>
                <a:ea typeface="Times New Roman" panose="02020603050405020304" pitchFamily="18" charset="0"/>
                <a:cs typeface="Times New Roman" panose="02020603050405020304" pitchFamily="18" charset="0"/>
              </a:rPr>
              <a:t>u</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z domaće ljude hrvatsku obalu počeli su posjećivati i turisti iz Njemačke, Austrije, Mađarske, Čehoslovačke. Iako se turizam između dva rata naglo širio i počeo zauzimati sve značajnije mjesto u gospodarstvu, on ipak nije mogao značajnije promijeniti ekonomsku i društvenu sliku primorskih krajeva</a:t>
            </a:r>
          </a:p>
          <a:p>
            <a:pPr marL="530352" lvl="1" indent="0">
              <a:buNone/>
            </a:pPr>
            <a:endParaRPr lang="hr-HR" sz="1800" dirty="0">
              <a:latin typeface="Arial" panose="020B0604020202020204" pitchFamily="34" charset="0"/>
              <a:ea typeface="Times New Roman" panose="02020603050405020304" pitchFamily="18" charset="0"/>
              <a:cs typeface="Times New Roman" panose="02020603050405020304" pitchFamily="18" charset="0"/>
            </a:endParaRPr>
          </a:p>
          <a:p>
            <a:endParaRPr lang="hr-H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Slika 11" descr="Slika na kojoj se prikazuje tekst, na otvorenom, planina, priroda&#10;&#10;Opis je automatski generiran">
            <a:extLst>
              <a:ext uri="{FF2B5EF4-FFF2-40B4-BE49-F238E27FC236}">
                <a16:creationId xmlns:a16="http://schemas.microsoft.com/office/drawing/2014/main" id="{C6C3413C-694D-40B2-8794-7916974BC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580" y="1836700"/>
            <a:ext cx="6517065" cy="3698434"/>
          </a:xfrm>
          <a:prstGeom prst="rect">
            <a:avLst/>
          </a:prstGeom>
        </p:spPr>
      </p:pic>
    </p:spTree>
    <p:extLst>
      <p:ext uri="{BB962C8B-B14F-4D97-AF65-F5344CB8AC3E}">
        <p14:creationId xmlns:p14="http://schemas.microsoft.com/office/powerpoint/2010/main" val="1812615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D0C413-5DD4-42A0-8772-EEB7A9A0A811}"/>
              </a:ext>
            </a:extLst>
          </p:cNvPr>
          <p:cNvSpPr>
            <a:spLocks noGrp="1"/>
          </p:cNvSpPr>
          <p:nvPr>
            <p:ph type="title"/>
          </p:nvPr>
        </p:nvSpPr>
        <p:spPr>
          <a:xfrm>
            <a:off x="533859" y="247650"/>
            <a:ext cx="10493524" cy="1485900"/>
          </a:xfrm>
        </p:spPr>
        <p:txBody>
          <a:bodyPr>
            <a:normAutofit/>
          </a:bodyPr>
          <a:lstStyle/>
          <a:p>
            <a:r>
              <a:rPr kumimoji="0" lang="hr-HR" b="0" i="0" u="none" strike="noStrike" kern="1200" cap="none" spc="0" normalizeH="0" baseline="0" noProof="0" dirty="0">
                <a:ln>
                  <a:noFill/>
                </a:ln>
                <a:effectLst/>
                <a:uLnTx/>
                <a:uFillTx/>
                <a:latin typeface="Franklin Gothic Book" panose="020B0503020102020204"/>
                <a:ea typeface="+mj-ea"/>
                <a:cs typeface="+mj-cs"/>
              </a:rPr>
              <a:t>Kraljevina SHS/Jugoslavija</a:t>
            </a:r>
            <a:endParaRPr lang="hr-HR" dirty="0"/>
          </a:p>
        </p:txBody>
      </p:sp>
      <p:sp>
        <p:nvSpPr>
          <p:cNvPr id="3" name="Rezervirano mjesto sadržaja 2">
            <a:extLst>
              <a:ext uri="{FF2B5EF4-FFF2-40B4-BE49-F238E27FC236}">
                <a16:creationId xmlns:a16="http://schemas.microsoft.com/office/drawing/2014/main" id="{6D2ED280-0980-4908-A875-5091721D9E0F}"/>
              </a:ext>
            </a:extLst>
          </p:cNvPr>
          <p:cNvSpPr>
            <a:spLocks noGrp="1"/>
          </p:cNvSpPr>
          <p:nvPr>
            <p:ph idx="1"/>
          </p:nvPr>
        </p:nvSpPr>
        <p:spPr>
          <a:xfrm>
            <a:off x="1023562" y="1852416"/>
            <a:ext cx="5072437" cy="4014984"/>
          </a:xfrm>
        </p:spPr>
        <p:txBody>
          <a:bodyPr>
            <a:normAutofit/>
          </a:bodyPr>
          <a:lstStyle/>
          <a:p>
            <a:pPr marL="384048" marR="0" lvl="0" indent="-384048" defTabSz="914400" rtl="0" eaLnBrk="1" fontAlgn="auto" latinLnBrk="0" hangingPunct="1">
              <a:spcBef>
                <a:spcPts val="1000"/>
              </a:spcBef>
              <a:spcAft>
                <a:spcPts val="200"/>
              </a:spcAft>
              <a:buClrTx/>
              <a:buSzTx/>
              <a:buFont typeface="Franklin Gothic Book" panose="020B0503020102020204" pitchFamily="34" charset="0"/>
              <a:buChar char="■"/>
              <a:tabLst/>
              <a:defRPr/>
            </a:pPr>
            <a:r>
              <a:rPr kumimoji="0" lang="hr-HR" sz="18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uz turizam u primorskim krajevima važnu ulogu u gospodarstvu imala su i brodogradilišta</a:t>
            </a:r>
          </a:p>
          <a:p>
            <a:pPr marL="914400" marR="0" lvl="1" indent="-384048" defTabSz="914400" rtl="0" eaLnBrk="1" fontAlgn="auto" latinLnBrk="0" hangingPunct="1">
              <a:spcBef>
                <a:spcPts val="500"/>
              </a:spcBef>
              <a:spcAft>
                <a:spcPts val="200"/>
              </a:spcAft>
              <a:buClrTx/>
              <a:buSzTx/>
              <a:buFont typeface="Franklin Gothic Book" panose="020B0503020102020204" pitchFamily="34" charset="0"/>
              <a:buChar char="–"/>
              <a:tabLst/>
              <a:defRPr/>
            </a:pPr>
            <a:r>
              <a:rPr kumimoji="0" lang="hr-HR" sz="1800" b="0" i="1"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najveća su bila u Kraljevici (remontno brodogradilište „</a:t>
            </a:r>
            <a:r>
              <a:rPr kumimoji="0" lang="hr-HR" sz="1800" b="0" i="1"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Times New Roman" panose="02020603050405020304" pitchFamily="18" charset="0"/>
              </a:rPr>
              <a:t>Lazarus</a:t>
            </a:r>
            <a:r>
              <a:rPr kumimoji="0" lang="hr-HR" sz="1800" b="0" i="1"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 Sušaku („Viktor Lenac“) i Splitu („Jug“). </a:t>
            </a:r>
            <a:endParaRPr kumimoji="0" lang="hr-HR" sz="1800" b="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spcBef>
                <a:spcPts val="1000"/>
              </a:spcBef>
              <a:spcAft>
                <a:spcPts val="200"/>
              </a:spcAft>
              <a:buClrTx/>
              <a:buSzTx/>
              <a:buFont typeface="Franklin Gothic Book" panose="020B0503020102020204" pitchFamily="34" charset="0"/>
              <a:buNone/>
              <a:tabLst/>
              <a:defRPr/>
            </a:pPr>
            <a:r>
              <a:rPr kumimoji="0" lang="hr-HR" sz="1800" b="0" i="0" u="none" strike="noStrike" kern="1200" cap="none" spc="0" normalizeH="0" baseline="0" noProof="0" dirty="0">
                <a:ln>
                  <a:noFill/>
                </a:ln>
                <a:effectLst/>
                <a:uLnTx/>
                <a:uFillTx/>
                <a:latin typeface="Franklin Gothic Book" panose="020B0503020102020204"/>
                <a:ea typeface="+mn-ea"/>
                <a:cs typeface="+mn-cs"/>
              </a:rPr>
              <a:t>  </a:t>
            </a:r>
          </a:p>
          <a:p>
            <a:endParaRPr lang="hr-HR" sz="1800" dirty="0"/>
          </a:p>
        </p:txBody>
      </p:sp>
      <p:pic>
        <p:nvPicPr>
          <p:cNvPr id="5" name="Slika 4" descr="Slika na kojoj se prikazuje tekst, čamac, na otvorenom, voda&#10;&#10;Opis je automatski generiran">
            <a:extLst>
              <a:ext uri="{FF2B5EF4-FFF2-40B4-BE49-F238E27FC236}">
                <a16:creationId xmlns:a16="http://schemas.microsoft.com/office/drawing/2014/main" id="{6A9CEF6B-9FB8-4FD6-B3E0-1E25B71BA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852416"/>
            <a:ext cx="5105445" cy="3446175"/>
          </a:xfrm>
          <a:prstGeom prst="rect">
            <a:avLst/>
          </a:prstGeom>
        </p:spPr>
      </p:pic>
    </p:spTree>
    <p:extLst>
      <p:ext uri="{BB962C8B-B14F-4D97-AF65-F5344CB8AC3E}">
        <p14:creationId xmlns:p14="http://schemas.microsoft.com/office/powerpoint/2010/main" val="2581392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347CB23-7D79-437A-ADFB-4F613CAB9229}"/>
              </a:ext>
            </a:extLst>
          </p:cNvPr>
          <p:cNvSpPr>
            <a:spLocks noGrp="1"/>
          </p:cNvSpPr>
          <p:nvPr>
            <p:ph type="title"/>
          </p:nvPr>
        </p:nvSpPr>
        <p:spPr/>
        <p:txBody>
          <a:bodyPr/>
          <a:lstStyle/>
          <a:p>
            <a:r>
              <a:rPr kumimoji="0" lang="hr-HR" b="0" i="0" u="none" strike="noStrike" kern="1200" cap="none" spc="0" normalizeH="0" baseline="0" noProof="0" dirty="0">
                <a:ln>
                  <a:noFill/>
                </a:ln>
                <a:effectLst/>
                <a:uLnTx/>
                <a:uFillTx/>
                <a:latin typeface="Franklin Gothic Book" panose="020B0503020102020204"/>
                <a:ea typeface="+mj-ea"/>
                <a:cs typeface="+mj-cs"/>
              </a:rPr>
              <a:t>Kraljevina SHS/Jugoslavija</a:t>
            </a:r>
            <a:endParaRPr lang="hr-HR" dirty="0"/>
          </a:p>
        </p:txBody>
      </p:sp>
      <p:sp>
        <p:nvSpPr>
          <p:cNvPr id="3" name="Rezervirano mjesto sadržaja 2">
            <a:extLst>
              <a:ext uri="{FF2B5EF4-FFF2-40B4-BE49-F238E27FC236}">
                <a16:creationId xmlns:a16="http://schemas.microsoft.com/office/drawing/2014/main" id="{DC9D0CC4-ABC4-41AA-9007-C30E813A168C}"/>
              </a:ext>
            </a:extLst>
          </p:cNvPr>
          <p:cNvSpPr>
            <a:spLocks noGrp="1"/>
          </p:cNvSpPr>
          <p:nvPr>
            <p:ph idx="1"/>
          </p:nvPr>
        </p:nvSpPr>
        <p:spPr>
          <a:xfrm>
            <a:off x="838200" y="1825625"/>
            <a:ext cx="9142194" cy="4351338"/>
          </a:xfrm>
        </p:spPr>
        <p:txBody>
          <a:bodyPr>
            <a:normAutofit/>
          </a:bodyPr>
          <a:lstStyle/>
          <a:p>
            <a:pPr>
              <a:lnSpc>
                <a:spcPct val="150000"/>
              </a:lnSpc>
            </a:pPr>
            <a:r>
              <a:rPr lang="hr-HR" sz="2000" dirty="0">
                <a:latin typeface="Arial" panose="020B0604020202020204" pitchFamily="34" charset="0"/>
                <a:ea typeface="Times New Roman" panose="02020603050405020304" pitchFamily="18" charset="0"/>
              </a:rPr>
              <a:t>v</a:t>
            </a:r>
            <a:r>
              <a:rPr lang="hr-HR" sz="2000" dirty="0">
                <a:effectLst/>
                <a:latin typeface="Arial" panose="020B0604020202020204" pitchFamily="34" charset="0"/>
                <a:ea typeface="Times New Roman" panose="02020603050405020304" pitchFamily="18" charset="0"/>
              </a:rPr>
              <a:t>elika gospodarska kriza u Hrvatskoj se osjetila već 1929. godine, ali tek sa slomom zagrebačke Prve hrvatske štedionice ona poprima značajnije posljedice</a:t>
            </a:r>
          </a:p>
          <a:p>
            <a:pPr lvl="1">
              <a:lnSpc>
                <a:spcPct val="100000"/>
              </a:lnSpc>
            </a:pPr>
            <a:r>
              <a:rPr lang="hr-HR" sz="2000" dirty="0">
                <a:latin typeface="Arial" panose="020B0604020202020204" pitchFamily="34" charset="0"/>
                <a:ea typeface="Times New Roman" panose="02020603050405020304" pitchFamily="18" charset="0"/>
              </a:rPr>
              <a:t>n</a:t>
            </a:r>
            <a:r>
              <a:rPr lang="hr-HR" sz="2000" dirty="0">
                <a:effectLst/>
                <a:latin typeface="Arial" panose="020B0604020202020204" pitchFamily="34" charset="0"/>
                <a:ea typeface="Times New Roman" panose="02020603050405020304" pitchFamily="18" charset="0"/>
              </a:rPr>
              <a:t>edostatak kapitala doveo je do smanjenja proizvodnje i pada kupovne moći stanovništva te povećanja nezaposlenosti</a:t>
            </a:r>
          </a:p>
          <a:p>
            <a:pPr lvl="1">
              <a:lnSpc>
                <a:spcPct val="100000"/>
              </a:lnSpc>
            </a:pPr>
            <a:r>
              <a:rPr lang="hr-HR" sz="2000" dirty="0">
                <a:latin typeface="Arial" panose="020B0604020202020204" pitchFamily="34" charset="0"/>
                <a:ea typeface="Times New Roman" panose="02020603050405020304" pitchFamily="18" charset="0"/>
              </a:rPr>
              <a:t>hiperprodukcija poljoprivrednih proizvoda</a:t>
            </a:r>
          </a:p>
          <a:p>
            <a:pPr lvl="1">
              <a:lnSpc>
                <a:spcPct val="100000"/>
              </a:lnSpc>
            </a:pPr>
            <a:r>
              <a:rPr lang="hr-HR" sz="2000" dirty="0">
                <a:latin typeface="Arial" panose="020B0604020202020204" pitchFamily="34" charset="0"/>
                <a:ea typeface="Times New Roman" panose="02020603050405020304" pitchFamily="18" charset="0"/>
              </a:rPr>
              <a:t>u industriji pad izvoza, ulaganja i velika količina jeftinih industrijskih proizvoda</a:t>
            </a:r>
          </a:p>
          <a:p>
            <a:pPr lvl="1">
              <a:lnSpc>
                <a:spcPct val="100000"/>
              </a:lnSpc>
            </a:pPr>
            <a:r>
              <a:rPr lang="hr-HR" sz="2000" dirty="0">
                <a:latin typeface="Arial" panose="020B0604020202020204" pitchFamily="34" charset="0"/>
                <a:ea typeface="Times New Roman" panose="02020603050405020304" pitchFamily="18" charset="0"/>
                <a:cs typeface="Times New Roman" panose="02020603050405020304" pitchFamily="18" charset="0"/>
              </a:rPr>
              <a:t>n</a:t>
            </a:r>
            <a:r>
              <a:rPr lang="hr-HR" sz="2000" dirty="0">
                <a:effectLst/>
                <a:latin typeface="Arial" panose="020B0604020202020204" pitchFamily="34" charset="0"/>
                <a:ea typeface="Times New Roman" panose="02020603050405020304" pitchFamily="18" charset="0"/>
                <a:cs typeface="Times New Roman" panose="02020603050405020304" pitchFamily="18" charset="0"/>
              </a:rPr>
              <a:t>ajvišu nezaposlenost bilježili su industrijski najrazvijeniji gradovi Zagreb, Slavonski Brod, Vukovar, Šibenik</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hr-HR" sz="2000" dirty="0">
              <a:effectLst/>
              <a:latin typeface="Arial" panose="020B0604020202020204" pitchFamily="34" charset="0"/>
              <a:ea typeface="Times New Roman" panose="02020603050405020304" pitchFamily="18" charset="0"/>
            </a:endParaRPr>
          </a:p>
          <a:p>
            <a:endParaRPr lang="hr-HR" sz="2000" dirty="0">
              <a:effectLst/>
              <a:latin typeface="Arial" panose="020B0604020202020204" pitchFamily="34" charset="0"/>
              <a:ea typeface="Times New Roman" panose="02020603050405020304" pitchFamily="18" charset="0"/>
            </a:endParaRPr>
          </a:p>
          <a:p>
            <a:endParaRPr lang="hr-HR" sz="3200" dirty="0"/>
          </a:p>
        </p:txBody>
      </p:sp>
    </p:spTree>
    <p:extLst>
      <p:ext uri="{BB962C8B-B14F-4D97-AF65-F5344CB8AC3E}">
        <p14:creationId xmlns:p14="http://schemas.microsoft.com/office/powerpoint/2010/main" val="58872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C2FC247-01BF-45A3-81F1-8C3FA1284AA1}"/>
              </a:ext>
            </a:extLst>
          </p:cNvPr>
          <p:cNvSpPr>
            <a:spLocks noGrp="1"/>
          </p:cNvSpPr>
          <p:nvPr>
            <p:ph type="title"/>
          </p:nvPr>
        </p:nvSpPr>
        <p:spPr>
          <a:xfrm>
            <a:off x="1390650" y="685800"/>
            <a:ext cx="9886950" cy="1485900"/>
          </a:xfrm>
        </p:spPr>
        <p:txBody>
          <a:bodyPr>
            <a:normAutofit/>
          </a:bodyPr>
          <a:lstStyle/>
          <a:p>
            <a:r>
              <a:rPr kumimoji="0" lang="hr-HR" b="0" i="0" u="none" strike="noStrike" kern="1200" cap="none" spc="0" normalizeH="0" baseline="0" noProof="0" dirty="0">
                <a:ln>
                  <a:noFill/>
                </a:ln>
                <a:effectLst/>
                <a:uLnTx/>
                <a:uFillTx/>
                <a:latin typeface="Franklin Gothic Book" panose="020B0503020102020204"/>
                <a:ea typeface="+mj-ea"/>
                <a:cs typeface="+mj-cs"/>
              </a:rPr>
              <a:t>Kraljevina SHS/Jugoslavija</a:t>
            </a:r>
            <a:endParaRPr lang="hr-HR" dirty="0"/>
          </a:p>
        </p:txBody>
      </p:sp>
      <p:sp>
        <p:nvSpPr>
          <p:cNvPr id="3" name="Rezervirano mjesto sadržaja 2">
            <a:extLst>
              <a:ext uri="{FF2B5EF4-FFF2-40B4-BE49-F238E27FC236}">
                <a16:creationId xmlns:a16="http://schemas.microsoft.com/office/drawing/2014/main" id="{6DE96E4C-F83F-4FB9-BCBD-47173EEE233D}"/>
              </a:ext>
            </a:extLst>
          </p:cNvPr>
          <p:cNvSpPr>
            <a:spLocks noGrp="1"/>
          </p:cNvSpPr>
          <p:nvPr>
            <p:ph idx="1"/>
          </p:nvPr>
        </p:nvSpPr>
        <p:spPr>
          <a:xfrm>
            <a:off x="1390649" y="2015147"/>
            <a:ext cx="6176776" cy="3852253"/>
          </a:xfrm>
        </p:spPr>
        <p:txBody>
          <a:bodyPr>
            <a:normAutofit fontScale="70000" lnSpcReduction="20000"/>
          </a:bodyPr>
          <a:lstStyle/>
          <a:p>
            <a:pPr marL="0" indent="0">
              <a:buNone/>
            </a:pPr>
            <a:r>
              <a:rPr lang="hr-HR" dirty="0">
                <a:solidFill>
                  <a:srgbClr val="FF9900"/>
                </a:solidFill>
                <a:latin typeface="Arial" panose="020B0604020202020204" pitchFamily="34" charset="0"/>
              </a:rPr>
              <a:t>Izvor:</a:t>
            </a:r>
          </a:p>
          <a:p>
            <a:pPr marL="0" indent="0">
              <a:buFont typeface="Franklin Gothic Book" panose="020B0503020102020204" pitchFamily="34" charset="0"/>
              <a:buNone/>
            </a:pPr>
            <a:r>
              <a:rPr lang="hr-HR" i="1" dirty="0">
                <a:solidFill>
                  <a:srgbClr val="FF9900"/>
                </a:solidFill>
                <a:latin typeface="Arial" panose="020B0604020202020204" pitchFamily="34" charset="0"/>
              </a:rPr>
              <a:t> ...Mi u selima već odavno štedimo. Ima kuća, u kojima se po nedjelju dana ne izda ama baš nijedan dinar gotovog novca. Ono malo rakije, što smo jesenas dobili, i od toga nemamo mnogo veselja, jer žene paze na rakiju, da dotraje do Božića… </a:t>
            </a:r>
            <a:r>
              <a:rPr lang="hr-HR" i="1" dirty="0" err="1">
                <a:solidFill>
                  <a:srgbClr val="FF9900"/>
                </a:solidFill>
                <a:latin typeface="Arial" panose="020B0604020202020204" pitchFamily="34" charset="0"/>
              </a:rPr>
              <a:t>Bravci</a:t>
            </a:r>
            <a:r>
              <a:rPr lang="hr-HR" i="1" dirty="0">
                <a:solidFill>
                  <a:srgbClr val="FF9900"/>
                </a:solidFill>
                <a:latin typeface="Arial" panose="020B0604020202020204" pitchFamily="34" charset="0"/>
              </a:rPr>
              <a:t> debeli kuljaju po oborima. Nema kupaca. Hrana pala u cijeni, a opanci i druga roba još uvijek na istoj cijeni. Mladež opet traži svoje. Trebaju se obući i nagizdati. A odakle?... Eto, tako mi proživljavamo krizu i čekamo, kada će poskočiti cijena žitu i marvi. </a:t>
            </a:r>
          </a:p>
          <a:p>
            <a:pPr marL="0" indent="0">
              <a:buFont typeface="Franklin Gothic Book" panose="020B0503020102020204" pitchFamily="34" charset="0"/>
              <a:buNone/>
            </a:pPr>
            <a:endParaRPr lang="hr-HR" dirty="0">
              <a:solidFill>
                <a:srgbClr val="FF9900"/>
              </a:solidFill>
              <a:latin typeface="Arial" panose="020B0604020202020204" pitchFamily="34" charset="0"/>
            </a:endParaRPr>
          </a:p>
          <a:p>
            <a:pPr marL="0" indent="0">
              <a:buFont typeface="Franklin Gothic Book" panose="020B0503020102020204" pitchFamily="34" charset="0"/>
              <a:buNone/>
            </a:pPr>
            <a:r>
              <a:rPr lang="hr-HR" i="1" dirty="0">
                <a:solidFill>
                  <a:srgbClr val="FF9900"/>
                </a:solidFill>
                <a:latin typeface="Arial" panose="020B0604020202020204" pitchFamily="34" charset="0"/>
              </a:rPr>
              <a:t>Kriza na selu</a:t>
            </a:r>
            <a:r>
              <a:rPr lang="hr-HR" dirty="0">
                <a:solidFill>
                  <a:srgbClr val="FF9900"/>
                </a:solidFill>
                <a:latin typeface="Arial" panose="020B0604020202020204" pitchFamily="34" charset="0"/>
              </a:rPr>
              <a:t>, Hrvatski list, God XI., 15. studenog 1930.</a:t>
            </a:r>
          </a:p>
          <a:p>
            <a:endParaRPr lang="hr-HR" sz="1700" i="1" dirty="0">
              <a:latin typeface="Arial" panose="020B0604020202020204" pitchFamily="34" charset="0"/>
            </a:endParaRPr>
          </a:p>
        </p:txBody>
      </p:sp>
      <p:pic>
        <p:nvPicPr>
          <p:cNvPr id="5" name="Slika 4" descr="Slika na kojoj se prikazuje na otvorenom, tlo, sisavac, bijelo&#10;&#10;Opis je automatski generiran">
            <a:extLst>
              <a:ext uri="{FF2B5EF4-FFF2-40B4-BE49-F238E27FC236}">
                <a16:creationId xmlns:a16="http://schemas.microsoft.com/office/drawing/2014/main" id="{BBDB23F8-8BD5-4D42-BFCE-099E1FA1BB87}"/>
              </a:ext>
            </a:extLst>
          </p:cNvPr>
          <p:cNvPicPr>
            <a:picLocks noChangeAspect="1"/>
          </p:cNvPicPr>
          <p:nvPr/>
        </p:nvPicPr>
        <p:blipFill rotWithShape="1">
          <a:blip r:embed="rId3">
            <a:extLst>
              <a:ext uri="{28A0092B-C50C-407E-A947-70E740481C1C}">
                <a14:useLocalDpi xmlns:a14="http://schemas.microsoft.com/office/drawing/2010/main" val="0"/>
              </a:ext>
            </a:extLst>
          </a:blip>
          <a:srcRect l="20957" r="1456" b="-3"/>
          <a:stretch/>
        </p:blipFill>
        <p:spPr>
          <a:xfrm>
            <a:off x="8061437" y="2401556"/>
            <a:ext cx="3211495" cy="3466681"/>
          </a:xfrm>
          <a:prstGeom prst="rect">
            <a:avLst/>
          </a:prstGeom>
        </p:spPr>
      </p:pic>
    </p:spTree>
    <p:extLst>
      <p:ext uri="{BB962C8B-B14F-4D97-AF65-F5344CB8AC3E}">
        <p14:creationId xmlns:p14="http://schemas.microsoft.com/office/powerpoint/2010/main" val="3814853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C6B3F8-92DF-4743-956C-BAB8AD2A1586}"/>
              </a:ext>
            </a:extLst>
          </p:cNvPr>
          <p:cNvSpPr>
            <a:spLocks noGrp="1"/>
          </p:cNvSpPr>
          <p:nvPr>
            <p:ph type="title"/>
          </p:nvPr>
        </p:nvSpPr>
        <p:spPr>
          <a:xfrm>
            <a:off x="1198254" y="464784"/>
            <a:ext cx="9601200" cy="934453"/>
          </a:xfrm>
        </p:spPr>
        <p:txBody>
          <a:bodyPr/>
          <a:lstStyle/>
          <a:p>
            <a:r>
              <a:rPr kumimoji="0" lang="hr-HR" sz="4400" b="0" i="0" u="none" strike="noStrike" kern="1200" cap="none" spc="0" normalizeH="0" baseline="0" noProof="0" dirty="0">
                <a:ln>
                  <a:noFill/>
                </a:ln>
                <a:solidFill>
                  <a:srgbClr val="191B0E"/>
                </a:solidFill>
                <a:effectLst/>
                <a:uLnTx/>
                <a:uFillTx/>
                <a:latin typeface="Franklin Gothic Book" panose="020B0503020102020204"/>
                <a:ea typeface="+mj-ea"/>
                <a:cs typeface="+mj-cs"/>
              </a:rPr>
              <a:t>Kraljevina SHS/Jugoslavija</a:t>
            </a:r>
            <a:endParaRPr lang="hr-HR" dirty="0"/>
          </a:p>
        </p:txBody>
      </p:sp>
      <p:sp>
        <p:nvSpPr>
          <p:cNvPr id="3" name="Rezervirano mjesto sadržaja 2">
            <a:extLst>
              <a:ext uri="{FF2B5EF4-FFF2-40B4-BE49-F238E27FC236}">
                <a16:creationId xmlns:a16="http://schemas.microsoft.com/office/drawing/2014/main" id="{32F4D085-2D21-4834-B79D-9667027D62A6}"/>
              </a:ext>
            </a:extLst>
          </p:cNvPr>
          <p:cNvSpPr>
            <a:spLocks noGrp="1"/>
          </p:cNvSpPr>
          <p:nvPr>
            <p:ph idx="1"/>
          </p:nvPr>
        </p:nvSpPr>
        <p:spPr>
          <a:xfrm>
            <a:off x="1198254" y="1620253"/>
            <a:ext cx="8946819" cy="4828673"/>
          </a:xfrm>
        </p:spPr>
        <p:txBody>
          <a:bodyPr>
            <a:normAutofit fontScale="92500"/>
          </a:bodyPr>
          <a:lstStyle/>
          <a:p>
            <a:pPr marL="0" indent="0">
              <a:lnSpc>
                <a:spcPct val="114000"/>
              </a:lnSpc>
              <a:buNone/>
            </a:pPr>
            <a:r>
              <a:rPr lang="hr-HR" sz="2200" dirty="0">
                <a:solidFill>
                  <a:srgbClr val="FF9900"/>
                </a:solidFill>
                <a:latin typeface="Arial" panose="020B0604020202020204" pitchFamily="34" charset="0"/>
              </a:rPr>
              <a:t>Izvor: </a:t>
            </a:r>
          </a:p>
          <a:p>
            <a:pPr marL="0" indent="0">
              <a:lnSpc>
                <a:spcPct val="114000"/>
              </a:lnSpc>
              <a:buFont typeface="Franklin Gothic Book" panose="020B0503020102020204" pitchFamily="34" charset="0"/>
              <a:buNone/>
            </a:pPr>
            <a:r>
              <a:rPr lang="hr-HR" sz="2200" i="1" dirty="0">
                <a:solidFill>
                  <a:srgbClr val="FF9900"/>
                </a:solidFill>
                <a:latin typeface="Arial" panose="020B0604020202020204" pitchFamily="34" charset="0"/>
              </a:rPr>
              <a:t>Po čitavom svijetu vlada nezaposlenost. Opća kriza oduzela je milijunima mogućnost za zaradu. A to je zacijelo najveći udarac za općenitost i pojedinca. Nastoji se na sve načine taj udarac ublažiti i ukloniti. Među raznim pokušajima da se nezaposlenost odstrani jedan naročito zanima žene. U mnogim se državama naime misli zaustaviti nezaposlenost time da se iz svih grana općega rada isključi žena ili barem ženski rad znatno ograniči. (…) Misli se naime: ako se žena udalji općem radu, namaknut će se radna mogućnost muškima, koji su po zakonu i prirodnom pravu hranitelji obitelji. (… ) U Njemačkoj se ova misao provodi čak propagandom koja se čak ne prikriva, dok se u mnogim drugim zemljama ide malo tiše..</a:t>
            </a:r>
          </a:p>
          <a:p>
            <a:pPr marL="0" indent="0">
              <a:lnSpc>
                <a:spcPct val="114000"/>
              </a:lnSpc>
              <a:buFont typeface="Franklin Gothic Book" panose="020B0503020102020204" pitchFamily="34" charset="0"/>
              <a:buNone/>
            </a:pPr>
            <a:r>
              <a:rPr lang="hr-HR" sz="2200" i="1" dirty="0">
                <a:solidFill>
                  <a:srgbClr val="FF9900"/>
                </a:solidFill>
                <a:latin typeface="Arial" panose="020B0604020202020204" pitchFamily="34" charset="0"/>
              </a:rPr>
              <a:t>Današnja nezaposlenost i žene</a:t>
            </a:r>
            <a:r>
              <a:rPr lang="hr-HR" sz="2200" dirty="0">
                <a:solidFill>
                  <a:srgbClr val="FF9900"/>
                </a:solidFill>
                <a:latin typeface="Arial" panose="020B0604020202020204" pitchFamily="34" charset="0"/>
              </a:rPr>
              <a:t>,  Ženski list, god. 8., br.12., prosinac 1932.</a:t>
            </a:r>
          </a:p>
          <a:p>
            <a:endParaRPr lang="hr-HR" dirty="0"/>
          </a:p>
        </p:txBody>
      </p:sp>
    </p:spTree>
    <p:extLst>
      <p:ext uri="{BB962C8B-B14F-4D97-AF65-F5344CB8AC3E}">
        <p14:creationId xmlns:p14="http://schemas.microsoft.com/office/powerpoint/2010/main" val="387466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2B27B8-7E73-470F-B6F4-3B3BCA3D7E01}"/>
              </a:ext>
            </a:extLst>
          </p:cNvPr>
          <p:cNvSpPr>
            <a:spLocks noGrp="1"/>
          </p:cNvSpPr>
          <p:nvPr>
            <p:ph type="title"/>
          </p:nvPr>
        </p:nvSpPr>
        <p:spPr/>
        <p:txBody>
          <a:bodyPr/>
          <a:lstStyle/>
          <a:p>
            <a:r>
              <a:rPr kumimoji="0" lang="hr-HR" b="0" i="0" u="none" strike="noStrike" kern="1200" cap="none" spc="0" normalizeH="0" baseline="0" noProof="0" dirty="0">
                <a:ln>
                  <a:noFill/>
                </a:ln>
                <a:effectLst/>
                <a:uLnTx/>
                <a:uFillTx/>
                <a:latin typeface="Franklin Gothic Book" panose="020B0503020102020204"/>
                <a:ea typeface="+mj-ea"/>
                <a:cs typeface="+mj-cs"/>
              </a:rPr>
              <a:t>Kraljevina SHS/Jugoslavija</a:t>
            </a:r>
            <a:endParaRPr lang="hr-HR" dirty="0"/>
          </a:p>
        </p:txBody>
      </p:sp>
      <p:sp>
        <p:nvSpPr>
          <p:cNvPr id="3" name="Rezervirano mjesto sadržaja 2">
            <a:extLst>
              <a:ext uri="{FF2B5EF4-FFF2-40B4-BE49-F238E27FC236}">
                <a16:creationId xmlns:a16="http://schemas.microsoft.com/office/drawing/2014/main" id="{787955DC-309B-4F24-9898-2AE3889A8303}"/>
              </a:ext>
            </a:extLst>
          </p:cNvPr>
          <p:cNvSpPr>
            <a:spLocks noGrp="1"/>
          </p:cNvSpPr>
          <p:nvPr>
            <p:ph idx="1"/>
          </p:nvPr>
        </p:nvSpPr>
        <p:spPr>
          <a:xfrm>
            <a:off x="838200" y="1825625"/>
            <a:ext cx="9228867" cy="4351338"/>
          </a:xfrm>
        </p:spPr>
        <p:txBody>
          <a:bodyPr>
            <a:normAutofit/>
          </a:bodyPr>
          <a:lstStyle/>
          <a:p>
            <a:r>
              <a:rPr lang="hr-HR" sz="2000" dirty="0">
                <a:latin typeface="Arial" panose="020B0604020202020204" pitchFamily="34" charset="0"/>
                <a:ea typeface="Times New Roman" panose="02020603050405020304" pitchFamily="18" charset="0"/>
                <a:cs typeface="Times New Roman" panose="02020603050405020304" pitchFamily="18" charset="0"/>
              </a:rPr>
              <a:t>u</a:t>
            </a:r>
            <a:r>
              <a:rPr lang="hr-HR" sz="2000" dirty="0">
                <a:effectLst/>
                <a:latin typeface="Arial" panose="020B0604020202020204" pitchFamily="34" charset="0"/>
                <a:ea typeface="Times New Roman" panose="02020603050405020304" pitchFamily="18" charset="0"/>
                <a:cs typeface="Times New Roman" panose="02020603050405020304" pitchFamily="18" charset="0"/>
              </a:rPr>
              <a:t>tjecaj gospodarske krize i njezino trajanje ostavili su dubok trag i na stanovništvo Hrvatske</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javljaju se unutarnje i vanjske migracije stanovništva </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svojim trajanjem gospodarska kriza uzrokovala je socijalnu krizu </a:t>
            </a:r>
            <a:r>
              <a:rPr lang="hr-HR"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r>
              <a:rPr lang="hr-HR" sz="18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povećava se broj siromašnih, podstanara, skitnica, prosjaka i beskućnika</a:t>
            </a:r>
          </a:p>
          <a:p>
            <a:pPr marL="530352" lvl="1" indent="0">
              <a:buNone/>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r>
              <a:rPr lang="hr-HR" sz="2000" dirty="0">
                <a:latin typeface="Arial" panose="020B0604020202020204" pitchFamily="34" charset="0"/>
                <a:ea typeface="Times New Roman" panose="02020603050405020304" pitchFamily="18" charset="0"/>
                <a:cs typeface="Times New Roman" panose="02020603050405020304" pitchFamily="18" charset="0"/>
              </a:rPr>
              <a:t>o</a:t>
            </a:r>
            <a:r>
              <a:rPr lang="hr-HR" sz="2000" dirty="0">
                <a:effectLst/>
                <a:latin typeface="Arial" panose="020B0604020202020204" pitchFamily="34" charset="0"/>
                <a:ea typeface="Times New Roman" panose="02020603050405020304" pitchFamily="18" charset="0"/>
                <a:cs typeface="Times New Roman" panose="02020603050405020304" pitchFamily="18" charset="0"/>
              </a:rPr>
              <a:t>poravak ekonomske situacije u svijetu utjecala je na poboljšanje prilika i u Hrvatskoj</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 porast proizvodnje u raznim gospodarskim granama u svijetu doveo je do poboljšanja kupovne moći, a samim tim i potrošnje</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u Hrvatskoj se iz tih razloga prva oporavila izvozna industrija, a za njom će se polako oporavljati i druge gospodarske grane</a:t>
            </a:r>
          </a:p>
          <a:p>
            <a:endParaRPr lang="hr-HR" dirty="0"/>
          </a:p>
        </p:txBody>
      </p:sp>
    </p:spTree>
    <p:extLst>
      <p:ext uri="{BB962C8B-B14F-4D97-AF65-F5344CB8AC3E}">
        <p14:creationId xmlns:p14="http://schemas.microsoft.com/office/powerpoint/2010/main" val="178316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B2CAB4FD-BE68-4675-8E03-EA30108C660F}"/>
              </a:ext>
            </a:extLst>
          </p:cNvPr>
          <p:cNvSpPr>
            <a:spLocks noGrp="1"/>
          </p:cNvSpPr>
          <p:nvPr>
            <p:ph type="title"/>
          </p:nvPr>
        </p:nvSpPr>
        <p:spPr/>
        <p:txBody>
          <a:bodyPr/>
          <a:lstStyle/>
          <a:p>
            <a:r>
              <a:rPr lang="hr-HR" dirty="0"/>
              <a:t>Gospodarske krize na području </a:t>
            </a:r>
            <a:r>
              <a:rPr lang="hr-HR" i="1" dirty="0"/>
              <a:t>prve</a:t>
            </a:r>
            <a:r>
              <a:rPr lang="hr-HR" dirty="0"/>
              <a:t> Jugoslavije</a:t>
            </a:r>
          </a:p>
        </p:txBody>
      </p:sp>
      <p:sp>
        <p:nvSpPr>
          <p:cNvPr id="5" name="Rezervirano mjesto teksta 4">
            <a:extLst>
              <a:ext uri="{FF2B5EF4-FFF2-40B4-BE49-F238E27FC236}">
                <a16:creationId xmlns:a16="http://schemas.microsoft.com/office/drawing/2014/main" id="{8BD8378A-B6EB-4E97-A463-180B45A28A52}"/>
              </a:ext>
            </a:extLst>
          </p:cNvPr>
          <p:cNvSpPr>
            <a:spLocks noGrp="1"/>
          </p:cNvSpPr>
          <p:nvPr>
            <p:ph type="body" idx="1"/>
          </p:nvPr>
        </p:nvSpPr>
        <p:spPr/>
        <p:txBody>
          <a:bodyPr/>
          <a:lstStyle/>
          <a:p>
            <a:r>
              <a:rPr lang="hr-HR" dirty="0"/>
              <a:t>dr. sc. Tomislav Bogdanović</a:t>
            </a:r>
          </a:p>
        </p:txBody>
      </p:sp>
    </p:spTree>
    <p:extLst>
      <p:ext uri="{BB962C8B-B14F-4D97-AF65-F5344CB8AC3E}">
        <p14:creationId xmlns:p14="http://schemas.microsoft.com/office/powerpoint/2010/main" val="61567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ABC05D-2C9D-48E8-B960-85DE6EBBC5A8}"/>
              </a:ext>
            </a:extLst>
          </p:cNvPr>
          <p:cNvSpPr>
            <a:spLocks noGrp="1"/>
          </p:cNvSpPr>
          <p:nvPr>
            <p:ph type="title"/>
          </p:nvPr>
        </p:nvSpPr>
        <p:spPr>
          <a:xfrm>
            <a:off x="640081" y="791570"/>
            <a:ext cx="4018839" cy="5262390"/>
          </a:xfrm>
        </p:spPr>
        <p:txBody>
          <a:bodyPr anchor="ctr">
            <a:normAutofit/>
          </a:bodyPr>
          <a:lstStyle/>
          <a:p>
            <a:pPr algn="ctr"/>
            <a:r>
              <a:rPr lang="hr-HR" sz="5400" dirty="0">
                <a:solidFill>
                  <a:srgbClr val="ED146C"/>
                </a:solidFill>
              </a:rPr>
              <a:t>Hvala na pažnji!</a:t>
            </a:r>
          </a:p>
        </p:txBody>
      </p:sp>
      <p:sp>
        <p:nvSpPr>
          <p:cNvPr id="3" name="Rezervirano mjesto sadržaja 2">
            <a:extLst>
              <a:ext uri="{FF2B5EF4-FFF2-40B4-BE49-F238E27FC236}">
                <a16:creationId xmlns:a16="http://schemas.microsoft.com/office/drawing/2014/main" id="{9D566960-E565-482E-BADB-9838BD421CD7}"/>
              </a:ext>
            </a:extLst>
          </p:cNvPr>
          <p:cNvSpPr>
            <a:spLocks noGrp="1"/>
          </p:cNvSpPr>
          <p:nvPr>
            <p:ph idx="1"/>
          </p:nvPr>
        </p:nvSpPr>
        <p:spPr>
          <a:xfrm>
            <a:off x="5252383" y="791570"/>
            <a:ext cx="4827685" cy="5262390"/>
          </a:xfrm>
        </p:spPr>
        <p:txBody>
          <a:bodyPr anchor="ctr">
            <a:normAutofit/>
          </a:bodyPr>
          <a:lstStyle/>
          <a:p>
            <a:r>
              <a:rPr lang="hr-HR" sz="1300" dirty="0"/>
              <a:t>Izbor iz literature:</a:t>
            </a:r>
          </a:p>
          <a:p>
            <a:endParaRPr lang="hr-HR" sz="1300" dirty="0"/>
          </a:p>
          <a:p>
            <a:pPr lvl="1"/>
            <a:r>
              <a:rPr lang="hr-HR" sz="1300" b="1" i="0" dirty="0">
                <a:latin typeface="Arial" panose="020B0604020202020204" pitchFamily="34" charset="0"/>
                <a:cs typeface="Arial" panose="020B0604020202020204" pitchFamily="34" charset="0"/>
              </a:rPr>
              <a:t>Bogdanović, Hajdarović, </a:t>
            </a:r>
            <a:r>
              <a:rPr lang="hr-HR" sz="1300" b="1" i="0" dirty="0" err="1">
                <a:latin typeface="Arial" panose="020B0604020202020204" pitchFamily="34" charset="0"/>
                <a:cs typeface="Arial" panose="020B0604020202020204" pitchFamily="34" charset="0"/>
              </a:rPr>
              <a:t>Švigir</a:t>
            </a:r>
            <a:r>
              <a:rPr lang="hr-HR" sz="1300" b="1" i="0" dirty="0">
                <a:latin typeface="Arial" panose="020B0604020202020204" pitchFamily="34" charset="0"/>
                <a:cs typeface="Arial" panose="020B0604020202020204" pitchFamily="34" charset="0"/>
              </a:rPr>
              <a:t>, 2021. </a:t>
            </a:r>
            <a:r>
              <a:rPr lang="hr-HR" sz="1300" b="1" dirty="0">
                <a:latin typeface="Arial" panose="020B0604020202020204" pitchFamily="34" charset="0"/>
                <a:cs typeface="Arial" panose="020B0604020202020204" pitchFamily="34" charset="0"/>
              </a:rPr>
              <a:t>Vremeplov 8, Profil Klett. </a:t>
            </a:r>
          </a:p>
          <a:p>
            <a:pPr lvl="1"/>
            <a:endParaRPr lang="hr-HR" sz="1300" dirty="0">
              <a:latin typeface="Arial" panose="020B0604020202020204" pitchFamily="34" charset="0"/>
              <a:cs typeface="Arial" panose="020B0604020202020204" pitchFamily="34" charset="0"/>
            </a:endParaRPr>
          </a:p>
          <a:p>
            <a:pPr lvl="2"/>
            <a:r>
              <a:rPr lang="hr-HR" sz="1300" i="0" dirty="0" err="1">
                <a:effectLst/>
                <a:latin typeface="Arial" panose="020B0604020202020204" pitchFamily="34" charset="0"/>
                <a:ea typeface="Calibri" panose="020F0502020204030204" pitchFamily="34" charset="0"/>
                <a:cs typeface="Arial" panose="020B0604020202020204" pitchFamily="34" charset="0"/>
              </a:rPr>
              <a:t>Bićanić</a:t>
            </a:r>
            <a:r>
              <a:rPr lang="hr-HR" sz="1300" i="0" dirty="0">
                <a:effectLst/>
                <a:latin typeface="Arial" panose="020B0604020202020204" pitchFamily="34" charset="0"/>
                <a:ea typeface="Calibri" panose="020F0502020204030204" pitchFamily="34" charset="0"/>
                <a:cs typeface="Arial" panose="020B0604020202020204" pitchFamily="34" charset="0"/>
              </a:rPr>
              <a:t>, R. </a:t>
            </a:r>
            <a:r>
              <a:rPr lang="hr-HR" sz="1300" dirty="0">
                <a:effectLst/>
                <a:latin typeface="Arial" panose="020B0604020202020204" pitchFamily="34" charset="0"/>
                <a:ea typeface="Calibri" panose="020F0502020204030204" pitchFamily="34" charset="0"/>
                <a:cs typeface="Arial" panose="020B0604020202020204" pitchFamily="34" charset="0"/>
              </a:rPr>
              <a:t>1995. </a:t>
            </a:r>
            <a:r>
              <a:rPr lang="hr-HR" sz="1300" i="1" dirty="0">
                <a:effectLst/>
                <a:latin typeface="Arial" panose="020B0604020202020204" pitchFamily="34" charset="0"/>
                <a:ea typeface="Calibri" panose="020F0502020204030204" pitchFamily="34" charset="0"/>
                <a:cs typeface="Arial" panose="020B0604020202020204" pitchFamily="34" charset="0"/>
              </a:rPr>
              <a:t>Ekonomska podloga hrvatskog pitanja.</a:t>
            </a:r>
            <a:r>
              <a:rPr lang="hr-HR" sz="1300" dirty="0">
                <a:effectLst/>
                <a:latin typeface="Arial" panose="020B0604020202020204" pitchFamily="34" charset="0"/>
                <a:ea typeface="Calibri" panose="020F0502020204030204" pitchFamily="34" charset="0"/>
                <a:cs typeface="Arial" panose="020B0604020202020204" pitchFamily="34" charset="0"/>
              </a:rPr>
              <a:t> </a:t>
            </a:r>
            <a:r>
              <a:rPr lang="hr-HR" sz="1300" i="0" dirty="0">
                <a:effectLst/>
                <a:latin typeface="Arial" panose="020B0604020202020204" pitchFamily="34" charset="0"/>
                <a:ea typeface="Calibri" panose="020F0502020204030204" pitchFamily="34" charset="0"/>
                <a:cs typeface="Arial" panose="020B0604020202020204" pitchFamily="34" charset="0"/>
              </a:rPr>
              <a:t>Pravni fakultet u zagrebu - Informator.</a:t>
            </a:r>
          </a:p>
          <a:p>
            <a:pPr lvl="1"/>
            <a:endParaRPr lang="hr-HR" sz="1300" i="0" dirty="0">
              <a:effectLst/>
              <a:latin typeface="Arial" panose="020B0604020202020204" pitchFamily="34" charset="0"/>
              <a:ea typeface="Calibri" panose="020F0502020204030204" pitchFamily="34" charset="0"/>
              <a:cs typeface="Arial" panose="020B0604020202020204" pitchFamily="34" charset="0"/>
            </a:endParaRPr>
          </a:p>
          <a:p>
            <a:pPr lvl="2"/>
            <a:r>
              <a:rPr lang="hr-HR" sz="1300" dirty="0">
                <a:effectLst/>
                <a:latin typeface="Arial" panose="020B0604020202020204" pitchFamily="34" charset="0"/>
                <a:ea typeface="Calibri" panose="020F0502020204030204" pitchFamily="34" charset="0"/>
                <a:cs typeface="Arial" panose="020B0604020202020204" pitchFamily="34" charset="0"/>
              </a:rPr>
              <a:t>Bilandžić, D. 1999. </a:t>
            </a:r>
            <a:r>
              <a:rPr lang="hr-HR" sz="1300" i="1" dirty="0">
                <a:effectLst/>
                <a:latin typeface="Arial" panose="020B0604020202020204" pitchFamily="34" charset="0"/>
                <a:ea typeface="Calibri" panose="020F0502020204030204" pitchFamily="34" charset="0"/>
                <a:cs typeface="Arial" panose="020B0604020202020204" pitchFamily="34" charset="0"/>
              </a:rPr>
              <a:t>Hrvatska moderna povijest</a:t>
            </a:r>
            <a:r>
              <a:rPr lang="hr-HR" sz="1300" dirty="0">
                <a:effectLst/>
                <a:latin typeface="Arial" panose="020B0604020202020204" pitchFamily="34" charset="0"/>
                <a:ea typeface="Calibri" panose="020F0502020204030204" pitchFamily="34" charset="0"/>
                <a:cs typeface="Arial" panose="020B0604020202020204" pitchFamily="34" charset="0"/>
              </a:rPr>
              <a:t>. Golden Marketing.</a:t>
            </a:r>
          </a:p>
          <a:p>
            <a:pPr lvl="1"/>
            <a:endParaRPr lang="hr-HR" sz="1300" dirty="0">
              <a:effectLst/>
              <a:latin typeface="Arial" panose="020B0604020202020204" pitchFamily="34" charset="0"/>
              <a:ea typeface="Calibri" panose="020F0502020204030204" pitchFamily="34" charset="0"/>
              <a:cs typeface="Arial" panose="020B0604020202020204" pitchFamily="34" charset="0"/>
            </a:endParaRPr>
          </a:p>
          <a:p>
            <a:pPr lvl="2"/>
            <a:r>
              <a:rPr lang="hr-HR" sz="1300" dirty="0">
                <a:effectLst/>
                <a:latin typeface="Arial" panose="020B0604020202020204" pitchFamily="34" charset="0"/>
                <a:ea typeface="Calibri" panose="020F0502020204030204" pitchFamily="34" charset="0"/>
                <a:cs typeface="Arial" panose="020B0604020202020204" pitchFamily="34" charset="0"/>
              </a:rPr>
              <a:t>Karaman, I.</a:t>
            </a:r>
            <a:r>
              <a:rPr lang="hr-HR" sz="1300" i="1" dirty="0">
                <a:effectLst/>
                <a:latin typeface="Arial" panose="020B0604020202020204" pitchFamily="34" charset="0"/>
                <a:ea typeface="Calibri" panose="020F0502020204030204" pitchFamily="34" charset="0"/>
                <a:cs typeface="Arial" panose="020B0604020202020204" pitchFamily="34" charset="0"/>
              </a:rPr>
              <a:t> </a:t>
            </a:r>
            <a:r>
              <a:rPr lang="hr-HR" sz="1300" dirty="0">
                <a:effectLst/>
                <a:latin typeface="Arial" panose="020B0604020202020204" pitchFamily="34" charset="0"/>
                <a:ea typeface="Calibri" panose="020F0502020204030204" pitchFamily="34" charset="0"/>
                <a:cs typeface="Arial" panose="020B0604020202020204" pitchFamily="34" charset="0"/>
              </a:rPr>
              <a:t>1991. </a:t>
            </a:r>
            <a:r>
              <a:rPr lang="hr-HR" sz="1300" i="1" dirty="0">
                <a:effectLst/>
                <a:latin typeface="Arial" panose="020B0604020202020204" pitchFamily="34" charset="0"/>
                <a:ea typeface="Calibri" panose="020F0502020204030204" pitchFamily="34" charset="0"/>
                <a:cs typeface="Arial" panose="020B0604020202020204" pitchFamily="34" charset="0"/>
              </a:rPr>
              <a:t>Industrijalizacija Građanske Hrvatske (1800-1941.)</a:t>
            </a:r>
            <a:r>
              <a:rPr lang="hr-HR" sz="1300" dirty="0">
                <a:effectLst/>
                <a:latin typeface="Arial" panose="020B0604020202020204" pitchFamily="34" charset="0"/>
                <a:ea typeface="Calibri" panose="020F0502020204030204" pitchFamily="34" charset="0"/>
                <a:cs typeface="Arial" panose="020B0604020202020204" pitchFamily="34" charset="0"/>
              </a:rPr>
              <a:t>. Naprijed.</a:t>
            </a:r>
          </a:p>
          <a:p>
            <a:pPr lvl="1"/>
            <a:endParaRPr lang="hr-HR" sz="1300" dirty="0">
              <a:effectLst/>
              <a:latin typeface="Arial" panose="020B0604020202020204" pitchFamily="34" charset="0"/>
              <a:ea typeface="Calibri" panose="020F0502020204030204" pitchFamily="34" charset="0"/>
              <a:cs typeface="Arial" panose="020B0604020202020204" pitchFamily="34" charset="0"/>
            </a:endParaRPr>
          </a:p>
          <a:p>
            <a:pPr lvl="2"/>
            <a:r>
              <a:rPr lang="hr-HR" sz="1300" dirty="0" err="1">
                <a:effectLst/>
                <a:latin typeface="Arial" panose="020B0604020202020204" pitchFamily="34" charset="0"/>
                <a:ea typeface="Calibri" panose="020F0502020204030204" pitchFamily="34" charset="0"/>
                <a:cs typeface="Arial" panose="020B0604020202020204" pitchFamily="34" charset="0"/>
              </a:rPr>
              <a:t>Šimunčić</a:t>
            </a:r>
            <a:r>
              <a:rPr lang="hr-HR" sz="1300" dirty="0">
                <a:effectLst/>
                <a:latin typeface="Arial" panose="020B0604020202020204" pitchFamily="34" charset="0"/>
                <a:ea typeface="Calibri" panose="020F0502020204030204" pitchFamily="34" charset="0"/>
                <a:cs typeface="Arial" panose="020B0604020202020204" pitchFamily="34" charset="0"/>
              </a:rPr>
              <a:t> Bobetko, Z.1997. Agrarna reforma i kolonizacija 1918.-1941. Hrvatski institut za povijest.</a:t>
            </a:r>
          </a:p>
          <a:p>
            <a:pPr lvl="1"/>
            <a:endParaRPr lang="hr-HR" sz="1300" dirty="0">
              <a:effectLst/>
              <a:latin typeface="Arial" panose="020B0604020202020204" pitchFamily="34" charset="0"/>
              <a:ea typeface="Calibri" panose="020F0502020204030204" pitchFamily="34" charset="0"/>
              <a:cs typeface="Arial" panose="020B0604020202020204" pitchFamily="34" charset="0"/>
            </a:endParaRPr>
          </a:p>
          <a:p>
            <a:pPr lvl="2"/>
            <a:r>
              <a:rPr lang="hr-HR" sz="1300" dirty="0" err="1">
                <a:effectLst/>
                <a:latin typeface="Arial" panose="020B0604020202020204" pitchFamily="34" charset="0"/>
                <a:ea typeface="Calibri" panose="020F0502020204030204" pitchFamily="34" charset="0"/>
                <a:cs typeface="Arial" panose="020B0604020202020204" pitchFamily="34" charset="0"/>
              </a:rPr>
              <a:t>Šimunčić</a:t>
            </a:r>
            <a:r>
              <a:rPr lang="hr-HR" sz="1300" dirty="0">
                <a:effectLst/>
                <a:latin typeface="Arial" panose="020B0604020202020204" pitchFamily="34" charset="0"/>
                <a:ea typeface="Calibri" panose="020F0502020204030204" pitchFamily="34" charset="0"/>
                <a:cs typeface="Arial" panose="020B0604020202020204" pitchFamily="34" charset="0"/>
              </a:rPr>
              <a:t> Bobetko, Z. 2005. Industrija Hrvatske 1918. do 1948. AGM.</a:t>
            </a:r>
          </a:p>
          <a:p>
            <a:pPr lvl="1"/>
            <a:endParaRPr lang="hr-HR" sz="13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hr-HR" sz="13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hr-HR" sz="1300" dirty="0"/>
          </a:p>
          <a:p>
            <a:pPr marL="0" indent="0">
              <a:buNone/>
            </a:pPr>
            <a:endParaRPr lang="hr-HR" sz="1300" dirty="0"/>
          </a:p>
        </p:txBody>
      </p:sp>
    </p:spTree>
    <p:extLst>
      <p:ext uri="{BB962C8B-B14F-4D97-AF65-F5344CB8AC3E}">
        <p14:creationId xmlns:p14="http://schemas.microsoft.com/office/powerpoint/2010/main" val="163514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B2CAB4FD-BE68-4675-8E03-EA30108C660F}"/>
              </a:ext>
            </a:extLst>
          </p:cNvPr>
          <p:cNvSpPr>
            <a:spLocks noGrp="1"/>
          </p:cNvSpPr>
          <p:nvPr>
            <p:ph type="title"/>
          </p:nvPr>
        </p:nvSpPr>
        <p:spPr/>
        <p:txBody>
          <a:bodyPr/>
          <a:lstStyle/>
          <a:p>
            <a:r>
              <a:rPr lang="hr-HR" dirty="0"/>
              <a:t>Gospodarske </a:t>
            </a:r>
            <a:r>
              <a:rPr lang="hr-HR" i="1" dirty="0"/>
              <a:t>druge</a:t>
            </a:r>
            <a:r>
              <a:rPr lang="hr-HR" dirty="0"/>
              <a:t> Jugoslavije</a:t>
            </a:r>
          </a:p>
        </p:txBody>
      </p:sp>
      <p:sp>
        <p:nvSpPr>
          <p:cNvPr id="5" name="Rezervirano mjesto teksta 4">
            <a:extLst>
              <a:ext uri="{FF2B5EF4-FFF2-40B4-BE49-F238E27FC236}">
                <a16:creationId xmlns:a16="http://schemas.microsoft.com/office/drawing/2014/main" id="{8BD8378A-B6EB-4E97-A463-180B45A28A52}"/>
              </a:ext>
            </a:extLst>
          </p:cNvPr>
          <p:cNvSpPr>
            <a:spLocks noGrp="1"/>
          </p:cNvSpPr>
          <p:nvPr>
            <p:ph type="body" idx="1"/>
          </p:nvPr>
        </p:nvSpPr>
        <p:spPr/>
        <p:txBody>
          <a:bodyPr/>
          <a:lstStyle/>
          <a:p>
            <a:r>
              <a:rPr lang="hr-HR" dirty="0"/>
              <a:t>Domagoj </a:t>
            </a:r>
            <a:r>
              <a:rPr lang="hr-HR" dirty="0" err="1"/>
              <a:t>Švigir</a:t>
            </a:r>
            <a:r>
              <a:rPr lang="hr-HR" dirty="0"/>
              <a:t>, prof.</a:t>
            </a:r>
          </a:p>
        </p:txBody>
      </p:sp>
    </p:spTree>
    <p:extLst>
      <p:ext uri="{BB962C8B-B14F-4D97-AF65-F5344CB8AC3E}">
        <p14:creationId xmlns:p14="http://schemas.microsoft.com/office/powerpoint/2010/main" val="247266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Rezervirano mjesto sadržaja 4">
            <a:extLst>
              <a:ext uri="{FF2B5EF4-FFF2-40B4-BE49-F238E27FC236}">
                <a16:creationId xmlns:a16="http://schemas.microsoft.com/office/drawing/2014/main" id="{F84D6EAD-7A5A-4A14-9F2F-434A3D0B5C5F}"/>
              </a:ext>
            </a:extLst>
          </p:cNvPr>
          <p:cNvGraphicFramePr>
            <a:graphicFrameLocks noGrp="1"/>
          </p:cNvGraphicFramePr>
          <p:nvPr>
            <p:ph idx="1"/>
            <p:extLst>
              <p:ext uri="{D42A27DB-BD31-4B8C-83A1-F6EECF244321}">
                <p14:modId xmlns:p14="http://schemas.microsoft.com/office/powerpoint/2010/main" val="2030317043"/>
              </p:ext>
            </p:extLst>
          </p:nvPr>
        </p:nvGraphicFramePr>
        <p:xfrm>
          <a:off x="1839709" y="129194"/>
          <a:ext cx="7691743" cy="6467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4979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72F928-92F3-40DA-989B-2B2B43C2EC24}"/>
              </a:ext>
            </a:extLst>
          </p:cNvPr>
          <p:cNvSpPr>
            <a:spLocks noGrp="1"/>
          </p:cNvSpPr>
          <p:nvPr>
            <p:ph type="title"/>
          </p:nvPr>
        </p:nvSpPr>
        <p:spPr>
          <a:xfrm>
            <a:off x="405841" y="228312"/>
            <a:ext cx="6623338" cy="1197915"/>
          </a:xfrm>
        </p:spPr>
        <p:txBody>
          <a:bodyPr vert="horz" lIns="91440" tIns="45720" rIns="91440" bIns="45720" rtlCol="0" anchor="b">
            <a:normAutofit/>
          </a:bodyPr>
          <a:lstStyle/>
          <a:p>
            <a:r>
              <a:rPr lang="en-US" sz="4000" dirty="0" err="1"/>
              <a:t>Državna</a:t>
            </a:r>
            <a:r>
              <a:rPr lang="en-US" sz="4000" dirty="0"/>
              <a:t> </a:t>
            </a:r>
            <a:r>
              <a:rPr lang="en-US" sz="4000" dirty="0" err="1"/>
              <a:t>politika</a:t>
            </a:r>
            <a:r>
              <a:rPr lang="en-US" sz="4000" dirty="0"/>
              <a:t> </a:t>
            </a:r>
            <a:r>
              <a:rPr lang="en-US" sz="4000" dirty="0" err="1"/>
              <a:t>i</a:t>
            </a:r>
            <a:r>
              <a:rPr lang="en-US" sz="4000" dirty="0"/>
              <a:t> </a:t>
            </a:r>
            <a:r>
              <a:rPr lang="en-US" sz="4000" dirty="0" err="1"/>
              <a:t>gospodarstvo</a:t>
            </a:r>
            <a:endParaRPr lang="en-US" sz="4000" dirty="0"/>
          </a:p>
        </p:txBody>
      </p:sp>
      <p:pic>
        <p:nvPicPr>
          <p:cNvPr id="5" name="Rezervirano mjesto sadržaja 4" descr="Slika na kojoj se prikazuje tekst&#10;&#10;Opis je automatski generiran">
            <a:extLst>
              <a:ext uri="{FF2B5EF4-FFF2-40B4-BE49-F238E27FC236}">
                <a16:creationId xmlns:a16="http://schemas.microsoft.com/office/drawing/2014/main" id="{A967032E-9E0C-41C4-BE8F-3B156A4B4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51" y="1880078"/>
            <a:ext cx="7231468" cy="4085778"/>
          </a:xfrm>
          <a:prstGeom prst="rect">
            <a:avLst/>
          </a:prstGeom>
        </p:spPr>
      </p:pic>
      <p:pic>
        <p:nvPicPr>
          <p:cNvPr id="9" name="Slika 8">
            <a:extLst>
              <a:ext uri="{FF2B5EF4-FFF2-40B4-BE49-F238E27FC236}">
                <a16:creationId xmlns:a16="http://schemas.microsoft.com/office/drawing/2014/main" id="{828A7CC3-C6A6-4757-BAD7-3A43D7BE5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291" y="1735494"/>
            <a:ext cx="2515304" cy="4527548"/>
          </a:xfrm>
          <a:prstGeom prst="rect">
            <a:avLst/>
          </a:prstGeom>
        </p:spPr>
      </p:pic>
    </p:spTree>
    <p:extLst>
      <p:ext uri="{BB962C8B-B14F-4D97-AF65-F5344CB8AC3E}">
        <p14:creationId xmlns:p14="http://schemas.microsoft.com/office/powerpoint/2010/main" val="1211203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72F928-92F3-40DA-989B-2B2B43C2EC24}"/>
              </a:ext>
            </a:extLst>
          </p:cNvPr>
          <p:cNvSpPr>
            <a:spLocks noGrp="1"/>
          </p:cNvSpPr>
          <p:nvPr>
            <p:ph type="title"/>
          </p:nvPr>
        </p:nvSpPr>
        <p:spPr>
          <a:xfrm>
            <a:off x="470947" y="223978"/>
            <a:ext cx="7659081" cy="1197915"/>
          </a:xfrm>
        </p:spPr>
        <p:txBody>
          <a:bodyPr vert="horz" lIns="91440" tIns="45720" rIns="91440" bIns="45720" rtlCol="0" anchor="b">
            <a:normAutofit/>
          </a:bodyPr>
          <a:lstStyle/>
          <a:p>
            <a:r>
              <a:rPr lang="en-US" sz="4000" dirty="0" err="1"/>
              <a:t>Državna</a:t>
            </a:r>
            <a:r>
              <a:rPr lang="en-US" sz="4000" dirty="0"/>
              <a:t> </a:t>
            </a:r>
            <a:r>
              <a:rPr lang="en-US" sz="4000" dirty="0" err="1"/>
              <a:t>politika</a:t>
            </a:r>
            <a:r>
              <a:rPr lang="en-US" sz="4000" dirty="0"/>
              <a:t> </a:t>
            </a:r>
            <a:r>
              <a:rPr lang="en-US" sz="4000" dirty="0" err="1"/>
              <a:t>i</a:t>
            </a:r>
            <a:r>
              <a:rPr lang="en-US" sz="4000" dirty="0"/>
              <a:t> </a:t>
            </a:r>
            <a:r>
              <a:rPr lang="en-US" sz="4000" dirty="0" err="1"/>
              <a:t>gospodarstvo</a:t>
            </a:r>
            <a:endParaRPr lang="en-US" sz="4000" dirty="0"/>
          </a:p>
        </p:txBody>
      </p:sp>
      <p:pic>
        <p:nvPicPr>
          <p:cNvPr id="8" name="Slika 7" descr="Slika na kojoj se prikazuje tekst&#10;&#10;Opis je automatski generiran">
            <a:extLst>
              <a:ext uri="{FF2B5EF4-FFF2-40B4-BE49-F238E27FC236}">
                <a16:creationId xmlns:a16="http://schemas.microsoft.com/office/drawing/2014/main" id="{6AFA3DC9-D5FB-4EAA-BE71-A7BAA5DCB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47" y="1906224"/>
            <a:ext cx="11250106" cy="2811550"/>
          </a:xfrm>
          <a:prstGeom prst="rect">
            <a:avLst/>
          </a:prstGeom>
        </p:spPr>
      </p:pic>
    </p:spTree>
    <p:extLst>
      <p:ext uri="{BB962C8B-B14F-4D97-AF65-F5344CB8AC3E}">
        <p14:creationId xmlns:p14="http://schemas.microsoft.com/office/powerpoint/2010/main" val="76960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E2A643-2E04-4916-8F06-CE3B021EA20B}"/>
              </a:ext>
            </a:extLst>
          </p:cNvPr>
          <p:cNvSpPr>
            <a:spLocks noGrp="1"/>
          </p:cNvSpPr>
          <p:nvPr>
            <p:ph type="title"/>
          </p:nvPr>
        </p:nvSpPr>
        <p:spPr>
          <a:xfrm>
            <a:off x="421370" y="294145"/>
            <a:ext cx="8436609" cy="845541"/>
          </a:xfrm>
        </p:spPr>
        <p:txBody>
          <a:bodyPr vert="horz" lIns="91440" tIns="45720" rIns="91440" bIns="45720" rtlCol="0" anchor="b">
            <a:normAutofit/>
          </a:bodyPr>
          <a:lstStyle/>
          <a:p>
            <a:r>
              <a:rPr lang="en-US" sz="4000" dirty="0" err="1"/>
              <a:t>Gospodarstvo</a:t>
            </a:r>
            <a:r>
              <a:rPr lang="en-US" sz="4000" dirty="0"/>
              <a:t> </a:t>
            </a:r>
            <a:r>
              <a:rPr lang="en-US" sz="4000" dirty="0" err="1"/>
              <a:t>i</a:t>
            </a:r>
            <a:r>
              <a:rPr lang="en-US" sz="4000" dirty="0"/>
              <a:t> </a:t>
            </a:r>
            <a:r>
              <a:rPr lang="en-US" sz="4000" dirty="0" err="1"/>
              <a:t>svakodnevnica</a:t>
            </a:r>
            <a:endParaRPr lang="en-US" sz="4000" dirty="0"/>
          </a:p>
        </p:txBody>
      </p:sp>
      <p:pic>
        <p:nvPicPr>
          <p:cNvPr id="7" name="Slika 6" descr="Slika na kojoj se prikazuje tekst&#10;&#10;Opis je automatski generiran">
            <a:extLst>
              <a:ext uri="{FF2B5EF4-FFF2-40B4-BE49-F238E27FC236}">
                <a16:creationId xmlns:a16="http://schemas.microsoft.com/office/drawing/2014/main" id="{C76B9DB8-40A7-46AD-B252-4155EE0F2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0504" y="-1"/>
            <a:ext cx="2319075" cy="5850499"/>
          </a:xfrm>
          <a:prstGeom prst="rect">
            <a:avLst/>
          </a:prstGeom>
        </p:spPr>
      </p:pic>
      <p:pic>
        <p:nvPicPr>
          <p:cNvPr id="5" name="Rezervirano mjesto sadržaja 4" descr="Slika na kojoj se prikazuje tekst&#10;&#10;Opis je automatski generiran">
            <a:extLst>
              <a:ext uri="{FF2B5EF4-FFF2-40B4-BE49-F238E27FC236}">
                <a16:creationId xmlns:a16="http://schemas.microsoft.com/office/drawing/2014/main" id="{4D78B5AE-4054-4BE1-9070-52AE2E644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71" y="1295691"/>
            <a:ext cx="8192541" cy="4628784"/>
          </a:xfrm>
          <a:prstGeom prst="rect">
            <a:avLst/>
          </a:prstGeom>
        </p:spPr>
      </p:pic>
    </p:spTree>
    <p:extLst>
      <p:ext uri="{BB962C8B-B14F-4D97-AF65-F5344CB8AC3E}">
        <p14:creationId xmlns:p14="http://schemas.microsoft.com/office/powerpoint/2010/main" val="3703853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tekst, staro, starinsko, snimka zaslona&#10;&#10;Opis je automatski generiran">
            <a:extLst>
              <a:ext uri="{FF2B5EF4-FFF2-40B4-BE49-F238E27FC236}">
                <a16:creationId xmlns:a16="http://schemas.microsoft.com/office/drawing/2014/main" id="{B017A066-4A29-4A56-AF8B-0BF88C225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26" y="834617"/>
            <a:ext cx="5850174" cy="5193329"/>
          </a:xfrm>
          <a:prstGeom prst="rect">
            <a:avLst/>
          </a:prstGeom>
        </p:spPr>
      </p:pic>
      <p:pic>
        <p:nvPicPr>
          <p:cNvPr id="7" name="Slika 6" descr="Slika na kojoj se prikazuje tekst, tvornica, zgrada&#10;&#10;Opis je automatski generiran">
            <a:extLst>
              <a:ext uri="{FF2B5EF4-FFF2-40B4-BE49-F238E27FC236}">
                <a16:creationId xmlns:a16="http://schemas.microsoft.com/office/drawing/2014/main" id="{792D7407-BB28-4C84-A678-D38AC678A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826" y="806666"/>
            <a:ext cx="5704658" cy="3862316"/>
          </a:xfrm>
          <a:prstGeom prst="rect">
            <a:avLst/>
          </a:prstGeom>
        </p:spPr>
      </p:pic>
      <p:sp>
        <p:nvSpPr>
          <p:cNvPr id="34" name="Naslov 1">
            <a:extLst>
              <a:ext uri="{FF2B5EF4-FFF2-40B4-BE49-F238E27FC236}">
                <a16:creationId xmlns:a16="http://schemas.microsoft.com/office/drawing/2014/main" id="{DD8D0A90-9BF2-4A4C-96E0-79986133F6A3}"/>
              </a:ext>
            </a:extLst>
          </p:cNvPr>
          <p:cNvSpPr>
            <a:spLocks noGrp="1"/>
          </p:cNvSpPr>
          <p:nvPr>
            <p:ph type="title"/>
          </p:nvPr>
        </p:nvSpPr>
        <p:spPr>
          <a:xfrm>
            <a:off x="145516" y="28378"/>
            <a:ext cx="8229858" cy="777861"/>
          </a:xfrm>
        </p:spPr>
        <p:txBody>
          <a:bodyPr vert="horz" lIns="91440" tIns="45720" rIns="91440" bIns="45720" rtlCol="0" anchor="b">
            <a:normAutofit/>
          </a:bodyPr>
          <a:lstStyle/>
          <a:p>
            <a:r>
              <a:rPr lang="hr-HR" sz="4000" dirty="0"/>
              <a:t>Lokalna povijest</a:t>
            </a:r>
            <a:r>
              <a:rPr lang="en-US" sz="4000" dirty="0"/>
              <a:t> </a:t>
            </a:r>
            <a:r>
              <a:rPr lang="en-US" sz="4000" dirty="0" err="1"/>
              <a:t>i</a:t>
            </a:r>
            <a:r>
              <a:rPr lang="en-US" sz="4000" dirty="0"/>
              <a:t> </a:t>
            </a:r>
            <a:r>
              <a:rPr lang="hr-HR" sz="4000" dirty="0"/>
              <a:t>gospodarstvo</a:t>
            </a:r>
            <a:endParaRPr lang="en-US" sz="4000" dirty="0"/>
          </a:p>
        </p:txBody>
      </p:sp>
      <p:pic>
        <p:nvPicPr>
          <p:cNvPr id="9" name="Slika 8">
            <a:extLst>
              <a:ext uri="{FF2B5EF4-FFF2-40B4-BE49-F238E27FC236}">
                <a16:creationId xmlns:a16="http://schemas.microsoft.com/office/drawing/2014/main" id="{12D9AD42-5337-47E1-8D21-0C87F482E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244" y="4742120"/>
            <a:ext cx="2934109" cy="1467055"/>
          </a:xfrm>
          <a:prstGeom prst="rect">
            <a:avLst/>
          </a:prstGeom>
        </p:spPr>
      </p:pic>
    </p:spTree>
    <p:extLst>
      <p:ext uri="{BB962C8B-B14F-4D97-AF65-F5344CB8AC3E}">
        <p14:creationId xmlns:p14="http://schemas.microsoft.com/office/powerpoint/2010/main" val="2093577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Naslov 1">
            <a:extLst>
              <a:ext uri="{FF2B5EF4-FFF2-40B4-BE49-F238E27FC236}">
                <a16:creationId xmlns:a16="http://schemas.microsoft.com/office/drawing/2014/main" id="{DD8D0A90-9BF2-4A4C-96E0-79986133F6A3}"/>
              </a:ext>
            </a:extLst>
          </p:cNvPr>
          <p:cNvSpPr>
            <a:spLocks noGrp="1"/>
          </p:cNvSpPr>
          <p:nvPr>
            <p:ph type="title"/>
          </p:nvPr>
        </p:nvSpPr>
        <p:spPr>
          <a:xfrm>
            <a:off x="145516" y="28378"/>
            <a:ext cx="8229858" cy="777861"/>
          </a:xfrm>
        </p:spPr>
        <p:txBody>
          <a:bodyPr vert="horz" lIns="91440" tIns="45720" rIns="91440" bIns="45720" rtlCol="0" anchor="b">
            <a:normAutofit/>
          </a:bodyPr>
          <a:lstStyle/>
          <a:p>
            <a:r>
              <a:rPr lang="hr-HR" sz="4000" dirty="0"/>
              <a:t>Lokalna povijest</a:t>
            </a:r>
            <a:r>
              <a:rPr lang="en-US" sz="4000" dirty="0"/>
              <a:t> </a:t>
            </a:r>
            <a:r>
              <a:rPr lang="en-US" sz="4000" dirty="0" err="1"/>
              <a:t>i</a:t>
            </a:r>
            <a:r>
              <a:rPr lang="en-US" sz="4000" dirty="0"/>
              <a:t> </a:t>
            </a:r>
            <a:r>
              <a:rPr lang="hr-HR" sz="4000" dirty="0"/>
              <a:t>gospodarstvo</a:t>
            </a:r>
            <a:endParaRPr lang="en-US" sz="4000" dirty="0"/>
          </a:p>
        </p:txBody>
      </p:sp>
      <p:pic>
        <p:nvPicPr>
          <p:cNvPr id="3" name="Slika 2" descr="Slika na kojoj se prikazuje tekst&#10;&#10;Opis je automatski generiran">
            <a:extLst>
              <a:ext uri="{FF2B5EF4-FFF2-40B4-BE49-F238E27FC236}">
                <a16:creationId xmlns:a16="http://schemas.microsoft.com/office/drawing/2014/main" id="{9EB8FE57-7DBB-402F-AD6A-8D7BA042A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43" y="1497497"/>
            <a:ext cx="10660765" cy="3339546"/>
          </a:xfrm>
          <a:prstGeom prst="rect">
            <a:avLst/>
          </a:prstGeom>
        </p:spPr>
      </p:pic>
    </p:spTree>
    <p:extLst>
      <p:ext uri="{BB962C8B-B14F-4D97-AF65-F5344CB8AC3E}">
        <p14:creationId xmlns:p14="http://schemas.microsoft.com/office/powerpoint/2010/main" val="19479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146706-09BA-4D0A-AA76-BAE47B24713F}"/>
              </a:ext>
            </a:extLst>
          </p:cNvPr>
          <p:cNvSpPr>
            <a:spLocks noGrp="1"/>
          </p:cNvSpPr>
          <p:nvPr>
            <p:ph type="title"/>
          </p:nvPr>
        </p:nvSpPr>
        <p:spPr>
          <a:xfrm>
            <a:off x="150593" y="225286"/>
            <a:ext cx="8635598" cy="834888"/>
          </a:xfrm>
        </p:spPr>
        <p:txBody>
          <a:bodyPr anchor="b">
            <a:normAutofit fontScale="90000"/>
          </a:bodyPr>
          <a:lstStyle/>
          <a:p>
            <a:r>
              <a:rPr lang="hr-HR" sz="4000" dirty="0"/>
              <a:t>Statistika = </a:t>
            </a:r>
            <a:r>
              <a:rPr lang="hr-HR" sz="4000" dirty="0" err="1"/>
              <a:t>multiperspektivnost</a:t>
            </a:r>
            <a:r>
              <a:rPr lang="hr-HR" sz="4000" dirty="0"/>
              <a:t> + komparacija</a:t>
            </a:r>
            <a:endParaRPr lang="en-US" sz="4000" dirty="0"/>
          </a:p>
        </p:txBody>
      </p:sp>
      <p:pic>
        <p:nvPicPr>
          <p:cNvPr id="9" name="Slika 8" descr="Slika na kojoj se prikazuje stol&#10;&#10;Opis je automatski generiran">
            <a:extLst>
              <a:ext uri="{FF2B5EF4-FFF2-40B4-BE49-F238E27FC236}">
                <a16:creationId xmlns:a16="http://schemas.microsoft.com/office/drawing/2014/main" id="{B6EF498A-CCBB-47F0-8EC1-B01D89D3D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6" y="1623792"/>
            <a:ext cx="5820587" cy="3544556"/>
          </a:xfrm>
          <a:prstGeom prst="rect">
            <a:avLst/>
          </a:prstGeom>
        </p:spPr>
      </p:pic>
      <p:pic>
        <p:nvPicPr>
          <p:cNvPr id="12" name="Slika 11" descr="Slika na kojoj se prikazuje stol&#10;&#10;Opis je automatski generiran">
            <a:extLst>
              <a:ext uri="{FF2B5EF4-FFF2-40B4-BE49-F238E27FC236}">
                <a16:creationId xmlns:a16="http://schemas.microsoft.com/office/drawing/2014/main" id="{94517042-D07D-48E8-BCCA-C201D6DA3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623792"/>
            <a:ext cx="5820587" cy="3544556"/>
          </a:xfrm>
          <a:prstGeom prst="rect">
            <a:avLst/>
          </a:prstGeom>
        </p:spPr>
      </p:pic>
    </p:spTree>
    <p:extLst>
      <p:ext uri="{BB962C8B-B14F-4D97-AF65-F5344CB8AC3E}">
        <p14:creationId xmlns:p14="http://schemas.microsoft.com/office/powerpoint/2010/main" val="1410112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08CD1C-7747-495C-A924-19026E9A7663}"/>
              </a:ext>
            </a:extLst>
          </p:cNvPr>
          <p:cNvSpPr>
            <a:spLocks noGrp="1"/>
          </p:cNvSpPr>
          <p:nvPr>
            <p:ph type="title"/>
          </p:nvPr>
        </p:nvSpPr>
        <p:spPr>
          <a:xfrm>
            <a:off x="162941" y="-100439"/>
            <a:ext cx="10515600" cy="1325563"/>
          </a:xfrm>
        </p:spPr>
        <p:txBody>
          <a:bodyPr/>
          <a:lstStyle/>
          <a:p>
            <a:r>
              <a:rPr lang="hr-HR" dirty="0"/>
              <a:t>Pozitivno vs. …</a:t>
            </a:r>
            <a:endParaRPr lang="en-US" dirty="0"/>
          </a:p>
        </p:txBody>
      </p:sp>
      <p:pic>
        <p:nvPicPr>
          <p:cNvPr id="5" name="Rezervirano mjesto sadržaja 4" descr="Slika na kojoj se prikazuje tekst&#10;&#10;Opis je automatski generiran">
            <a:extLst>
              <a:ext uri="{FF2B5EF4-FFF2-40B4-BE49-F238E27FC236}">
                <a16:creationId xmlns:a16="http://schemas.microsoft.com/office/drawing/2014/main" id="{9BB92259-A71E-40B2-8667-9AA702809E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885" y="1153740"/>
            <a:ext cx="2400827" cy="5345649"/>
          </a:xfrm>
        </p:spPr>
      </p:pic>
      <p:pic>
        <p:nvPicPr>
          <p:cNvPr id="7" name="Slika 6" descr="Slika na kojoj se prikazuje tekst, na otvorenom, grad, snimka zaslona&#10;&#10;Opis je automatski generiran">
            <a:extLst>
              <a:ext uri="{FF2B5EF4-FFF2-40B4-BE49-F238E27FC236}">
                <a16:creationId xmlns:a16="http://schemas.microsoft.com/office/drawing/2014/main" id="{E50ED81B-4E61-4BFD-B8A9-228F5D68F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318" y="1794967"/>
            <a:ext cx="5539914" cy="3545660"/>
          </a:xfrm>
          <a:prstGeom prst="rect">
            <a:avLst/>
          </a:prstGeom>
        </p:spPr>
      </p:pic>
      <p:pic>
        <p:nvPicPr>
          <p:cNvPr id="9" name="Slika 8" descr="Slika na kojoj se prikazuje tekst, na otvorenom&#10;&#10;Opis je automatski generiran">
            <a:extLst>
              <a:ext uri="{FF2B5EF4-FFF2-40B4-BE49-F238E27FC236}">
                <a16:creationId xmlns:a16="http://schemas.microsoft.com/office/drawing/2014/main" id="{C86E63A2-F151-4B56-9EFE-610FCBEE9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154" y="1225124"/>
            <a:ext cx="2838846" cy="5191850"/>
          </a:xfrm>
          <a:prstGeom prst="rect">
            <a:avLst/>
          </a:prstGeom>
        </p:spPr>
      </p:pic>
    </p:spTree>
    <p:extLst>
      <p:ext uri="{BB962C8B-B14F-4D97-AF65-F5344CB8AC3E}">
        <p14:creationId xmlns:p14="http://schemas.microsoft.com/office/powerpoint/2010/main" val="1485101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1DAE9C-8913-42BA-A5A7-1DB29FF4E2A6}"/>
              </a:ext>
            </a:extLst>
          </p:cNvPr>
          <p:cNvSpPr>
            <a:spLocks noGrp="1"/>
          </p:cNvSpPr>
          <p:nvPr>
            <p:ph type="title"/>
          </p:nvPr>
        </p:nvSpPr>
        <p:spPr>
          <a:xfrm>
            <a:off x="838200" y="685800"/>
            <a:ext cx="10134600" cy="606105"/>
          </a:xfrm>
        </p:spPr>
        <p:txBody>
          <a:bodyPr>
            <a:normAutofit fontScale="90000"/>
          </a:bodyPr>
          <a:lstStyle/>
          <a:p>
            <a:r>
              <a:rPr lang="hr-HR" b="1" dirty="0"/>
              <a:t>Odgojno-obrazovni ishodi:</a:t>
            </a:r>
          </a:p>
        </p:txBody>
      </p:sp>
      <p:sp>
        <p:nvSpPr>
          <p:cNvPr id="3" name="Rezervirano mjesto sadržaja 2">
            <a:extLst>
              <a:ext uri="{FF2B5EF4-FFF2-40B4-BE49-F238E27FC236}">
                <a16:creationId xmlns:a16="http://schemas.microsoft.com/office/drawing/2014/main" id="{A96AA672-C701-41BA-999F-BAA328213B04}"/>
              </a:ext>
            </a:extLst>
          </p:cNvPr>
          <p:cNvSpPr>
            <a:spLocks noGrp="1"/>
          </p:cNvSpPr>
          <p:nvPr>
            <p:ph idx="1"/>
          </p:nvPr>
        </p:nvSpPr>
        <p:spPr>
          <a:xfrm>
            <a:off x="838200" y="1825625"/>
            <a:ext cx="9337209" cy="4351338"/>
          </a:xfrm>
        </p:spPr>
        <p:txBody>
          <a:bodyPr/>
          <a:lstStyle/>
          <a:p>
            <a:r>
              <a:rPr lang="hr-HR" dirty="0"/>
              <a:t>domena: B – ekonomija</a:t>
            </a:r>
          </a:p>
          <a:p>
            <a:r>
              <a:rPr lang="hr-HR" dirty="0"/>
              <a:t>odgojno-obrazovni ishodi: POV OŠ B.8.1. učenik analizira gospodarsku aktivnost i gospodarske sustave pojedinih država tijekom 20. stoljeća.</a:t>
            </a:r>
          </a:p>
          <a:p>
            <a:r>
              <a:rPr lang="hr-HR" dirty="0"/>
              <a:t>Razrada ishoda: učenik uspoređuje specifičnosti gospodarskog razvoja svijeta, Europe i Hrvatske u međuratnom razdoblju</a:t>
            </a:r>
          </a:p>
          <a:p>
            <a:r>
              <a:rPr lang="hr-HR" dirty="0"/>
              <a:t>Razine usvojenosti na razini dobar: učenik objašnjava Veliku gospodarsku krizu i njezine posljedice u svijetu, Europi i Hrvatskoj između dva rata</a:t>
            </a:r>
          </a:p>
        </p:txBody>
      </p:sp>
    </p:spTree>
    <p:extLst>
      <p:ext uri="{BB962C8B-B14F-4D97-AF65-F5344CB8AC3E}">
        <p14:creationId xmlns:p14="http://schemas.microsoft.com/office/powerpoint/2010/main" val="2382246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zervirano mjesto sadržaja 6" descr="Slika na kojoj se prikazuje tekst&#10;&#10;Opis je automatski generiran">
            <a:extLst>
              <a:ext uri="{FF2B5EF4-FFF2-40B4-BE49-F238E27FC236}">
                <a16:creationId xmlns:a16="http://schemas.microsoft.com/office/drawing/2014/main" id="{62EEFCE6-7C3D-4B79-AE42-537BEBB136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93286" y="329484"/>
            <a:ext cx="2564708" cy="5822838"/>
          </a:xfrm>
        </p:spPr>
      </p:pic>
      <p:pic>
        <p:nvPicPr>
          <p:cNvPr id="11" name="Slika 10">
            <a:extLst>
              <a:ext uri="{FF2B5EF4-FFF2-40B4-BE49-F238E27FC236}">
                <a16:creationId xmlns:a16="http://schemas.microsoft.com/office/drawing/2014/main" id="{1A0F59F6-2983-4B8B-B56C-83B4A000D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21" y="1936108"/>
            <a:ext cx="8165095" cy="4216214"/>
          </a:xfrm>
          <a:prstGeom prst="rect">
            <a:avLst/>
          </a:prstGeom>
        </p:spPr>
      </p:pic>
      <p:sp>
        <p:nvSpPr>
          <p:cNvPr id="12" name="Naslov 1">
            <a:extLst>
              <a:ext uri="{FF2B5EF4-FFF2-40B4-BE49-F238E27FC236}">
                <a16:creationId xmlns:a16="http://schemas.microsoft.com/office/drawing/2014/main" id="{E5E753A0-2E23-4C23-9598-8CB1A675B67D}"/>
              </a:ext>
            </a:extLst>
          </p:cNvPr>
          <p:cNvSpPr>
            <a:spLocks noGrp="1"/>
          </p:cNvSpPr>
          <p:nvPr>
            <p:ph type="title"/>
          </p:nvPr>
        </p:nvSpPr>
        <p:spPr>
          <a:xfrm>
            <a:off x="232321" y="176652"/>
            <a:ext cx="10515600" cy="1325563"/>
          </a:xfrm>
        </p:spPr>
        <p:txBody>
          <a:bodyPr/>
          <a:lstStyle/>
          <a:p>
            <a:r>
              <a:rPr lang="hr-HR" dirty="0"/>
              <a:t>… negativno</a:t>
            </a:r>
            <a:endParaRPr lang="en-US" dirty="0"/>
          </a:p>
        </p:txBody>
      </p:sp>
    </p:spTree>
    <p:extLst>
      <p:ext uri="{BB962C8B-B14F-4D97-AF65-F5344CB8AC3E}">
        <p14:creationId xmlns:p14="http://schemas.microsoft.com/office/powerpoint/2010/main" val="2025800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ACC214-3BB3-4B8B-BADD-DD3BED045F72}"/>
              </a:ext>
            </a:extLst>
          </p:cNvPr>
          <p:cNvSpPr>
            <a:spLocks noGrp="1"/>
          </p:cNvSpPr>
          <p:nvPr>
            <p:ph type="title"/>
          </p:nvPr>
        </p:nvSpPr>
        <p:spPr>
          <a:xfrm>
            <a:off x="732421" y="95515"/>
            <a:ext cx="10515600" cy="979062"/>
          </a:xfrm>
        </p:spPr>
        <p:txBody>
          <a:bodyPr/>
          <a:lstStyle/>
          <a:p>
            <a:r>
              <a:rPr lang="hr-HR" dirty="0" err="1"/>
              <a:t>Metakognitivna</a:t>
            </a:r>
            <a:r>
              <a:rPr lang="hr-HR" dirty="0"/>
              <a:t> razina</a:t>
            </a:r>
            <a:endParaRPr lang="en-US" dirty="0"/>
          </a:p>
        </p:txBody>
      </p:sp>
      <p:graphicFrame>
        <p:nvGraphicFramePr>
          <p:cNvPr id="4" name="Dijagram 3">
            <a:extLst>
              <a:ext uri="{FF2B5EF4-FFF2-40B4-BE49-F238E27FC236}">
                <a16:creationId xmlns:a16="http://schemas.microsoft.com/office/drawing/2014/main" id="{C56627C8-6AF7-4285-B2C4-F0E6270861C5}"/>
              </a:ext>
            </a:extLst>
          </p:cNvPr>
          <p:cNvGraphicFramePr/>
          <p:nvPr>
            <p:extLst>
              <p:ext uri="{D42A27DB-BD31-4B8C-83A1-F6EECF244321}">
                <p14:modId xmlns:p14="http://schemas.microsoft.com/office/powerpoint/2010/main" val="3718037018"/>
              </p:ext>
            </p:extLst>
          </p:nvPr>
        </p:nvGraphicFramePr>
        <p:xfrm>
          <a:off x="1418543" y="107457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3985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6F1EC-C571-4105-85F8-EFFE3ACE35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Slika 2">
            <a:extLst>
              <a:ext uri="{FF2B5EF4-FFF2-40B4-BE49-F238E27FC236}">
                <a16:creationId xmlns:a16="http://schemas.microsoft.com/office/drawing/2014/main" id="{5FF0EDE4-7018-4A9B-8FE8-A4924552ED4C}"/>
              </a:ext>
            </a:extLst>
          </p:cNvPr>
          <p:cNvPicPr>
            <a:picLocks noChangeAspect="1"/>
          </p:cNvPicPr>
          <p:nvPr/>
        </p:nvPicPr>
        <p:blipFill>
          <a:blip r:embed="rId3"/>
          <a:stretch>
            <a:fillRect/>
          </a:stretch>
        </p:blipFill>
        <p:spPr>
          <a:xfrm>
            <a:off x="9943618" y="4637590"/>
            <a:ext cx="2139929" cy="2139929"/>
          </a:xfrm>
          <a:prstGeom prst="rect">
            <a:avLst/>
          </a:prstGeom>
        </p:spPr>
      </p:pic>
      <p:pic>
        <p:nvPicPr>
          <p:cNvPr id="6" name="Slika 5">
            <a:extLst>
              <a:ext uri="{FF2B5EF4-FFF2-40B4-BE49-F238E27FC236}">
                <a16:creationId xmlns:a16="http://schemas.microsoft.com/office/drawing/2014/main" id="{B38BC2D6-385F-47A4-B400-0E91BB626175}"/>
              </a:ext>
            </a:extLst>
          </p:cNvPr>
          <p:cNvPicPr>
            <a:picLocks noChangeAspect="1"/>
          </p:cNvPicPr>
          <p:nvPr/>
        </p:nvPicPr>
        <p:blipFill>
          <a:blip r:embed="rId4"/>
          <a:stretch>
            <a:fillRect/>
          </a:stretch>
        </p:blipFill>
        <p:spPr>
          <a:xfrm>
            <a:off x="1062278" y="5054278"/>
            <a:ext cx="4589075" cy="1579401"/>
          </a:xfrm>
          <a:prstGeom prst="rect">
            <a:avLst/>
          </a:prstGeom>
        </p:spPr>
      </p:pic>
      <p:pic>
        <p:nvPicPr>
          <p:cNvPr id="8" name="Slika 7">
            <a:extLst>
              <a:ext uri="{FF2B5EF4-FFF2-40B4-BE49-F238E27FC236}">
                <a16:creationId xmlns:a16="http://schemas.microsoft.com/office/drawing/2014/main" id="{7163DAFA-5E02-4C09-8CD7-1F541BB6516C}"/>
              </a:ext>
            </a:extLst>
          </p:cNvPr>
          <p:cNvPicPr>
            <a:picLocks noChangeAspect="1"/>
          </p:cNvPicPr>
          <p:nvPr/>
        </p:nvPicPr>
        <p:blipFill rotWithShape="1">
          <a:blip r:embed="rId5"/>
          <a:srcRect t="508"/>
          <a:stretch/>
        </p:blipFill>
        <p:spPr>
          <a:xfrm>
            <a:off x="10790740" y="80481"/>
            <a:ext cx="1292807" cy="770296"/>
          </a:xfrm>
          <a:prstGeom prst="rect">
            <a:avLst/>
          </a:prstGeom>
        </p:spPr>
      </p:pic>
    </p:spTree>
    <p:extLst>
      <p:ext uri="{BB962C8B-B14F-4D97-AF65-F5344CB8AC3E}">
        <p14:creationId xmlns:p14="http://schemas.microsoft.com/office/powerpoint/2010/main" val="2997283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57DCFB-822D-4FD6-958F-2AB81C6281EC}"/>
              </a:ext>
            </a:extLst>
          </p:cNvPr>
          <p:cNvSpPr txBox="1">
            <a:spLocks/>
          </p:cNvSpPr>
          <p:nvPr/>
        </p:nvSpPr>
        <p:spPr>
          <a:xfrm>
            <a:off x="0" y="0"/>
            <a:ext cx="10515600" cy="872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GB" sz="3200" dirty="0"/>
          </a:p>
        </p:txBody>
      </p:sp>
      <p:sp>
        <p:nvSpPr>
          <p:cNvPr id="4" name="Naslov 3">
            <a:extLst>
              <a:ext uri="{FF2B5EF4-FFF2-40B4-BE49-F238E27FC236}">
                <a16:creationId xmlns:a16="http://schemas.microsoft.com/office/drawing/2014/main" id="{605DA2E9-C410-41E2-9EBD-88CAE0D6EECF}"/>
              </a:ext>
            </a:extLst>
          </p:cNvPr>
          <p:cNvSpPr>
            <a:spLocks noGrp="1"/>
          </p:cNvSpPr>
          <p:nvPr>
            <p:ph type="title"/>
          </p:nvPr>
        </p:nvSpPr>
        <p:spPr/>
        <p:txBody>
          <a:bodyPr/>
          <a:lstStyle/>
          <a:p>
            <a:r>
              <a:rPr lang="hr-HR" dirty="0">
                <a:effectLst>
                  <a:outerShdw blurRad="38100" dist="38100" dir="2700000" algn="tl">
                    <a:srgbClr val="000000">
                      <a:alpha val="43137"/>
                    </a:srgbClr>
                  </a:outerShdw>
                </a:effectLst>
              </a:rPr>
              <a:t>Vremeplov 8</a:t>
            </a:r>
          </a:p>
        </p:txBody>
      </p:sp>
      <p:pic>
        <p:nvPicPr>
          <p:cNvPr id="9" name="Rezervirano mjesto sadržaja 8">
            <a:extLst>
              <a:ext uri="{FF2B5EF4-FFF2-40B4-BE49-F238E27FC236}">
                <a16:creationId xmlns:a16="http://schemas.microsoft.com/office/drawing/2014/main" id="{DF4BDC2A-BAD3-4984-9831-CE6585771E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787043"/>
            <a:ext cx="3326711" cy="4351338"/>
          </a:xfrm>
        </p:spPr>
      </p:pic>
      <p:sp>
        <p:nvSpPr>
          <p:cNvPr id="7" name="Rezervirano mjesto sadržaja 6">
            <a:extLst>
              <a:ext uri="{FF2B5EF4-FFF2-40B4-BE49-F238E27FC236}">
                <a16:creationId xmlns:a16="http://schemas.microsoft.com/office/drawing/2014/main" id="{9A292B7A-ACA9-4331-ACB6-3F91B6A24B0C}"/>
              </a:ext>
            </a:extLst>
          </p:cNvPr>
          <p:cNvSpPr>
            <a:spLocks noGrp="1"/>
          </p:cNvSpPr>
          <p:nvPr>
            <p:ph sz="half" idx="2"/>
          </p:nvPr>
        </p:nvSpPr>
        <p:spPr>
          <a:xfrm>
            <a:off x="4406097" y="1825625"/>
            <a:ext cx="6462532" cy="4351338"/>
          </a:xfrm>
        </p:spPr>
        <p:txBody>
          <a:bodyPr>
            <a:normAutofit lnSpcReduction="10000"/>
          </a:bodyPr>
          <a:lstStyle/>
          <a:p>
            <a:r>
              <a:rPr lang="hr-HR" dirty="0"/>
              <a:t>udžbenik</a:t>
            </a:r>
          </a:p>
          <a:p>
            <a:r>
              <a:rPr lang="hr-HR" dirty="0"/>
              <a:t>radna bilježnica</a:t>
            </a:r>
          </a:p>
          <a:p>
            <a:r>
              <a:rPr lang="hr-HR" dirty="0"/>
              <a:t>radni udžbenik za učenike s poteškoćama pri učenju</a:t>
            </a:r>
          </a:p>
          <a:p>
            <a:r>
              <a:rPr lang="hr-HR" dirty="0"/>
              <a:t>radni listići za tematsko ponavljanje učenika s poteškoćama pri učenju</a:t>
            </a:r>
          </a:p>
          <a:p>
            <a:r>
              <a:rPr lang="hr-HR" dirty="0"/>
              <a:t>IZZI digitalni obrazovni sadržaji</a:t>
            </a:r>
          </a:p>
          <a:p>
            <a:r>
              <a:rPr lang="hr-HR" dirty="0"/>
              <a:t>priručnik za učitelje</a:t>
            </a:r>
          </a:p>
          <a:p>
            <a:r>
              <a:rPr lang="hr-HR" dirty="0"/>
              <a:t>računalne prezentacije za pomoć učiteljima</a:t>
            </a:r>
          </a:p>
        </p:txBody>
      </p:sp>
    </p:spTree>
    <p:extLst>
      <p:ext uri="{BB962C8B-B14F-4D97-AF65-F5344CB8AC3E}">
        <p14:creationId xmlns:p14="http://schemas.microsoft.com/office/powerpoint/2010/main" val="1373694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B663AA-05D0-4738-BAAC-05A29BF8E57A}"/>
              </a:ext>
            </a:extLst>
          </p:cNvPr>
          <p:cNvSpPr>
            <a:spLocks noGrp="1"/>
          </p:cNvSpPr>
          <p:nvPr>
            <p:ph type="title"/>
          </p:nvPr>
        </p:nvSpPr>
        <p:spPr/>
        <p:txBody>
          <a:bodyPr/>
          <a:lstStyle/>
          <a:p>
            <a:r>
              <a:rPr lang="hr-HR" b="1" dirty="0">
                <a:effectLst>
                  <a:outerShdw blurRad="38100" dist="38100" dir="2700000" algn="tl">
                    <a:srgbClr val="000000">
                      <a:alpha val="43137"/>
                    </a:srgbClr>
                  </a:outerShdw>
                </a:effectLst>
              </a:rPr>
              <a:t>Novi udžbenici serije Vremeplov</a:t>
            </a:r>
          </a:p>
        </p:txBody>
      </p:sp>
      <p:sp>
        <p:nvSpPr>
          <p:cNvPr id="3" name="Rezervirano mjesto sadržaja 2">
            <a:extLst>
              <a:ext uri="{FF2B5EF4-FFF2-40B4-BE49-F238E27FC236}">
                <a16:creationId xmlns:a16="http://schemas.microsoft.com/office/drawing/2014/main" id="{EDA723FD-A5D3-4436-809A-02D2E685FD4F}"/>
              </a:ext>
            </a:extLst>
          </p:cNvPr>
          <p:cNvSpPr>
            <a:spLocks noGrp="1"/>
          </p:cNvSpPr>
          <p:nvPr>
            <p:ph sz="half" idx="1"/>
          </p:nvPr>
        </p:nvSpPr>
        <p:spPr/>
        <p:txBody>
          <a:bodyPr/>
          <a:lstStyle/>
          <a:p>
            <a:r>
              <a:rPr lang="hr-HR" b="1" dirty="0">
                <a:effectLst>
                  <a:outerShdw blurRad="38100" dist="38100" dir="2700000" algn="tl">
                    <a:srgbClr val="000000">
                      <a:alpha val="43137"/>
                    </a:srgbClr>
                  </a:outerShdw>
                </a:effectLst>
              </a:rPr>
              <a:t>NOVI</a:t>
            </a:r>
          </a:p>
          <a:p>
            <a:pPr lvl="1"/>
            <a:r>
              <a:rPr lang="hr-HR" dirty="0"/>
              <a:t>kreirani </a:t>
            </a:r>
            <a:r>
              <a:rPr lang="hr-HR" i="1" dirty="0"/>
              <a:t>od nule </a:t>
            </a:r>
            <a:r>
              <a:rPr lang="hr-HR" dirty="0"/>
              <a:t>bez kopiranja sadržaja i materijala prethodnih izdanja</a:t>
            </a:r>
          </a:p>
          <a:p>
            <a:r>
              <a:rPr lang="hr-HR" b="1" dirty="0">
                <a:effectLst>
                  <a:outerShdw blurRad="38100" dist="38100" dir="2700000" algn="tl">
                    <a:srgbClr val="000000">
                      <a:alpha val="43137"/>
                    </a:srgbClr>
                  </a:outerShdw>
                </a:effectLst>
              </a:rPr>
              <a:t>PRILAGOĐENI</a:t>
            </a:r>
          </a:p>
          <a:p>
            <a:pPr lvl="1"/>
            <a:r>
              <a:rPr lang="hr-HR" dirty="0"/>
              <a:t>prilagođeni zahtjevima novoga predmetnoga kurikuluma</a:t>
            </a:r>
          </a:p>
          <a:p>
            <a:pPr lvl="1"/>
            <a:r>
              <a:rPr lang="hr-HR" dirty="0"/>
              <a:t>prilagođeni današnjim učenicima i suvremenim metodama poučavanja</a:t>
            </a:r>
          </a:p>
        </p:txBody>
      </p:sp>
      <p:pic>
        <p:nvPicPr>
          <p:cNvPr id="1026" name="Picture 2">
            <a:extLst>
              <a:ext uri="{FF2B5EF4-FFF2-40B4-BE49-F238E27FC236}">
                <a16:creationId xmlns:a16="http://schemas.microsoft.com/office/drawing/2014/main" id="{AF672347-1A12-4625-8CD0-6459F3B291B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49221" y="1833563"/>
            <a:ext cx="348615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05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C3ACCC75-D856-432B-AD47-39F240235EB6}"/>
              </a:ext>
            </a:extLst>
          </p:cNvPr>
          <p:cNvPicPr>
            <a:picLocks noChangeAspect="1"/>
          </p:cNvPicPr>
          <p:nvPr/>
        </p:nvPicPr>
        <p:blipFill>
          <a:blip r:embed="rId2"/>
          <a:stretch>
            <a:fillRect/>
          </a:stretch>
        </p:blipFill>
        <p:spPr>
          <a:xfrm>
            <a:off x="1040396" y="976541"/>
            <a:ext cx="8555017" cy="5109451"/>
          </a:xfrm>
          <a:prstGeom prst="rect">
            <a:avLst/>
          </a:prstGeom>
        </p:spPr>
      </p:pic>
    </p:spTree>
    <p:extLst>
      <p:ext uri="{BB962C8B-B14F-4D97-AF65-F5344CB8AC3E}">
        <p14:creationId xmlns:p14="http://schemas.microsoft.com/office/powerpoint/2010/main" val="2542619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zervirano mjesto sadržaja 7">
            <a:extLst>
              <a:ext uri="{FF2B5EF4-FFF2-40B4-BE49-F238E27FC236}">
                <a16:creationId xmlns:a16="http://schemas.microsoft.com/office/drawing/2014/main" id="{5F3514DA-8D46-4B1A-A4C5-79C8FCE854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7549" y="0"/>
            <a:ext cx="3634451" cy="2091021"/>
          </a:xfrm>
        </p:spPr>
      </p:pic>
      <p:sp>
        <p:nvSpPr>
          <p:cNvPr id="9" name="TekstniOkvir 8">
            <a:extLst>
              <a:ext uri="{FF2B5EF4-FFF2-40B4-BE49-F238E27FC236}">
                <a16:creationId xmlns:a16="http://schemas.microsoft.com/office/drawing/2014/main" id="{5499928A-7A72-4E98-846E-D0648B283B38}"/>
              </a:ext>
            </a:extLst>
          </p:cNvPr>
          <p:cNvSpPr txBox="1"/>
          <p:nvPr/>
        </p:nvSpPr>
        <p:spPr>
          <a:xfrm>
            <a:off x="856527" y="34724"/>
            <a:ext cx="2669320" cy="1569660"/>
          </a:xfrm>
          <a:prstGeom prst="rect">
            <a:avLst/>
          </a:prstGeom>
          <a:noFill/>
        </p:spPr>
        <p:txBody>
          <a:bodyPr wrap="none" rtlCol="0">
            <a:spAutoFit/>
          </a:bodyPr>
          <a:lstStyle/>
          <a:p>
            <a:r>
              <a:rPr lang="hr-HR" sz="9600" b="1" dirty="0">
                <a:ln w="22225">
                  <a:solidFill>
                    <a:schemeClr val="accent2"/>
                  </a:solidFill>
                  <a:prstDash val="solid"/>
                </a:ln>
                <a:solidFill>
                  <a:schemeClr val="accent2">
                    <a:lumMod val="40000"/>
                    <a:lumOff val="60000"/>
                  </a:schemeClr>
                </a:solidFill>
              </a:rPr>
              <a:t>220+</a:t>
            </a:r>
          </a:p>
        </p:txBody>
      </p:sp>
      <p:sp>
        <p:nvSpPr>
          <p:cNvPr id="10" name="TekstniOkvir 9">
            <a:extLst>
              <a:ext uri="{FF2B5EF4-FFF2-40B4-BE49-F238E27FC236}">
                <a16:creationId xmlns:a16="http://schemas.microsoft.com/office/drawing/2014/main" id="{8A8B89EF-0A7B-45A9-8B5E-DF61FB4752C1}"/>
              </a:ext>
            </a:extLst>
          </p:cNvPr>
          <p:cNvSpPr txBox="1"/>
          <p:nvPr/>
        </p:nvSpPr>
        <p:spPr>
          <a:xfrm>
            <a:off x="882874" y="1157967"/>
            <a:ext cx="3592074" cy="369332"/>
          </a:xfrm>
          <a:prstGeom prst="rect">
            <a:avLst/>
          </a:prstGeom>
          <a:noFill/>
        </p:spPr>
        <p:txBody>
          <a:bodyPr wrap="none" rtlCol="0">
            <a:spAutoFit/>
          </a:bodyPr>
          <a:lstStyle/>
          <a:p>
            <a:r>
              <a:rPr lang="hr-HR" dirty="0">
                <a:solidFill>
                  <a:srgbClr val="ED7D31"/>
                </a:solidFill>
              </a:rPr>
              <a:t>DIGITALNIH OBRAZOVNIH SADRŽAJA</a:t>
            </a:r>
          </a:p>
        </p:txBody>
      </p:sp>
      <p:sp>
        <p:nvSpPr>
          <p:cNvPr id="11" name="TekstniOkvir 10">
            <a:extLst>
              <a:ext uri="{FF2B5EF4-FFF2-40B4-BE49-F238E27FC236}">
                <a16:creationId xmlns:a16="http://schemas.microsoft.com/office/drawing/2014/main" id="{3F6B2897-C18B-47F5-8DEB-1B62B998D405}"/>
              </a:ext>
            </a:extLst>
          </p:cNvPr>
          <p:cNvSpPr txBox="1"/>
          <p:nvPr/>
        </p:nvSpPr>
        <p:spPr>
          <a:xfrm>
            <a:off x="767787" y="1704698"/>
            <a:ext cx="5260319" cy="2677656"/>
          </a:xfrm>
          <a:prstGeom prst="rect">
            <a:avLst/>
          </a:prstGeom>
          <a:noFill/>
        </p:spPr>
        <p:txBody>
          <a:bodyPr wrap="square" rtlCol="0">
            <a:spAutoFit/>
          </a:bodyPr>
          <a:lstStyle/>
          <a:p>
            <a:pPr marL="457200" indent="-457200">
              <a:buFont typeface="Arial" panose="020B0604020202020204" pitchFamily="34" charset="0"/>
              <a:buChar char="•"/>
            </a:pPr>
            <a:r>
              <a:rPr lang="hr-HR" sz="2800" b="1" dirty="0">
                <a:solidFill>
                  <a:srgbClr val="ED7D31"/>
                </a:solidFill>
              </a:rPr>
              <a:t>dodatni</a:t>
            </a:r>
            <a:r>
              <a:rPr lang="hr-HR" sz="2800" dirty="0">
                <a:solidFill>
                  <a:srgbClr val="ED7D31"/>
                </a:solidFill>
              </a:rPr>
              <a:t> materijali</a:t>
            </a:r>
          </a:p>
          <a:p>
            <a:pPr marL="457200" indent="-457200">
              <a:buFont typeface="Arial" panose="020B0604020202020204" pitchFamily="34" charset="0"/>
              <a:buChar char="•"/>
            </a:pPr>
            <a:r>
              <a:rPr lang="hr-HR" sz="2800" b="1" dirty="0">
                <a:solidFill>
                  <a:srgbClr val="ED7D31"/>
                </a:solidFill>
              </a:rPr>
              <a:t>proširuju</a:t>
            </a:r>
            <a:r>
              <a:rPr lang="hr-HR" sz="2800" dirty="0">
                <a:solidFill>
                  <a:srgbClr val="ED7D31"/>
                </a:solidFill>
              </a:rPr>
              <a:t> i </a:t>
            </a:r>
            <a:r>
              <a:rPr lang="hr-HR" sz="2800" b="1" dirty="0">
                <a:solidFill>
                  <a:srgbClr val="ED7D31"/>
                </a:solidFill>
              </a:rPr>
              <a:t>NE ponavljaju </a:t>
            </a:r>
            <a:r>
              <a:rPr lang="hr-HR" sz="2800" dirty="0">
                <a:solidFill>
                  <a:srgbClr val="ED7D31"/>
                </a:solidFill>
              </a:rPr>
              <a:t>sadržaj udžbenika</a:t>
            </a:r>
          </a:p>
          <a:p>
            <a:pPr marL="457200" indent="-457200">
              <a:buFont typeface="Arial" panose="020B0604020202020204" pitchFamily="34" charset="0"/>
              <a:buChar char="•"/>
            </a:pPr>
            <a:r>
              <a:rPr lang="hr-HR" sz="2800" dirty="0">
                <a:solidFill>
                  <a:srgbClr val="ED7D31"/>
                </a:solidFill>
              </a:rPr>
              <a:t>može ih se koristiti kao </a:t>
            </a:r>
            <a:r>
              <a:rPr lang="hr-HR" sz="2800" b="1" dirty="0">
                <a:solidFill>
                  <a:srgbClr val="ED7D31"/>
                </a:solidFill>
              </a:rPr>
              <a:t>nastavno sredstvo </a:t>
            </a:r>
            <a:r>
              <a:rPr lang="hr-HR" sz="2800" dirty="0">
                <a:solidFill>
                  <a:srgbClr val="ED7D31"/>
                </a:solidFill>
              </a:rPr>
              <a:t>ili za </a:t>
            </a:r>
            <a:r>
              <a:rPr lang="hr-HR" sz="2800" b="1" dirty="0">
                <a:solidFill>
                  <a:srgbClr val="ED7D31"/>
                </a:solidFill>
              </a:rPr>
              <a:t>samostalan rad učenika</a:t>
            </a:r>
          </a:p>
        </p:txBody>
      </p:sp>
      <p:sp>
        <p:nvSpPr>
          <p:cNvPr id="12" name="TekstniOkvir 11">
            <a:extLst>
              <a:ext uri="{FF2B5EF4-FFF2-40B4-BE49-F238E27FC236}">
                <a16:creationId xmlns:a16="http://schemas.microsoft.com/office/drawing/2014/main" id="{0DB2EFB5-8BB0-4019-8F3A-6689CBC06A33}"/>
              </a:ext>
            </a:extLst>
          </p:cNvPr>
          <p:cNvSpPr txBox="1"/>
          <p:nvPr/>
        </p:nvSpPr>
        <p:spPr>
          <a:xfrm>
            <a:off x="623104" y="4512197"/>
            <a:ext cx="808235" cy="1569660"/>
          </a:xfrm>
          <a:prstGeom prst="rect">
            <a:avLst/>
          </a:prstGeom>
          <a:noFill/>
        </p:spPr>
        <p:txBody>
          <a:bodyPr wrap="none" rtlCol="0">
            <a:spAutoFit/>
          </a:bodyPr>
          <a:lstStyle/>
          <a:p>
            <a:r>
              <a:rPr lang="hr-HR" sz="9600" b="1" dirty="0">
                <a:ln w="22225">
                  <a:solidFill>
                    <a:schemeClr val="accent2"/>
                  </a:solidFill>
                  <a:prstDash val="solid"/>
                </a:ln>
                <a:solidFill>
                  <a:schemeClr val="accent2">
                    <a:lumMod val="40000"/>
                    <a:lumOff val="60000"/>
                  </a:schemeClr>
                </a:solidFill>
              </a:rPr>
              <a:t>3</a:t>
            </a:r>
          </a:p>
        </p:txBody>
      </p:sp>
      <p:sp>
        <p:nvSpPr>
          <p:cNvPr id="13" name="TekstniOkvir 12">
            <a:extLst>
              <a:ext uri="{FF2B5EF4-FFF2-40B4-BE49-F238E27FC236}">
                <a16:creationId xmlns:a16="http://schemas.microsoft.com/office/drawing/2014/main" id="{3490C429-38ED-4F7F-A56B-C747687DDF89}"/>
              </a:ext>
            </a:extLst>
          </p:cNvPr>
          <p:cNvSpPr txBox="1"/>
          <p:nvPr/>
        </p:nvSpPr>
        <p:spPr>
          <a:xfrm>
            <a:off x="1360026" y="5136811"/>
            <a:ext cx="3025444" cy="646331"/>
          </a:xfrm>
          <a:prstGeom prst="rect">
            <a:avLst/>
          </a:prstGeom>
          <a:noFill/>
        </p:spPr>
        <p:txBody>
          <a:bodyPr wrap="none" rtlCol="0">
            <a:spAutoFit/>
          </a:bodyPr>
          <a:lstStyle/>
          <a:p>
            <a:r>
              <a:rPr lang="hr-HR" dirty="0">
                <a:solidFill>
                  <a:srgbClr val="ED7D31"/>
                </a:solidFill>
              </a:rPr>
              <a:t>OBLIKOVANE IZBORNE TEME</a:t>
            </a:r>
          </a:p>
          <a:p>
            <a:r>
              <a:rPr lang="hr-HR" dirty="0">
                <a:solidFill>
                  <a:srgbClr val="ED7D31"/>
                </a:solidFill>
              </a:rPr>
              <a:t>i mogućnost oblikovanja novih</a:t>
            </a:r>
          </a:p>
        </p:txBody>
      </p:sp>
      <p:sp>
        <p:nvSpPr>
          <p:cNvPr id="14" name="TekstniOkvir 13">
            <a:extLst>
              <a:ext uri="{FF2B5EF4-FFF2-40B4-BE49-F238E27FC236}">
                <a16:creationId xmlns:a16="http://schemas.microsoft.com/office/drawing/2014/main" id="{FD17898E-591E-4FEC-A076-A58C12C1533A}"/>
              </a:ext>
            </a:extLst>
          </p:cNvPr>
          <p:cNvSpPr txBox="1"/>
          <p:nvPr/>
        </p:nvSpPr>
        <p:spPr>
          <a:xfrm>
            <a:off x="7716456" y="531906"/>
            <a:ext cx="1264702" cy="923330"/>
          </a:xfrm>
          <a:prstGeom prst="rect">
            <a:avLst/>
          </a:prstGeom>
          <a:noFill/>
        </p:spPr>
        <p:txBody>
          <a:bodyPr wrap="square" rtlCol="0">
            <a:spAutoFit/>
          </a:bodyPr>
          <a:lstStyle/>
          <a:p>
            <a:r>
              <a:rPr lang="hr-HR" dirty="0">
                <a:solidFill>
                  <a:srgbClr val="FF0000"/>
                </a:solidFill>
              </a:rPr>
              <a:t>DODATNE POVIJESNE KARTE</a:t>
            </a:r>
          </a:p>
        </p:txBody>
      </p:sp>
      <p:sp>
        <p:nvSpPr>
          <p:cNvPr id="16" name="TekstniOkvir 15">
            <a:extLst>
              <a:ext uri="{FF2B5EF4-FFF2-40B4-BE49-F238E27FC236}">
                <a16:creationId xmlns:a16="http://schemas.microsoft.com/office/drawing/2014/main" id="{4E0098A5-1A44-46E2-B867-FB740D130F03}"/>
              </a:ext>
            </a:extLst>
          </p:cNvPr>
          <p:cNvSpPr txBox="1"/>
          <p:nvPr/>
        </p:nvSpPr>
        <p:spPr>
          <a:xfrm>
            <a:off x="2908404" y="6081857"/>
            <a:ext cx="7756966" cy="707886"/>
          </a:xfrm>
          <a:prstGeom prst="rect">
            <a:avLst/>
          </a:prstGeom>
          <a:noFill/>
        </p:spPr>
        <p:txBody>
          <a:bodyPr wrap="square">
            <a:spAutoFit/>
          </a:bodyPr>
          <a:lstStyle/>
          <a:p>
            <a:r>
              <a:rPr lang="hr-HR" sz="1000" dirty="0">
                <a:solidFill>
                  <a:srgbClr val="7030A0"/>
                </a:solidFill>
              </a:rPr>
              <a:t>Tatjana Bednjanec, Tomislav Bogdanović, Tamara </a:t>
            </a:r>
            <a:r>
              <a:rPr lang="hr-HR" sz="1000" dirty="0" err="1">
                <a:solidFill>
                  <a:srgbClr val="7030A0"/>
                </a:solidFill>
              </a:rPr>
              <a:t>Cikuša</a:t>
            </a:r>
            <a:r>
              <a:rPr lang="hr-HR" sz="1000" dirty="0">
                <a:solidFill>
                  <a:srgbClr val="7030A0"/>
                </a:solidFill>
              </a:rPr>
              <a:t>, Željko </a:t>
            </a:r>
            <a:r>
              <a:rPr lang="hr-HR" sz="1000" dirty="0" err="1">
                <a:solidFill>
                  <a:srgbClr val="7030A0"/>
                </a:solidFill>
              </a:rPr>
              <a:t>Čmelješević</a:t>
            </a:r>
            <a:r>
              <a:rPr lang="hr-HR" sz="1000" dirty="0">
                <a:solidFill>
                  <a:srgbClr val="7030A0"/>
                </a:solidFill>
              </a:rPr>
              <a:t>, Marija Gabelica, Nikolina Golub, Miljenko Hajdarović, Jasna Jakopović, Kiti Jurica-</a:t>
            </a:r>
            <a:r>
              <a:rPr lang="hr-HR" sz="1000" dirty="0" err="1">
                <a:solidFill>
                  <a:srgbClr val="7030A0"/>
                </a:solidFill>
              </a:rPr>
              <a:t>Korda</a:t>
            </a:r>
            <a:r>
              <a:rPr lang="hr-HR" sz="1000" dirty="0">
                <a:solidFill>
                  <a:srgbClr val="7030A0"/>
                </a:solidFill>
              </a:rPr>
              <a:t>, Ana Marija </a:t>
            </a:r>
            <a:r>
              <a:rPr lang="hr-HR" sz="1000" dirty="0" err="1">
                <a:solidFill>
                  <a:srgbClr val="7030A0"/>
                </a:solidFill>
              </a:rPr>
              <a:t>Korent</a:t>
            </a:r>
            <a:r>
              <a:rPr lang="hr-HR" sz="1000" dirty="0">
                <a:solidFill>
                  <a:srgbClr val="7030A0"/>
                </a:solidFill>
              </a:rPr>
              <a:t>, Mirna Kovačić, Marija </a:t>
            </a:r>
            <a:r>
              <a:rPr lang="hr-HR" sz="1000" dirty="0" err="1">
                <a:solidFill>
                  <a:srgbClr val="7030A0"/>
                </a:solidFill>
              </a:rPr>
              <a:t>Krstinić</a:t>
            </a:r>
            <a:r>
              <a:rPr lang="hr-HR" sz="1000" dirty="0">
                <a:solidFill>
                  <a:srgbClr val="7030A0"/>
                </a:solidFill>
              </a:rPr>
              <a:t>, Kristina </a:t>
            </a:r>
            <a:r>
              <a:rPr lang="hr-HR" sz="1000" dirty="0" err="1">
                <a:solidFill>
                  <a:srgbClr val="7030A0"/>
                </a:solidFill>
              </a:rPr>
              <a:t>Lukec</a:t>
            </a:r>
            <a:r>
              <a:rPr lang="hr-HR" sz="1000" dirty="0">
                <a:solidFill>
                  <a:srgbClr val="7030A0"/>
                </a:solidFill>
              </a:rPr>
              <a:t>, Maja Lukić Puškarić, Višnja </a:t>
            </a:r>
            <a:r>
              <a:rPr lang="hr-HR" sz="1000" dirty="0" err="1">
                <a:solidFill>
                  <a:srgbClr val="7030A0"/>
                </a:solidFill>
              </a:rPr>
              <a:t>Matotek</a:t>
            </a:r>
            <a:r>
              <a:rPr lang="hr-HR" sz="1000" dirty="0">
                <a:solidFill>
                  <a:srgbClr val="7030A0"/>
                </a:solidFill>
              </a:rPr>
              <a:t>, Dinko Odak, Snježana Odak Hrkač, Daniel Pevec, Sunčana </a:t>
            </a:r>
            <a:r>
              <a:rPr lang="hr-HR" sz="1000" dirty="0" err="1">
                <a:solidFill>
                  <a:srgbClr val="7030A0"/>
                </a:solidFill>
              </a:rPr>
              <a:t>Pomahač</a:t>
            </a:r>
            <a:r>
              <a:rPr lang="hr-HR" sz="1000" dirty="0">
                <a:solidFill>
                  <a:srgbClr val="7030A0"/>
                </a:solidFill>
              </a:rPr>
              <a:t> Gak, </a:t>
            </a:r>
            <a:r>
              <a:rPr lang="hr-HR" sz="1000" dirty="0" err="1">
                <a:solidFill>
                  <a:srgbClr val="7030A0"/>
                </a:solidFill>
              </a:rPr>
              <a:t>Bettina</a:t>
            </a:r>
            <a:r>
              <a:rPr lang="hr-HR" sz="1000" dirty="0">
                <a:solidFill>
                  <a:srgbClr val="7030A0"/>
                </a:solidFill>
              </a:rPr>
              <a:t> Pope, Tatjana </a:t>
            </a:r>
            <a:r>
              <a:rPr lang="hr-HR" sz="1000" dirty="0" err="1">
                <a:solidFill>
                  <a:srgbClr val="7030A0"/>
                </a:solidFill>
              </a:rPr>
              <a:t>Protulipac</a:t>
            </a:r>
            <a:r>
              <a:rPr lang="hr-HR" sz="1000" dirty="0">
                <a:solidFill>
                  <a:srgbClr val="7030A0"/>
                </a:solidFill>
              </a:rPr>
              <a:t>, Davorka </a:t>
            </a:r>
            <a:r>
              <a:rPr lang="hr-HR" sz="1000" dirty="0" err="1">
                <a:solidFill>
                  <a:srgbClr val="7030A0"/>
                </a:solidFill>
              </a:rPr>
              <a:t>Radovanović</a:t>
            </a:r>
            <a:r>
              <a:rPr lang="hr-HR" sz="1000" dirty="0">
                <a:solidFill>
                  <a:srgbClr val="7030A0"/>
                </a:solidFill>
              </a:rPr>
              <a:t>, Helena Sakoman, Vedran </a:t>
            </a:r>
            <a:r>
              <a:rPr lang="hr-HR" sz="1000" dirty="0" err="1">
                <a:solidFill>
                  <a:srgbClr val="7030A0"/>
                </a:solidFill>
              </a:rPr>
              <a:t>Šenk</a:t>
            </a:r>
            <a:r>
              <a:rPr lang="hr-HR" sz="1000" dirty="0">
                <a:solidFill>
                  <a:srgbClr val="7030A0"/>
                </a:solidFill>
              </a:rPr>
              <a:t>, Danijela Štefan, Anita Škvorc Branda, Domagoj </a:t>
            </a:r>
            <a:r>
              <a:rPr lang="hr-HR" sz="1000" dirty="0" err="1">
                <a:solidFill>
                  <a:srgbClr val="7030A0"/>
                </a:solidFill>
              </a:rPr>
              <a:t>Švigir</a:t>
            </a:r>
            <a:r>
              <a:rPr lang="hr-HR" sz="1000" dirty="0">
                <a:solidFill>
                  <a:srgbClr val="7030A0"/>
                </a:solidFill>
              </a:rPr>
              <a:t>, Oliver </a:t>
            </a:r>
            <a:r>
              <a:rPr lang="hr-HR" sz="1000" dirty="0" err="1">
                <a:solidFill>
                  <a:srgbClr val="7030A0"/>
                </a:solidFill>
              </a:rPr>
              <a:t>Timarac</a:t>
            </a:r>
            <a:r>
              <a:rPr lang="hr-HR" sz="1000" dirty="0">
                <a:solidFill>
                  <a:srgbClr val="7030A0"/>
                </a:solidFill>
              </a:rPr>
              <a:t>, Nikica Torbica, Sanela </a:t>
            </a:r>
            <a:r>
              <a:rPr lang="hr-HR" sz="1000" dirty="0" err="1">
                <a:solidFill>
                  <a:srgbClr val="7030A0"/>
                </a:solidFill>
              </a:rPr>
              <a:t>Toša</a:t>
            </a:r>
            <a:r>
              <a:rPr lang="hr-HR" sz="1000" dirty="0">
                <a:solidFill>
                  <a:srgbClr val="7030A0"/>
                </a:solidFill>
              </a:rPr>
              <a:t> Ljubičić, Danijel Vojak, Luka </a:t>
            </a:r>
            <a:r>
              <a:rPr lang="hr-HR" sz="1000" dirty="0" err="1">
                <a:solidFill>
                  <a:srgbClr val="7030A0"/>
                </a:solidFill>
              </a:rPr>
              <a:t>Vrljić</a:t>
            </a:r>
            <a:r>
              <a:rPr lang="hr-HR" sz="1000" dirty="0">
                <a:solidFill>
                  <a:srgbClr val="7030A0"/>
                </a:solidFill>
              </a:rPr>
              <a:t> </a:t>
            </a:r>
          </a:p>
        </p:txBody>
      </p:sp>
      <p:sp>
        <p:nvSpPr>
          <p:cNvPr id="17" name="TekstniOkvir 16">
            <a:extLst>
              <a:ext uri="{FF2B5EF4-FFF2-40B4-BE49-F238E27FC236}">
                <a16:creationId xmlns:a16="http://schemas.microsoft.com/office/drawing/2014/main" id="{453B809F-13CB-4415-A438-B2C0B7C23DC6}"/>
              </a:ext>
            </a:extLst>
          </p:cNvPr>
          <p:cNvSpPr txBox="1"/>
          <p:nvPr/>
        </p:nvSpPr>
        <p:spPr>
          <a:xfrm>
            <a:off x="1830865" y="6084590"/>
            <a:ext cx="1077539" cy="738664"/>
          </a:xfrm>
          <a:prstGeom prst="rect">
            <a:avLst/>
          </a:prstGeom>
          <a:noFill/>
        </p:spPr>
        <p:txBody>
          <a:bodyPr wrap="none" rtlCol="0">
            <a:spAutoFit/>
          </a:bodyPr>
          <a:lstStyle/>
          <a:p>
            <a:pPr algn="r"/>
            <a:r>
              <a:rPr lang="hr-HR" sz="1400" b="1" dirty="0">
                <a:solidFill>
                  <a:srgbClr val="ED7D31"/>
                </a:solidFill>
              </a:rPr>
              <a:t>AUTORI</a:t>
            </a:r>
          </a:p>
          <a:p>
            <a:pPr algn="r"/>
            <a:r>
              <a:rPr lang="hr-HR" sz="1400" b="1" dirty="0">
                <a:solidFill>
                  <a:srgbClr val="ED7D31"/>
                </a:solidFill>
              </a:rPr>
              <a:t>UČITELJI</a:t>
            </a:r>
          </a:p>
          <a:p>
            <a:pPr algn="r"/>
            <a:r>
              <a:rPr lang="hr-HR" sz="1400" b="1" dirty="0">
                <a:solidFill>
                  <a:srgbClr val="ED7D31"/>
                </a:solidFill>
              </a:rPr>
              <a:t>PRAKTIČARI</a:t>
            </a:r>
          </a:p>
        </p:txBody>
      </p:sp>
      <p:pic>
        <p:nvPicPr>
          <p:cNvPr id="19" name="Slika 18">
            <a:extLst>
              <a:ext uri="{FF2B5EF4-FFF2-40B4-BE49-F238E27FC236}">
                <a16:creationId xmlns:a16="http://schemas.microsoft.com/office/drawing/2014/main" id="{3EC056A6-C5F4-459A-8E63-1CE40E739A11}"/>
              </a:ext>
            </a:extLst>
          </p:cNvPr>
          <p:cNvPicPr>
            <a:picLocks noChangeAspect="1"/>
          </p:cNvPicPr>
          <p:nvPr/>
        </p:nvPicPr>
        <p:blipFill>
          <a:blip r:embed="rId3"/>
          <a:stretch>
            <a:fillRect/>
          </a:stretch>
        </p:blipFill>
        <p:spPr>
          <a:xfrm>
            <a:off x="7716456" y="1488456"/>
            <a:ext cx="4475544" cy="2130903"/>
          </a:xfrm>
          <a:prstGeom prst="rect">
            <a:avLst/>
          </a:prstGeom>
        </p:spPr>
      </p:pic>
      <p:sp>
        <p:nvSpPr>
          <p:cNvPr id="20" name="TekstniOkvir 19">
            <a:extLst>
              <a:ext uri="{FF2B5EF4-FFF2-40B4-BE49-F238E27FC236}">
                <a16:creationId xmlns:a16="http://schemas.microsoft.com/office/drawing/2014/main" id="{E18BF664-1C7B-4BAC-99A6-81B7C2F8FF33}"/>
              </a:ext>
            </a:extLst>
          </p:cNvPr>
          <p:cNvSpPr txBox="1"/>
          <p:nvPr/>
        </p:nvSpPr>
        <p:spPr>
          <a:xfrm>
            <a:off x="6940952" y="1753951"/>
            <a:ext cx="1467259" cy="984885"/>
          </a:xfrm>
          <a:prstGeom prst="rect">
            <a:avLst/>
          </a:prstGeom>
          <a:noFill/>
        </p:spPr>
        <p:txBody>
          <a:bodyPr wrap="square" rtlCol="0">
            <a:spAutoFit/>
          </a:bodyPr>
          <a:lstStyle/>
          <a:p>
            <a:r>
              <a:rPr lang="hr-HR" dirty="0">
                <a:solidFill>
                  <a:srgbClr val="FF0000"/>
                </a:solidFill>
              </a:rPr>
              <a:t>BROJNI </a:t>
            </a:r>
          </a:p>
          <a:p>
            <a:r>
              <a:rPr lang="hr-HR" dirty="0">
                <a:solidFill>
                  <a:srgbClr val="FF0000"/>
                </a:solidFill>
              </a:rPr>
              <a:t>VIDEOISJEČCI</a:t>
            </a:r>
          </a:p>
          <a:p>
            <a:r>
              <a:rPr lang="hr-HR" sz="1100" dirty="0">
                <a:solidFill>
                  <a:srgbClr val="FF0000"/>
                </a:solidFill>
              </a:rPr>
              <a:t>(hrvatske naracije ili titlovi)</a:t>
            </a:r>
          </a:p>
        </p:txBody>
      </p:sp>
      <p:pic>
        <p:nvPicPr>
          <p:cNvPr id="22" name="Slika 21">
            <a:extLst>
              <a:ext uri="{FF2B5EF4-FFF2-40B4-BE49-F238E27FC236}">
                <a16:creationId xmlns:a16="http://schemas.microsoft.com/office/drawing/2014/main" id="{92B1E50A-9BDE-4C76-8773-90FAFF7A6B14}"/>
              </a:ext>
            </a:extLst>
          </p:cNvPr>
          <p:cNvPicPr>
            <a:picLocks noChangeAspect="1"/>
          </p:cNvPicPr>
          <p:nvPr/>
        </p:nvPicPr>
        <p:blipFill>
          <a:blip r:embed="rId4"/>
          <a:stretch>
            <a:fillRect/>
          </a:stretch>
        </p:blipFill>
        <p:spPr>
          <a:xfrm>
            <a:off x="8012136" y="3355838"/>
            <a:ext cx="3884184" cy="152665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3" name="TekstniOkvir 22">
            <a:extLst>
              <a:ext uri="{FF2B5EF4-FFF2-40B4-BE49-F238E27FC236}">
                <a16:creationId xmlns:a16="http://schemas.microsoft.com/office/drawing/2014/main" id="{1F8D3B55-D486-4509-9301-0427C4228B3E}"/>
              </a:ext>
            </a:extLst>
          </p:cNvPr>
          <p:cNvSpPr txBox="1"/>
          <p:nvPr/>
        </p:nvSpPr>
        <p:spPr>
          <a:xfrm>
            <a:off x="6595075" y="3176455"/>
            <a:ext cx="1467259" cy="1261884"/>
          </a:xfrm>
          <a:prstGeom prst="rect">
            <a:avLst/>
          </a:prstGeom>
          <a:noFill/>
        </p:spPr>
        <p:txBody>
          <a:bodyPr wrap="square" rtlCol="0">
            <a:spAutoFit/>
          </a:bodyPr>
          <a:lstStyle/>
          <a:p>
            <a:r>
              <a:rPr lang="hr-HR" dirty="0">
                <a:solidFill>
                  <a:srgbClr val="FF0000"/>
                </a:solidFill>
              </a:rPr>
              <a:t>DIGITALNA PROVJERA NAUČENOGA</a:t>
            </a:r>
          </a:p>
          <a:p>
            <a:r>
              <a:rPr lang="hr-HR" sz="1100" dirty="0">
                <a:solidFill>
                  <a:srgbClr val="FF0000"/>
                </a:solidFill>
              </a:rPr>
              <a:t>(u svakoj temi + kvizovi u jedinicama)</a:t>
            </a:r>
          </a:p>
        </p:txBody>
      </p:sp>
    </p:spTree>
    <p:extLst>
      <p:ext uri="{BB962C8B-B14F-4D97-AF65-F5344CB8AC3E}">
        <p14:creationId xmlns:p14="http://schemas.microsoft.com/office/powerpoint/2010/main" val="66470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672BFE-DC8B-465E-823D-81E5A56F1ECB}"/>
              </a:ext>
            </a:extLst>
          </p:cNvPr>
          <p:cNvSpPr>
            <a:spLocks noGrp="1"/>
          </p:cNvSpPr>
          <p:nvPr>
            <p:ph type="title"/>
          </p:nvPr>
        </p:nvSpPr>
        <p:spPr>
          <a:xfrm>
            <a:off x="478814" y="130543"/>
            <a:ext cx="10515600" cy="1325563"/>
          </a:xfrm>
        </p:spPr>
        <p:txBody>
          <a:bodyPr/>
          <a:lstStyle/>
          <a:p>
            <a:r>
              <a:rPr lang="hr-HR" b="1" dirty="0"/>
              <a:t>Što je gospodarska kriza?</a:t>
            </a:r>
          </a:p>
        </p:txBody>
      </p:sp>
      <p:sp>
        <p:nvSpPr>
          <p:cNvPr id="3" name="Rezervirano mjesto sadržaja 2">
            <a:extLst>
              <a:ext uri="{FF2B5EF4-FFF2-40B4-BE49-F238E27FC236}">
                <a16:creationId xmlns:a16="http://schemas.microsoft.com/office/drawing/2014/main" id="{72F6B85F-FCCF-4545-9EBC-D86C68F279D7}"/>
              </a:ext>
            </a:extLst>
          </p:cNvPr>
          <p:cNvSpPr>
            <a:spLocks noGrp="1"/>
          </p:cNvSpPr>
          <p:nvPr>
            <p:ph idx="1"/>
          </p:nvPr>
        </p:nvSpPr>
        <p:spPr>
          <a:xfrm>
            <a:off x="478815" y="1243757"/>
            <a:ext cx="5586320" cy="1872138"/>
          </a:xfrm>
        </p:spPr>
        <p:txBody>
          <a:bodyPr>
            <a:normAutofit lnSpcReduction="10000"/>
          </a:bodyPr>
          <a:lstStyle/>
          <a:p>
            <a:r>
              <a:rPr lang="hr-HR" dirty="0"/>
              <a:t>države koje imaju problema u proizvodnji i potrošnji, s visokim cijenama, velikom nezaposlenošću i slabim protokom kapitala u gospodarskoj su krizi</a:t>
            </a:r>
          </a:p>
        </p:txBody>
      </p:sp>
      <p:pic>
        <p:nvPicPr>
          <p:cNvPr id="8" name="Slika 7">
            <a:extLst>
              <a:ext uri="{FF2B5EF4-FFF2-40B4-BE49-F238E27FC236}">
                <a16:creationId xmlns:a16="http://schemas.microsoft.com/office/drawing/2014/main" id="{E76F9E8A-ED98-4965-9DA0-9E4D57C82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86" y="4388993"/>
            <a:ext cx="8089900" cy="1746250"/>
          </a:xfrm>
          <a:prstGeom prst="rect">
            <a:avLst/>
          </a:prstGeom>
        </p:spPr>
      </p:pic>
      <p:graphicFrame>
        <p:nvGraphicFramePr>
          <p:cNvPr id="6" name="Dijagram 5">
            <a:extLst>
              <a:ext uri="{FF2B5EF4-FFF2-40B4-BE49-F238E27FC236}">
                <a16:creationId xmlns:a16="http://schemas.microsoft.com/office/drawing/2014/main" id="{F7ABA999-88C8-4B44-934A-2000A3986B5F}"/>
              </a:ext>
            </a:extLst>
          </p:cNvPr>
          <p:cNvGraphicFramePr/>
          <p:nvPr>
            <p:extLst>
              <p:ext uri="{D42A27DB-BD31-4B8C-83A1-F6EECF244321}">
                <p14:modId xmlns:p14="http://schemas.microsoft.com/office/powerpoint/2010/main" val="775477276"/>
              </p:ext>
            </p:extLst>
          </p:nvPr>
        </p:nvGraphicFramePr>
        <p:xfrm>
          <a:off x="6096000" y="1338732"/>
          <a:ext cx="6246714" cy="3364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550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70110D-F08C-4A55-A794-42FB7D8568F9}"/>
              </a:ext>
            </a:extLst>
          </p:cNvPr>
          <p:cNvSpPr>
            <a:spLocks noGrp="1"/>
          </p:cNvSpPr>
          <p:nvPr>
            <p:ph type="title"/>
          </p:nvPr>
        </p:nvSpPr>
        <p:spPr>
          <a:xfrm>
            <a:off x="7287456" y="3089891"/>
            <a:ext cx="3917572" cy="2543853"/>
          </a:xfrm>
        </p:spPr>
        <p:txBody>
          <a:bodyPr vert="horz" lIns="91440" tIns="45720" rIns="91440" bIns="45720" rtlCol="0" anchor="b">
            <a:normAutofit/>
          </a:bodyPr>
          <a:lstStyle/>
          <a:p>
            <a:pPr algn="ctr"/>
            <a:r>
              <a:rPr lang="en-US" sz="2000" cap="all" dirty="0" err="1"/>
              <a:t>tablica</a:t>
            </a:r>
            <a:r>
              <a:rPr lang="en-US" sz="2000" cap="all" dirty="0"/>
              <a:t>: </a:t>
            </a:r>
            <a:r>
              <a:rPr lang="en-US" sz="2000" dirty="0" err="1"/>
              <a:t>industrijska</a:t>
            </a:r>
            <a:r>
              <a:rPr lang="en-US" sz="2000" dirty="0"/>
              <a:t> </a:t>
            </a:r>
            <a:r>
              <a:rPr lang="en-US" sz="2000" dirty="0" err="1"/>
              <a:t>proizvodnja</a:t>
            </a:r>
            <a:r>
              <a:rPr lang="en-US" sz="2000" dirty="0"/>
              <a:t> </a:t>
            </a:r>
            <a:r>
              <a:rPr lang="en-US" sz="2000" dirty="0" err="1"/>
              <a:t>vodećih</a:t>
            </a:r>
            <a:r>
              <a:rPr lang="en-US" sz="2000" dirty="0"/>
              <a:t> </a:t>
            </a:r>
            <a:r>
              <a:rPr lang="en-US" sz="2000" dirty="0" err="1"/>
              <a:t>industrijskih</a:t>
            </a:r>
            <a:r>
              <a:rPr lang="en-US" sz="2000" dirty="0"/>
              <a:t> </a:t>
            </a:r>
            <a:r>
              <a:rPr lang="en-US" sz="2000" dirty="0" err="1"/>
              <a:t>država</a:t>
            </a:r>
            <a:r>
              <a:rPr lang="en-US" sz="2000" dirty="0"/>
              <a:t>. </a:t>
            </a:r>
            <a:r>
              <a:rPr lang="hr-HR" sz="2000" dirty="0"/>
              <a:t>G</a:t>
            </a:r>
            <a:r>
              <a:rPr lang="en-US" sz="2000" dirty="0" err="1"/>
              <a:t>odina</a:t>
            </a:r>
            <a:r>
              <a:rPr lang="en-US" sz="2000" dirty="0"/>
              <a:t> 1913. </a:t>
            </a:r>
            <a:r>
              <a:rPr lang="en-US" sz="2000" dirty="0" err="1"/>
              <a:t>početna</a:t>
            </a:r>
            <a:r>
              <a:rPr lang="hr-HR" sz="2000" dirty="0"/>
              <a:t> je</a:t>
            </a:r>
            <a:r>
              <a:rPr lang="en-US" sz="2000" dirty="0"/>
              <a:t> </a:t>
            </a:r>
            <a:r>
              <a:rPr lang="en-US" sz="2000" dirty="0" err="1"/>
              <a:t>i</a:t>
            </a:r>
            <a:r>
              <a:rPr lang="en-US" sz="2000" dirty="0"/>
              <a:t> za </a:t>
            </a:r>
            <a:r>
              <a:rPr lang="en-US" sz="2000" dirty="0" err="1"/>
              <a:t>svaku</a:t>
            </a:r>
            <a:r>
              <a:rPr lang="en-US" sz="2000" dirty="0"/>
              <a:t> </a:t>
            </a:r>
            <a:r>
              <a:rPr lang="en-US" sz="2000" dirty="0" err="1"/>
              <a:t>državu</a:t>
            </a:r>
            <a:r>
              <a:rPr lang="en-US" sz="2000" dirty="0"/>
              <a:t> </a:t>
            </a:r>
            <a:r>
              <a:rPr lang="en-US" sz="2000" dirty="0" err="1"/>
              <a:t>označena</a:t>
            </a:r>
            <a:r>
              <a:rPr lang="en-US" sz="2000" dirty="0"/>
              <a:t> je </a:t>
            </a:r>
            <a:r>
              <a:rPr lang="en-US" sz="2000" dirty="0" err="1"/>
              <a:t>kao</a:t>
            </a:r>
            <a:r>
              <a:rPr lang="en-US" sz="2000" dirty="0"/>
              <a:t> 100%. </a:t>
            </a:r>
            <a:br>
              <a:rPr lang="hr-HR" sz="2000" dirty="0"/>
            </a:br>
            <a:br>
              <a:rPr lang="hr-HR" sz="2000" dirty="0"/>
            </a:br>
            <a:r>
              <a:rPr lang="hr-HR" sz="2000" dirty="0"/>
              <a:t>Tablica </a:t>
            </a:r>
            <a:r>
              <a:rPr lang="en-US" sz="2000" dirty="0" err="1"/>
              <a:t>prati</a:t>
            </a:r>
            <a:r>
              <a:rPr lang="en-US" sz="2000" dirty="0"/>
              <a:t> </a:t>
            </a:r>
            <a:r>
              <a:rPr lang="en-US" sz="2000" dirty="0" err="1"/>
              <a:t>što</a:t>
            </a:r>
            <a:r>
              <a:rPr lang="en-US" sz="2000" dirty="0"/>
              <a:t> se </a:t>
            </a:r>
            <a:r>
              <a:rPr lang="en-US" sz="2000" dirty="0" err="1"/>
              <a:t>događalo</a:t>
            </a:r>
            <a:r>
              <a:rPr lang="en-US" sz="2000" dirty="0"/>
              <a:t> s </a:t>
            </a:r>
            <a:r>
              <a:rPr lang="en-US" sz="2000" dirty="0" err="1"/>
              <a:t>industrijskom</a:t>
            </a:r>
            <a:r>
              <a:rPr lang="en-US" sz="2000" dirty="0"/>
              <a:t> </a:t>
            </a:r>
            <a:r>
              <a:rPr lang="en-US" sz="2000" dirty="0" err="1"/>
              <a:t>proizvodnjom</a:t>
            </a:r>
            <a:r>
              <a:rPr lang="en-US" sz="2000" dirty="0"/>
              <a:t> </a:t>
            </a:r>
            <a:r>
              <a:rPr lang="en-US" sz="2000" dirty="0" err="1"/>
              <a:t>nakon</a:t>
            </a:r>
            <a:r>
              <a:rPr lang="en-US" sz="2000" dirty="0"/>
              <a:t> </a:t>
            </a:r>
            <a:r>
              <a:rPr lang="hr-HR" sz="2000" dirty="0"/>
              <a:t>P</a:t>
            </a:r>
            <a:r>
              <a:rPr lang="en-US" sz="2000" dirty="0" err="1"/>
              <a:t>rvoga</a:t>
            </a:r>
            <a:r>
              <a:rPr lang="en-US" sz="2000" dirty="0"/>
              <a:t> </a:t>
            </a:r>
            <a:r>
              <a:rPr lang="en-US" sz="2000" dirty="0" err="1"/>
              <a:t>svjetskog</a:t>
            </a:r>
            <a:r>
              <a:rPr lang="en-US" sz="2000" dirty="0"/>
              <a:t> rata.</a:t>
            </a:r>
            <a:endParaRPr lang="en-US" sz="2000" cap="all" dirty="0"/>
          </a:p>
        </p:txBody>
      </p:sp>
      <p:graphicFrame>
        <p:nvGraphicFramePr>
          <p:cNvPr id="4" name="Rezervirano mjesto sadržaja 3">
            <a:extLst>
              <a:ext uri="{FF2B5EF4-FFF2-40B4-BE49-F238E27FC236}">
                <a16:creationId xmlns:a16="http://schemas.microsoft.com/office/drawing/2014/main" id="{A369D964-339E-4DDA-9567-A4C2B9648E6E}"/>
              </a:ext>
            </a:extLst>
          </p:cNvPr>
          <p:cNvGraphicFramePr>
            <a:graphicFrameLocks noGrp="1"/>
          </p:cNvGraphicFramePr>
          <p:nvPr>
            <p:ph idx="1"/>
            <p:extLst>
              <p:ext uri="{D42A27DB-BD31-4B8C-83A1-F6EECF244321}">
                <p14:modId xmlns:p14="http://schemas.microsoft.com/office/powerpoint/2010/main" val="2423599192"/>
              </p:ext>
            </p:extLst>
          </p:nvPr>
        </p:nvGraphicFramePr>
        <p:xfrm>
          <a:off x="1576894" y="1340841"/>
          <a:ext cx="5586627" cy="4375512"/>
        </p:xfrm>
        <a:graphic>
          <a:graphicData uri="http://schemas.openxmlformats.org/drawingml/2006/table">
            <a:tbl>
              <a:tblPr firstRow="1" firstCol="1" bandRow="1">
                <a:tableStyleId>{21E4AEA4-8DFA-4A89-87EB-49C32662AFE0}</a:tableStyleId>
              </a:tblPr>
              <a:tblGrid>
                <a:gridCol w="1100175">
                  <a:extLst>
                    <a:ext uri="{9D8B030D-6E8A-4147-A177-3AD203B41FA5}">
                      <a16:colId xmlns:a16="http://schemas.microsoft.com/office/drawing/2014/main" val="3982519590"/>
                    </a:ext>
                  </a:extLst>
                </a:gridCol>
                <a:gridCol w="842912">
                  <a:extLst>
                    <a:ext uri="{9D8B030D-6E8A-4147-A177-3AD203B41FA5}">
                      <a16:colId xmlns:a16="http://schemas.microsoft.com/office/drawing/2014/main" val="290180977"/>
                    </a:ext>
                  </a:extLst>
                </a:gridCol>
                <a:gridCol w="1407881">
                  <a:extLst>
                    <a:ext uri="{9D8B030D-6E8A-4147-A177-3AD203B41FA5}">
                      <a16:colId xmlns:a16="http://schemas.microsoft.com/office/drawing/2014/main" val="2555798210"/>
                    </a:ext>
                  </a:extLst>
                </a:gridCol>
                <a:gridCol w="1256549">
                  <a:extLst>
                    <a:ext uri="{9D8B030D-6E8A-4147-A177-3AD203B41FA5}">
                      <a16:colId xmlns:a16="http://schemas.microsoft.com/office/drawing/2014/main" val="1691953466"/>
                    </a:ext>
                  </a:extLst>
                </a:gridCol>
                <a:gridCol w="979110">
                  <a:extLst>
                    <a:ext uri="{9D8B030D-6E8A-4147-A177-3AD203B41FA5}">
                      <a16:colId xmlns:a16="http://schemas.microsoft.com/office/drawing/2014/main" val="165335994"/>
                    </a:ext>
                  </a:extLst>
                </a:gridCol>
              </a:tblGrid>
              <a:tr h="781894">
                <a:tc>
                  <a:txBody>
                    <a:bodyPr/>
                    <a:lstStyle/>
                    <a:p>
                      <a:pPr algn="ctr" fontAlgn="t">
                        <a:lnSpc>
                          <a:spcPct val="107000"/>
                        </a:lnSpc>
                        <a:spcBef>
                          <a:spcPts val="0"/>
                        </a:spcBef>
                        <a:spcAft>
                          <a:spcPts val="800"/>
                        </a:spcAft>
                      </a:pPr>
                      <a:r>
                        <a:rPr lang="hr-HR" sz="1600" b="1" u="none" strike="noStrike" dirty="0">
                          <a:solidFill>
                            <a:srgbClr val="000000"/>
                          </a:solidFill>
                          <a:effectLst/>
                        </a:rPr>
                        <a:t>godina</a:t>
                      </a:r>
                      <a:endParaRPr lang="hr-HR" sz="2700" b="0" i="0" u="none" strike="noStrike" dirty="0">
                        <a:effectLst/>
                        <a:latin typeface="Arial" panose="020B0604020202020204" pitchFamily="34" charset="0"/>
                      </a:endParaRPr>
                    </a:p>
                  </a:txBody>
                  <a:tcPr marL="95051" marR="95051" marT="95051" marB="95051" anchor="ctr"/>
                </a:tc>
                <a:tc>
                  <a:txBody>
                    <a:bodyPr/>
                    <a:lstStyle/>
                    <a:p>
                      <a:pPr algn="ctr" fontAlgn="t">
                        <a:lnSpc>
                          <a:spcPct val="107000"/>
                        </a:lnSpc>
                        <a:spcBef>
                          <a:spcPts val="0"/>
                        </a:spcBef>
                        <a:spcAft>
                          <a:spcPts val="800"/>
                        </a:spcAft>
                      </a:pPr>
                      <a:r>
                        <a:rPr lang="hr-HR" sz="1600" b="1" u="none" strike="noStrike" dirty="0">
                          <a:solidFill>
                            <a:srgbClr val="000000"/>
                          </a:solidFill>
                          <a:effectLst/>
                        </a:rPr>
                        <a:t>SAD</a:t>
                      </a:r>
                      <a:endParaRPr lang="hr-HR" sz="2700" b="0" i="0" u="none" strike="noStrike" dirty="0">
                        <a:effectLst/>
                        <a:latin typeface="Arial" panose="020B0604020202020204" pitchFamily="34" charset="0"/>
                      </a:endParaRPr>
                    </a:p>
                  </a:txBody>
                  <a:tcPr marL="95051" marR="95051" marT="95051" marB="95051" anchor="ctr"/>
                </a:tc>
                <a:tc>
                  <a:txBody>
                    <a:bodyPr/>
                    <a:lstStyle/>
                    <a:p>
                      <a:pPr algn="ctr" fontAlgn="t">
                        <a:lnSpc>
                          <a:spcPct val="107000"/>
                        </a:lnSpc>
                        <a:spcBef>
                          <a:spcPts val="0"/>
                        </a:spcBef>
                        <a:spcAft>
                          <a:spcPts val="800"/>
                        </a:spcAft>
                      </a:pPr>
                      <a:r>
                        <a:rPr lang="hr-HR" sz="1600" b="1" u="none" strike="noStrike" dirty="0">
                          <a:solidFill>
                            <a:srgbClr val="000000"/>
                          </a:solidFill>
                          <a:effectLst/>
                        </a:rPr>
                        <a:t>Njemačka</a:t>
                      </a:r>
                      <a:endParaRPr lang="hr-HR" sz="2700" b="0" i="0" u="none" strike="noStrike" dirty="0">
                        <a:effectLst/>
                        <a:latin typeface="Arial" panose="020B0604020202020204" pitchFamily="34" charset="0"/>
                      </a:endParaRPr>
                    </a:p>
                  </a:txBody>
                  <a:tcPr marL="95051" marR="95051" marT="95051" marB="95051" anchor="ctr"/>
                </a:tc>
                <a:tc>
                  <a:txBody>
                    <a:bodyPr/>
                    <a:lstStyle/>
                    <a:p>
                      <a:pPr algn="ctr" fontAlgn="t">
                        <a:lnSpc>
                          <a:spcPct val="107000"/>
                        </a:lnSpc>
                        <a:spcBef>
                          <a:spcPts val="0"/>
                        </a:spcBef>
                        <a:spcAft>
                          <a:spcPts val="800"/>
                        </a:spcAft>
                      </a:pPr>
                      <a:r>
                        <a:rPr lang="hr-HR" sz="1600" b="1" u="none" strike="noStrike" dirty="0">
                          <a:solidFill>
                            <a:srgbClr val="000000"/>
                          </a:solidFill>
                          <a:effectLst/>
                        </a:rPr>
                        <a:t>Velika Britanija</a:t>
                      </a:r>
                      <a:endParaRPr lang="hr-HR" sz="2700" b="0" i="0" u="none" strike="noStrike" dirty="0">
                        <a:effectLst/>
                        <a:latin typeface="Arial" panose="020B0604020202020204" pitchFamily="34" charset="0"/>
                      </a:endParaRPr>
                    </a:p>
                  </a:txBody>
                  <a:tcPr marL="95051" marR="95051" marT="95051" marB="95051" anchor="ctr"/>
                </a:tc>
                <a:tc>
                  <a:txBody>
                    <a:bodyPr/>
                    <a:lstStyle/>
                    <a:p>
                      <a:pPr algn="ctr" fontAlgn="t">
                        <a:lnSpc>
                          <a:spcPct val="107000"/>
                        </a:lnSpc>
                        <a:spcBef>
                          <a:spcPts val="0"/>
                        </a:spcBef>
                        <a:spcAft>
                          <a:spcPts val="800"/>
                        </a:spcAft>
                      </a:pPr>
                      <a:r>
                        <a:rPr lang="hr-HR" sz="1600" b="1" u="none" strike="noStrike" dirty="0">
                          <a:solidFill>
                            <a:srgbClr val="000000"/>
                          </a:solidFill>
                          <a:effectLst/>
                        </a:rPr>
                        <a:t>SSSR</a:t>
                      </a:r>
                      <a:endParaRPr lang="hr-HR" sz="2700" b="0" i="0" u="none" strike="noStrike" dirty="0">
                        <a:effectLst/>
                        <a:latin typeface="Arial" panose="020B0604020202020204" pitchFamily="34" charset="0"/>
                      </a:endParaRPr>
                    </a:p>
                  </a:txBody>
                  <a:tcPr marL="95051" marR="95051" marT="95051" marB="95051" anchor="ctr"/>
                </a:tc>
                <a:extLst>
                  <a:ext uri="{0D108BD9-81ED-4DB2-BD59-A6C34878D82A}">
                    <a16:rowId xmlns:a16="http://schemas.microsoft.com/office/drawing/2014/main" val="1566474730"/>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1913.</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100</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100</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100</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100</a:t>
                      </a:r>
                      <a:endParaRPr lang="hr-HR" sz="2700" b="0" i="0" u="none" strike="noStrike">
                        <a:effectLst/>
                        <a:latin typeface="Arial" panose="020B0604020202020204" pitchFamily="34" charset="0"/>
                      </a:endParaRPr>
                    </a:p>
                  </a:txBody>
                  <a:tcPr marL="95051" marR="95051" marT="95051" marB="95051"/>
                </a:tc>
                <a:extLst>
                  <a:ext uri="{0D108BD9-81ED-4DB2-BD59-A6C34878D82A}">
                    <a16:rowId xmlns:a16="http://schemas.microsoft.com/office/drawing/2014/main" val="3813460960"/>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1920.</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122</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59</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93</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13</a:t>
                      </a:r>
                      <a:endParaRPr lang="hr-HR" sz="2700" b="0" i="0" u="none" strike="noStrike">
                        <a:effectLst/>
                        <a:latin typeface="Arial" panose="020B0604020202020204" pitchFamily="34" charset="0"/>
                      </a:endParaRPr>
                    </a:p>
                  </a:txBody>
                  <a:tcPr marL="95051" marR="95051" marT="95051" marB="95051"/>
                </a:tc>
                <a:extLst>
                  <a:ext uri="{0D108BD9-81ED-4DB2-BD59-A6C34878D82A}">
                    <a16:rowId xmlns:a16="http://schemas.microsoft.com/office/drawing/2014/main" val="2124393433"/>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1925.</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148</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95</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86</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70</a:t>
                      </a:r>
                      <a:endParaRPr lang="hr-HR" sz="2700" b="0" i="0" u="none" strike="noStrike">
                        <a:effectLst/>
                        <a:latin typeface="Arial" panose="020B0604020202020204" pitchFamily="34" charset="0"/>
                      </a:endParaRPr>
                    </a:p>
                  </a:txBody>
                  <a:tcPr marL="95051" marR="95051" marT="95051" marB="95051"/>
                </a:tc>
                <a:extLst>
                  <a:ext uri="{0D108BD9-81ED-4DB2-BD59-A6C34878D82A}">
                    <a16:rowId xmlns:a16="http://schemas.microsoft.com/office/drawing/2014/main" val="3297308841"/>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1929.</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181</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117</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100</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181</a:t>
                      </a:r>
                      <a:endParaRPr lang="hr-HR" sz="2700" b="0" i="0" u="none" strike="noStrike">
                        <a:effectLst/>
                        <a:latin typeface="Arial" panose="020B0604020202020204" pitchFamily="34" charset="0"/>
                      </a:endParaRPr>
                    </a:p>
                  </a:txBody>
                  <a:tcPr marL="95051" marR="95051" marT="95051" marB="95051"/>
                </a:tc>
                <a:extLst>
                  <a:ext uri="{0D108BD9-81ED-4DB2-BD59-A6C34878D82A}">
                    <a16:rowId xmlns:a16="http://schemas.microsoft.com/office/drawing/2014/main" val="2603884862"/>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1932.</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94</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70</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83</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326</a:t>
                      </a:r>
                      <a:endParaRPr lang="hr-HR" sz="2700" b="0" i="0" u="none" strike="noStrike">
                        <a:effectLst/>
                        <a:latin typeface="Arial" panose="020B0604020202020204" pitchFamily="34" charset="0"/>
                      </a:endParaRPr>
                    </a:p>
                  </a:txBody>
                  <a:tcPr marL="95051" marR="95051" marT="95051" marB="95051"/>
                </a:tc>
                <a:extLst>
                  <a:ext uri="{0D108BD9-81ED-4DB2-BD59-A6C34878D82A}">
                    <a16:rowId xmlns:a16="http://schemas.microsoft.com/office/drawing/2014/main" val="487178046"/>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1935.</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140</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117</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108</a:t>
                      </a:r>
                      <a:endParaRPr lang="hr-HR" sz="2700" b="0" i="0" u="none" strike="noStrike" dirty="0">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534</a:t>
                      </a:r>
                      <a:endParaRPr lang="hr-HR" sz="2700" b="0" i="0" u="none" strike="noStrike" dirty="0">
                        <a:effectLst/>
                        <a:latin typeface="Arial" panose="020B0604020202020204" pitchFamily="34" charset="0"/>
                      </a:endParaRPr>
                    </a:p>
                  </a:txBody>
                  <a:tcPr marL="95051" marR="95051" marT="95051" marB="95051"/>
                </a:tc>
                <a:extLst>
                  <a:ext uri="{0D108BD9-81ED-4DB2-BD59-A6C34878D82A}">
                    <a16:rowId xmlns:a16="http://schemas.microsoft.com/office/drawing/2014/main" val="3882875936"/>
                  </a:ext>
                </a:extLst>
              </a:tr>
              <a:tr h="513374">
                <a:tc>
                  <a:txBody>
                    <a:bodyPr/>
                    <a:lstStyle/>
                    <a:p>
                      <a:pPr algn="l" fontAlgn="t">
                        <a:lnSpc>
                          <a:spcPct val="107000"/>
                        </a:lnSpc>
                        <a:spcBef>
                          <a:spcPts val="0"/>
                        </a:spcBef>
                        <a:spcAft>
                          <a:spcPts val="800"/>
                        </a:spcAft>
                      </a:pPr>
                      <a:r>
                        <a:rPr lang="hr-HR" sz="1600" b="1" u="none" strike="noStrike">
                          <a:solidFill>
                            <a:srgbClr val="000000"/>
                          </a:solidFill>
                          <a:effectLst/>
                        </a:rPr>
                        <a:t>1938.</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143</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149</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a:solidFill>
                            <a:srgbClr val="000000"/>
                          </a:solidFill>
                          <a:effectLst/>
                        </a:rPr>
                        <a:t>118</a:t>
                      </a:r>
                      <a:endParaRPr lang="hr-HR" sz="2700" b="0" i="0" u="none" strike="noStrike">
                        <a:effectLst/>
                        <a:latin typeface="Arial" panose="020B0604020202020204" pitchFamily="34" charset="0"/>
                      </a:endParaRPr>
                    </a:p>
                  </a:txBody>
                  <a:tcPr marL="95051" marR="95051" marT="95051" marB="95051"/>
                </a:tc>
                <a:tc>
                  <a:txBody>
                    <a:bodyPr/>
                    <a:lstStyle/>
                    <a:p>
                      <a:pPr algn="r" fontAlgn="t">
                        <a:lnSpc>
                          <a:spcPct val="107000"/>
                        </a:lnSpc>
                        <a:spcBef>
                          <a:spcPts val="0"/>
                        </a:spcBef>
                        <a:spcAft>
                          <a:spcPts val="800"/>
                        </a:spcAft>
                      </a:pPr>
                      <a:r>
                        <a:rPr lang="hr-HR" sz="1600" b="0" u="none" strike="noStrike" dirty="0">
                          <a:solidFill>
                            <a:srgbClr val="000000"/>
                          </a:solidFill>
                          <a:effectLst/>
                        </a:rPr>
                        <a:t>857</a:t>
                      </a:r>
                      <a:endParaRPr lang="hr-HR" sz="2700" b="0" i="0" u="none" strike="noStrike" dirty="0">
                        <a:effectLst/>
                        <a:latin typeface="Arial" panose="020B0604020202020204" pitchFamily="34" charset="0"/>
                      </a:endParaRPr>
                    </a:p>
                  </a:txBody>
                  <a:tcPr marL="95051" marR="95051" marT="95051" marB="95051"/>
                </a:tc>
                <a:extLst>
                  <a:ext uri="{0D108BD9-81ED-4DB2-BD59-A6C34878D82A}">
                    <a16:rowId xmlns:a16="http://schemas.microsoft.com/office/drawing/2014/main" val="3252756521"/>
                  </a:ext>
                </a:extLst>
              </a:tr>
            </a:tbl>
          </a:graphicData>
        </a:graphic>
      </p:graphicFrame>
    </p:spTree>
    <p:extLst>
      <p:ext uri="{BB962C8B-B14F-4D97-AF65-F5344CB8AC3E}">
        <p14:creationId xmlns:p14="http://schemas.microsoft.com/office/powerpoint/2010/main" val="225838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1C793E-88F2-4651-A8AA-B9019F562B21}"/>
              </a:ext>
            </a:extLst>
          </p:cNvPr>
          <p:cNvSpPr>
            <a:spLocks noGrp="1"/>
          </p:cNvSpPr>
          <p:nvPr>
            <p:ph type="title"/>
          </p:nvPr>
        </p:nvSpPr>
        <p:spPr>
          <a:xfrm>
            <a:off x="695551" y="144094"/>
            <a:ext cx="4724400" cy="1485900"/>
          </a:xfrm>
        </p:spPr>
        <p:txBody>
          <a:bodyPr>
            <a:normAutofit/>
          </a:bodyPr>
          <a:lstStyle/>
          <a:p>
            <a:r>
              <a:rPr lang="hr-HR" dirty="0"/>
              <a:t>Kraljevstvo SHS</a:t>
            </a:r>
          </a:p>
        </p:txBody>
      </p:sp>
      <p:sp>
        <p:nvSpPr>
          <p:cNvPr id="3" name="Rezervirano mjesto sadržaja 2">
            <a:extLst>
              <a:ext uri="{FF2B5EF4-FFF2-40B4-BE49-F238E27FC236}">
                <a16:creationId xmlns:a16="http://schemas.microsoft.com/office/drawing/2014/main" id="{9CD758A1-81D1-4045-8695-7666232C8C2D}"/>
              </a:ext>
            </a:extLst>
          </p:cNvPr>
          <p:cNvSpPr>
            <a:spLocks noGrp="1"/>
          </p:cNvSpPr>
          <p:nvPr>
            <p:ph idx="1"/>
          </p:nvPr>
        </p:nvSpPr>
        <p:spPr>
          <a:xfrm>
            <a:off x="695551" y="1495109"/>
            <a:ext cx="4901381" cy="4541664"/>
          </a:xfrm>
        </p:spPr>
        <p:txBody>
          <a:bodyPr>
            <a:normAutofit/>
          </a:bodyPr>
          <a:lstStyle/>
          <a:p>
            <a:r>
              <a:rPr lang="hr-HR" sz="1800" dirty="0">
                <a:effectLst/>
                <a:latin typeface="Arial" panose="020B0604020202020204" pitchFamily="34" charset="0"/>
                <a:ea typeface="Times New Roman" panose="02020603050405020304" pitchFamily="18" charset="0"/>
              </a:rPr>
              <a:t>gospodarski zaostala država za državama zapadne i srednje Europe</a:t>
            </a:r>
          </a:p>
          <a:p>
            <a:r>
              <a:rPr lang="hr-HR" sz="1800" dirty="0">
                <a:latin typeface="Arial" panose="020B0604020202020204" pitchFamily="34" charset="0"/>
                <a:ea typeface="Times New Roman" panose="02020603050405020304" pitchFamily="18" charset="0"/>
                <a:cs typeface="Times New Roman" panose="02020603050405020304" pitchFamily="18" charset="0"/>
              </a:rPr>
              <a:t>r</a:t>
            </a:r>
            <a:r>
              <a:rPr lang="hr-HR" sz="1800" dirty="0">
                <a:effectLst/>
                <a:latin typeface="Arial" panose="020B0604020202020204" pitchFamily="34" charset="0"/>
                <a:ea typeface="Times New Roman" panose="02020603050405020304" pitchFamily="18" charset="0"/>
                <a:cs typeface="Times New Roman" panose="02020603050405020304" pitchFamily="18" charset="0"/>
              </a:rPr>
              <a:t>azlike u gospodarskoj razvijenosti postojale su i unutar same države </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krajevi koji su bili u sastavu Austro-Ugarske Monarhije bili su razvijeniji od ostalih dijelova</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 80% stanovnika živio je na selu i bavio se poljoprivredom</a:t>
            </a:r>
          </a:p>
          <a:p>
            <a:pPr lvl="1"/>
            <a:r>
              <a:rPr lang="hr-HR" sz="1800" dirty="0">
                <a:effectLst/>
                <a:latin typeface="Arial" panose="020B0604020202020204" pitchFamily="34" charset="0"/>
                <a:ea typeface="Times New Roman" panose="02020603050405020304" pitchFamily="18" charset="0"/>
                <a:cs typeface="Times New Roman" panose="02020603050405020304" pitchFamily="18" charset="0"/>
              </a:rPr>
              <a:t>poljoprivreda se bazirala na sitnim gospodarstvima s malim tržišnim viškovima i zastarjelim oruđima za rad </a:t>
            </a:r>
          </a:p>
          <a:p>
            <a:pPr marL="530352" lvl="1" indent="0">
              <a:buNone/>
            </a:pPr>
            <a:r>
              <a:rPr lang="hr-HR"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hr-HR" sz="1300" dirty="0"/>
          </a:p>
        </p:txBody>
      </p:sp>
      <p:pic>
        <p:nvPicPr>
          <p:cNvPr id="5" name="Slika 4" descr="Slika na kojoj se prikazuje trava, na otvorenom, polje, staro&#10;&#10;Opis je automatski generiran">
            <a:extLst>
              <a:ext uri="{FF2B5EF4-FFF2-40B4-BE49-F238E27FC236}">
                <a16:creationId xmlns:a16="http://schemas.microsoft.com/office/drawing/2014/main" id="{2F9A1062-C5F8-4AC1-807A-80CE5F3C5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000" y="2285999"/>
            <a:ext cx="5867741" cy="3065894"/>
          </a:xfrm>
          <a:prstGeom prst="rect">
            <a:avLst/>
          </a:prstGeom>
        </p:spPr>
      </p:pic>
    </p:spTree>
    <p:extLst>
      <p:ext uri="{BB962C8B-B14F-4D97-AF65-F5344CB8AC3E}">
        <p14:creationId xmlns:p14="http://schemas.microsoft.com/office/powerpoint/2010/main" val="4738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5E0204-9FCB-4528-8C65-B5B980F8392C}"/>
              </a:ext>
            </a:extLst>
          </p:cNvPr>
          <p:cNvSpPr>
            <a:spLocks noGrp="1"/>
          </p:cNvSpPr>
          <p:nvPr>
            <p:ph type="title"/>
          </p:nvPr>
        </p:nvSpPr>
        <p:spPr/>
        <p:txBody>
          <a:bodyPr/>
          <a:lstStyle/>
          <a:p>
            <a:r>
              <a:rPr kumimoji="0" lang="hr-HR" sz="4400" b="0" i="0" u="none" strike="noStrike" kern="1200" cap="none" spc="0" normalizeH="0" baseline="0" noProof="0" dirty="0">
                <a:ln>
                  <a:noFill/>
                </a:ln>
                <a:solidFill>
                  <a:srgbClr val="191B0E"/>
                </a:solidFill>
                <a:effectLst/>
                <a:uLnTx/>
                <a:uFillTx/>
                <a:latin typeface="Franklin Gothic Book" panose="020B0503020102020204"/>
                <a:ea typeface="+mj-ea"/>
                <a:cs typeface="+mj-cs"/>
              </a:rPr>
              <a:t>Kraljevstvo SHS</a:t>
            </a:r>
            <a:endParaRPr lang="hr-HR" dirty="0"/>
          </a:p>
        </p:txBody>
      </p:sp>
      <p:sp>
        <p:nvSpPr>
          <p:cNvPr id="3" name="Rezervirano mjesto sadržaja 2">
            <a:extLst>
              <a:ext uri="{FF2B5EF4-FFF2-40B4-BE49-F238E27FC236}">
                <a16:creationId xmlns:a16="http://schemas.microsoft.com/office/drawing/2014/main" id="{E57D8A20-0089-4C8D-8CA1-77BABA1751ED}"/>
              </a:ext>
            </a:extLst>
          </p:cNvPr>
          <p:cNvSpPr>
            <a:spLocks noGrp="1"/>
          </p:cNvSpPr>
          <p:nvPr>
            <p:ph idx="1"/>
          </p:nvPr>
        </p:nvSpPr>
        <p:spPr/>
        <p:txBody>
          <a:bodyPr>
            <a:normAutofit/>
          </a:bodyPr>
          <a:lstStyle/>
          <a:p>
            <a:pPr marL="0" indent="0">
              <a:lnSpc>
                <a:spcPct val="107000"/>
              </a:lnSpc>
              <a:spcAft>
                <a:spcPts val="800"/>
              </a:spcAft>
              <a:buNone/>
            </a:pPr>
            <a:r>
              <a:rPr lang="hr-HR" sz="2000" dirty="0">
                <a:solidFill>
                  <a:srgbClr val="ED7D31"/>
                </a:solidFill>
                <a:effectLst/>
                <a:latin typeface="Arial" panose="020B0604020202020204" pitchFamily="34" charset="0"/>
                <a:ea typeface="Times New Roman" panose="02020603050405020304" pitchFamily="18" charset="0"/>
                <a:cs typeface="Times New Roman" panose="02020603050405020304" pitchFamily="18" charset="0"/>
              </a:rPr>
              <a:t>Izvor: </a:t>
            </a:r>
          </a:p>
          <a:p>
            <a:pPr marL="0" indent="0">
              <a:lnSpc>
                <a:spcPct val="107000"/>
              </a:lnSpc>
              <a:spcAft>
                <a:spcPts val="800"/>
              </a:spcAft>
              <a:buNone/>
            </a:pPr>
            <a:r>
              <a:rPr lang="hr-HR" sz="2000" i="1" dirty="0">
                <a:solidFill>
                  <a:srgbClr val="ED7D31"/>
                </a:solidFill>
                <a:effectLst/>
                <a:latin typeface="Arial" panose="020B0604020202020204" pitchFamily="34" charset="0"/>
                <a:ea typeface="Times New Roman" panose="02020603050405020304" pitchFamily="18" charset="0"/>
                <a:cs typeface="Times New Roman" panose="02020603050405020304" pitchFamily="18" charset="0"/>
              </a:rPr>
              <a:t>Najupadljivije obilježje jugoslavenskog gospodarstva jest izrazita razlika u razvijenosti. Slovenija, Vojvodina i Hrvatska u slivovima Save i Drave bile su razvijeni, a ostatak nerazvijeni dio. U Jugoslaviji su se izmiješali europski, balkanski i azijski tip ekonomskog života. Milijuni ljudi na balkanskom dijelu nove države živjeli su srednjovjekovnim načinom života. Mnogi nisu znali ni za petrolejku, kuće bez stakla i metala s ognjištem, ljudi i domaće životinje u istoj prostoriji bez pregradnih zidova. Milijuni ljudi su svoju proizvodnju i potrošnju zatvorili u okviru svojih obitelji – jedina veza sa svijetom bili su sol, porez i služenje vojske.</a:t>
            </a:r>
          </a:p>
          <a:p>
            <a:pPr marL="0" indent="0">
              <a:lnSpc>
                <a:spcPct val="107000"/>
              </a:lnSpc>
              <a:spcAft>
                <a:spcPts val="800"/>
              </a:spcAft>
              <a:buNone/>
            </a:pPr>
            <a:r>
              <a:rPr lang="hr-HR" sz="2000" dirty="0">
                <a:solidFill>
                  <a:srgbClr val="ED7D31"/>
                </a:solidFill>
                <a:effectLst/>
                <a:latin typeface="Arial" panose="020B0604020202020204" pitchFamily="34" charset="0"/>
                <a:ea typeface="Times New Roman" panose="02020603050405020304" pitchFamily="18" charset="0"/>
                <a:cs typeface="Times New Roman" panose="02020603050405020304" pitchFamily="18" charset="0"/>
              </a:rPr>
              <a:t> Dušan Bilandžić, </a:t>
            </a:r>
            <a:r>
              <a:rPr lang="hr-HR" sz="2000" i="1" dirty="0">
                <a:solidFill>
                  <a:srgbClr val="ED7D31"/>
                </a:solidFill>
                <a:effectLst/>
                <a:latin typeface="Arial" panose="020B0604020202020204" pitchFamily="34" charset="0"/>
                <a:ea typeface="Times New Roman" panose="02020603050405020304" pitchFamily="18" charset="0"/>
                <a:cs typeface="Times New Roman" panose="02020603050405020304" pitchFamily="18" charset="0"/>
              </a:rPr>
              <a:t>Hrvatska moderna povijest</a:t>
            </a:r>
            <a:r>
              <a:rPr lang="hr-HR" sz="2000" dirty="0">
                <a:solidFill>
                  <a:srgbClr val="ED7D31"/>
                </a:solidFill>
                <a:effectLst/>
                <a:latin typeface="Arial" panose="020B0604020202020204" pitchFamily="34" charset="0"/>
                <a:ea typeface="Times New Roman" panose="02020603050405020304" pitchFamily="18" charset="0"/>
                <a:cs typeface="Times New Roman" panose="02020603050405020304" pitchFamily="18" charset="0"/>
              </a:rPr>
              <a:t>, Zagreb, 1999., str. 90.</a:t>
            </a:r>
            <a:endParaRPr lang="hr-HR"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spTree>
    <p:extLst>
      <p:ext uri="{BB962C8B-B14F-4D97-AF65-F5344CB8AC3E}">
        <p14:creationId xmlns:p14="http://schemas.microsoft.com/office/powerpoint/2010/main" val="188717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574359-702B-48C7-B72E-2909CCBAF906}"/>
              </a:ext>
            </a:extLst>
          </p:cNvPr>
          <p:cNvSpPr>
            <a:spLocks noGrp="1"/>
          </p:cNvSpPr>
          <p:nvPr>
            <p:ph type="title"/>
          </p:nvPr>
        </p:nvSpPr>
        <p:spPr/>
        <p:txBody>
          <a:bodyPr/>
          <a:lstStyle/>
          <a:p>
            <a:r>
              <a:rPr lang="hr-HR" dirty="0"/>
              <a:t>Kraljevstvo SHS</a:t>
            </a:r>
          </a:p>
        </p:txBody>
      </p:sp>
      <p:sp>
        <p:nvSpPr>
          <p:cNvPr id="3" name="Rezervirano mjesto sadržaja 2">
            <a:extLst>
              <a:ext uri="{FF2B5EF4-FFF2-40B4-BE49-F238E27FC236}">
                <a16:creationId xmlns:a16="http://schemas.microsoft.com/office/drawing/2014/main" id="{AFE08522-6233-478B-8BAE-3E7A705BC37A}"/>
              </a:ext>
            </a:extLst>
          </p:cNvPr>
          <p:cNvSpPr>
            <a:spLocks noGrp="1"/>
          </p:cNvSpPr>
          <p:nvPr>
            <p:ph idx="1"/>
          </p:nvPr>
        </p:nvSpPr>
        <p:spPr>
          <a:xfrm>
            <a:off x="838200" y="1825625"/>
            <a:ext cx="9133527" cy="4351338"/>
          </a:xfrm>
        </p:spPr>
        <p:txBody>
          <a:bodyPr>
            <a:normAutofit/>
          </a:bodyPr>
          <a:lstStyle/>
          <a:p>
            <a:r>
              <a:rPr lang="hr-HR" dirty="0"/>
              <a:t>raspadom A-U Monarhije HR gubi veliko tržište </a:t>
            </a:r>
            <a:r>
              <a:rPr lang="hr-HR" dirty="0">
                <a:solidFill>
                  <a:srgbClr val="FF0000"/>
                </a:solidFill>
                <a:sym typeface="Wingdings" panose="05000000000000000000" pitchFamily="2" charset="2"/>
              </a:rPr>
              <a:t></a:t>
            </a:r>
            <a:r>
              <a:rPr lang="hr-HR" dirty="0">
                <a:sym typeface="Wingdings" panose="05000000000000000000" pitchFamily="2" charset="2"/>
              </a:rPr>
              <a:t> </a:t>
            </a:r>
            <a:r>
              <a:rPr lang="hr-HR" dirty="0"/>
              <a:t>ponovno je oživjelo zbog poslijeratne krize</a:t>
            </a:r>
          </a:p>
          <a:p>
            <a:pPr marL="0" indent="0">
              <a:buNone/>
            </a:pPr>
            <a:endParaRPr lang="hr-HR" dirty="0"/>
          </a:p>
          <a:p>
            <a:r>
              <a:rPr lang="hr-HR" sz="2400" dirty="0">
                <a:solidFill>
                  <a:srgbClr val="191B0E"/>
                </a:solidFill>
                <a:ea typeface="Times New Roman" panose="02020603050405020304" pitchFamily="18" charset="0"/>
              </a:rPr>
              <a:t>h</a:t>
            </a:r>
            <a:r>
              <a:rPr kumimoji="0" lang="hr-HR" sz="2400" b="0" i="0" u="none" strike="noStrike" kern="1200" cap="none" spc="0" normalizeH="0" baseline="0" noProof="0" dirty="0" err="1">
                <a:ln>
                  <a:noFill/>
                </a:ln>
                <a:solidFill>
                  <a:srgbClr val="191B0E"/>
                </a:solidFill>
                <a:effectLst/>
                <a:uLnTx/>
                <a:uFillTx/>
                <a:ea typeface="Times New Roman" panose="02020603050405020304" pitchFamily="18" charset="0"/>
                <a:cs typeface="+mn-cs"/>
              </a:rPr>
              <a:t>rvatsko</a:t>
            </a:r>
            <a:r>
              <a:rPr kumimoji="0" lang="hr-HR" sz="2400" b="0" i="0" u="none" strike="noStrike" kern="1200" cap="none" spc="0" normalizeH="0" baseline="0" noProof="0" dirty="0">
                <a:ln>
                  <a:noFill/>
                </a:ln>
                <a:solidFill>
                  <a:srgbClr val="191B0E"/>
                </a:solidFill>
                <a:effectLst/>
                <a:uLnTx/>
                <a:uFillTx/>
                <a:ea typeface="Times New Roman" panose="02020603050405020304" pitchFamily="18" charset="0"/>
                <a:cs typeface="+mn-cs"/>
              </a:rPr>
              <a:t> gospodarstvo između dva rata nametnulo se i na unutarnjem tržištu</a:t>
            </a:r>
          </a:p>
          <a:p>
            <a:pPr lvl="1"/>
            <a:r>
              <a:rPr lang="hr-HR" dirty="0">
                <a:effectLst/>
                <a:ea typeface="Times New Roman" panose="02020603050405020304" pitchFamily="18" charset="0"/>
              </a:rPr>
              <a:t>Hrvatska je uz Sloveniju prednjačila u industriji, trgovini i bankarstvu</a:t>
            </a:r>
            <a:endParaRPr lang="hr-HR" dirty="0"/>
          </a:p>
          <a:p>
            <a:pPr lvl="1"/>
            <a:r>
              <a:rPr lang="hr-HR" dirty="0"/>
              <a:t>prehrambeni i drvni proizvodi</a:t>
            </a:r>
          </a:p>
          <a:p>
            <a:pPr lvl="1"/>
            <a:r>
              <a:rPr lang="hr-HR" dirty="0"/>
              <a:t>liberalni kapitalizam</a:t>
            </a:r>
          </a:p>
          <a:p>
            <a:pPr marL="530352" lvl="1" indent="0">
              <a:buNone/>
            </a:pPr>
            <a:r>
              <a:rPr lang="hr-HR" dirty="0"/>
              <a:t>	</a:t>
            </a:r>
          </a:p>
          <a:p>
            <a:pPr marL="530352" lvl="1" indent="0">
              <a:buNone/>
            </a:pPr>
            <a:endParaRPr lang="hr-HR" dirty="0"/>
          </a:p>
        </p:txBody>
      </p:sp>
    </p:spTree>
    <p:extLst>
      <p:ext uri="{BB962C8B-B14F-4D97-AF65-F5344CB8AC3E}">
        <p14:creationId xmlns:p14="http://schemas.microsoft.com/office/powerpoint/2010/main" val="1065111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CE18302-6890-4C2E-94D0-200758ACF92D}"/>
              </a:ext>
            </a:extLst>
          </p:cNvPr>
          <p:cNvSpPr>
            <a:spLocks noGrp="1"/>
          </p:cNvSpPr>
          <p:nvPr>
            <p:ph type="title"/>
          </p:nvPr>
        </p:nvSpPr>
        <p:spPr>
          <a:xfrm>
            <a:off x="695190" y="104373"/>
            <a:ext cx="10515600" cy="1325563"/>
          </a:xfrm>
        </p:spPr>
        <p:txBody>
          <a:bodyPr/>
          <a:lstStyle/>
          <a:p>
            <a:r>
              <a:rPr kumimoji="0" lang="hr-HR" sz="4400" b="0" i="0" u="none" strike="noStrike" kern="1200" cap="none" spc="0" normalizeH="0" baseline="0" noProof="0" dirty="0">
                <a:ln>
                  <a:noFill/>
                </a:ln>
                <a:solidFill>
                  <a:srgbClr val="191B0E"/>
                </a:solidFill>
                <a:effectLst/>
                <a:uLnTx/>
                <a:uFillTx/>
                <a:latin typeface="Franklin Gothic Book" panose="020B0503020102020204"/>
                <a:ea typeface="+mj-ea"/>
                <a:cs typeface="+mj-cs"/>
              </a:rPr>
              <a:t>Kraljevina SHS</a:t>
            </a:r>
            <a:endParaRPr lang="hr-HR" dirty="0"/>
          </a:p>
        </p:txBody>
      </p:sp>
      <p:sp>
        <p:nvSpPr>
          <p:cNvPr id="3" name="Rezervirano mjesto sadržaja 2">
            <a:extLst>
              <a:ext uri="{FF2B5EF4-FFF2-40B4-BE49-F238E27FC236}">
                <a16:creationId xmlns:a16="http://schemas.microsoft.com/office/drawing/2014/main" id="{EC24D09C-A83A-4E39-B813-52ABF4DD90CF}"/>
              </a:ext>
            </a:extLst>
          </p:cNvPr>
          <p:cNvSpPr>
            <a:spLocks noGrp="1"/>
          </p:cNvSpPr>
          <p:nvPr>
            <p:ph idx="1"/>
          </p:nvPr>
        </p:nvSpPr>
        <p:spPr>
          <a:xfrm>
            <a:off x="881898" y="1429936"/>
            <a:ext cx="9267509" cy="5264458"/>
          </a:xfrm>
        </p:spPr>
        <p:txBody>
          <a:bodyPr>
            <a:normAutofit/>
          </a:bodyPr>
          <a:lstStyle/>
          <a:p>
            <a:r>
              <a:rPr lang="hr-HR" sz="1800" dirty="0">
                <a:latin typeface="Arial" panose="020B0604020202020204" pitchFamily="34" charset="0"/>
                <a:ea typeface="Times New Roman" panose="02020603050405020304" pitchFamily="18" charset="0"/>
              </a:rPr>
              <a:t>u</a:t>
            </a:r>
            <a:r>
              <a:rPr lang="hr-HR" sz="1800" dirty="0">
                <a:effectLst/>
                <a:latin typeface="Arial" panose="020B0604020202020204" pitchFamily="34" charset="0"/>
                <a:ea typeface="Times New Roman" panose="02020603050405020304" pitchFamily="18" charset="0"/>
              </a:rPr>
              <a:t>z obnovu prijeratnih industrijskih postrojenja (uglavnom prehrambenih i drvnih) u Hrvatskoj se osniva veliki broj novih poduzeća</a:t>
            </a:r>
          </a:p>
          <a:p>
            <a:r>
              <a:rPr lang="hr-HR" sz="1800" dirty="0">
                <a:solidFill>
                  <a:srgbClr val="FF0000"/>
                </a:solidFill>
                <a:latin typeface="Arial" panose="020B0604020202020204" pitchFamily="34" charset="0"/>
                <a:ea typeface="Times New Roman" panose="02020603050405020304" pitchFamily="18" charset="0"/>
              </a:rPr>
              <a:t>t</a:t>
            </a:r>
            <a:r>
              <a:rPr lang="hr-HR" sz="1800" dirty="0">
                <a:solidFill>
                  <a:srgbClr val="FF0000"/>
                </a:solidFill>
                <a:effectLst/>
                <a:latin typeface="Arial" panose="020B0604020202020204" pitchFamily="34" charset="0"/>
                <a:ea typeface="Times New Roman" panose="02020603050405020304" pitchFamily="18" charset="0"/>
              </a:rPr>
              <a:t>ekstilna industrija razvijala se u Zagrebu, Karlovcu, Varaždinu, Dugoj Resi, Oroslavlju</a:t>
            </a:r>
          </a:p>
          <a:p>
            <a:r>
              <a:rPr lang="hr-HR" sz="1800" dirty="0">
                <a:solidFill>
                  <a:srgbClr val="FF0000"/>
                </a:solidFill>
                <a:latin typeface="Arial" panose="020B0604020202020204" pitchFamily="34" charset="0"/>
                <a:ea typeface="Times New Roman" panose="02020603050405020304" pitchFamily="18" charset="0"/>
              </a:rPr>
              <a:t>p</a:t>
            </a:r>
            <a:r>
              <a:rPr lang="hr-HR" sz="1800" dirty="0">
                <a:solidFill>
                  <a:srgbClr val="FF0000"/>
                </a:solidFill>
                <a:effectLst/>
                <a:latin typeface="Arial" panose="020B0604020202020204" pitchFamily="34" charset="0"/>
                <a:ea typeface="Times New Roman" panose="02020603050405020304" pitchFamily="18" charset="0"/>
              </a:rPr>
              <a:t>oduzeća za proizvodnju alkohola, likera i kvasca otvorena su u Zagrebu, Sisku, Savskom Marofu</a:t>
            </a:r>
          </a:p>
          <a:p>
            <a:r>
              <a:rPr lang="hr-HR" sz="1800" dirty="0">
                <a:solidFill>
                  <a:srgbClr val="FF0000"/>
                </a:solidFill>
                <a:latin typeface="Arial" panose="020B0604020202020204" pitchFamily="34" charset="0"/>
                <a:ea typeface="Times New Roman" panose="02020603050405020304" pitchFamily="18" charset="0"/>
              </a:rPr>
              <a:t>b</a:t>
            </a:r>
            <a:r>
              <a:rPr lang="hr-HR" sz="1800" dirty="0">
                <a:solidFill>
                  <a:srgbClr val="FF0000"/>
                </a:solidFill>
                <a:effectLst/>
                <a:latin typeface="Arial" panose="020B0604020202020204" pitchFamily="34" charset="0"/>
                <a:ea typeface="Times New Roman" panose="02020603050405020304" pitchFamily="18" charset="0"/>
              </a:rPr>
              <a:t>omboni i čokolada proizvodili su se u Zagrebu, Osijeku, Čakovcu, Karlovcu, Požegi</a:t>
            </a:r>
          </a:p>
          <a:p>
            <a:r>
              <a:rPr lang="hr-HR" sz="1800" dirty="0">
                <a:solidFill>
                  <a:srgbClr val="FF0000"/>
                </a:solidFill>
                <a:latin typeface="Arial" panose="020B0604020202020204" pitchFamily="34" charset="0"/>
                <a:ea typeface="Times New Roman" panose="02020603050405020304" pitchFamily="18" charset="0"/>
              </a:rPr>
              <a:t>i</a:t>
            </a:r>
            <a:r>
              <a:rPr lang="hr-HR" sz="1800" dirty="0">
                <a:solidFill>
                  <a:srgbClr val="FF0000"/>
                </a:solidFill>
                <a:effectLst/>
                <a:latin typeface="Arial" panose="020B0604020202020204" pitchFamily="34" charset="0"/>
                <a:ea typeface="Times New Roman" panose="02020603050405020304" pitchFamily="18" charset="0"/>
              </a:rPr>
              <a:t>ndustrija ulja razvijala se u Zagrebu, Karlovcu, Križevcima </a:t>
            </a:r>
          </a:p>
          <a:p>
            <a:r>
              <a:rPr lang="hr-HR" sz="1800" dirty="0">
                <a:solidFill>
                  <a:srgbClr val="FF0000"/>
                </a:solidFill>
                <a:effectLst/>
                <a:latin typeface="Arial" panose="020B0604020202020204" pitchFamily="34" charset="0"/>
                <a:ea typeface="Times New Roman" panose="02020603050405020304" pitchFamily="18" charset="0"/>
              </a:rPr>
              <a:t>industrija za konzerviranje voća, povrća, ribe i mesa u Zagrebu, Splitu, </a:t>
            </a:r>
            <a:r>
              <a:rPr lang="hr-HR" sz="1800" dirty="0" err="1">
                <a:solidFill>
                  <a:srgbClr val="FF0000"/>
                </a:solidFill>
                <a:effectLst/>
                <a:latin typeface="Arial" panose="020B0604020202020204" pitchFamily="34" charset="0"/>
                <a:ea typeface="Times New Roman" panose="02020603050405020304" pitchFamily="18" charset="0"/>
              </a:rPr>
              <a:t>Postirama</a:t>
            </a:r>
            <a:r>
              <a:rPr lang="hr-HR" sz="1800" dirty="0">
                <a:solidFill>
                  <a:srgbClr val="FF0000"/>
                </a:solidFill>
                <a:effectLst/>
                <a:latin typeface="Arial" panose="020B0604020202020204" pitchFamily="34" charset="0"/>
                <a:ea typeface="Times New Roman" panose="02020603050405020304" pitchFamily="18" charset="0"/>
              </a:rPr>
              <a:t>, Komiži</a:t>
            </a:r>
          </a:p>
          <a:p>
            <a:r>
              <a:rPr lang="hr-HR" sz="1800" dirty="0">
                <a:solidFill>
                  <a:srgbClr val="FF0000"/>
                </a:solidFill>
                <a:latin typeface="Arial" panose="020B0604020202020204" pitchFamily="34" charset="0"/>
                <a:ea typeface="Times New Roman" panose="02020603050405020304" pitchFamily="18" charset="0"/>
              </a:rPr>
              <a:t>p</a:t>
            </a:r>
            <a:r>
              <a:rPr lang="hr-HR" sz="1800" dirty="0">
                <a:solidFill>
                  <a:srgbClr val="FF0000"/>
                </a:solidFill>
                <a:effectLst/>
                <a:latin typeface="Arial" panose="020B0604020202020204" pitchFamily="34" charset="0"/>
                <a:ea typeface="Times New Roman" panose="02020603050405020304" pitchFamily="18" charset="0"/>
              </a:rPr>
              <a:t>roizvodnja tjestenine razvila su u Zagrebu, Osijeku, Splitu, Sušaku</a:t>
            </a:r>
          </a:p>
          <a:p>
            <a:r>
              <a:rPr lang="hr-HR" sz="1800" dirty="0">
                <a:solidFill>
                  <a:srgbClr val="FF0000"/>
                </a:solidFill>
                <a:effectLst/>
                <a:latin typeface="Arial" panose="020B0604020202020204" pitchFamily="34" charset="0"/>
                <a:ea typeface="Times New Roman" panose="02020603050405020304" pitchFamily="18" charset="0"/>
              </a:rPr>
              <a:t>veća industrijska poduzeća za preradu kože bila su u Varaždinu, Karlovcu i Sisku</a:t>
            </a:r>
          </a:p>
          <a:p>
            <a:r>
              <a:rPr lang="hr-HR" sz="1800" dirty="0">
                <a:solidFill>
                  <a:srgbClr val="FF0000"/>
                </a:solidFill>
                <a:latin typeface="Arial" panose="020B0604020202020204" pitchFamily="34" charset="0"/>
                <a:ea typeface="Times New Roman" panose="02020603050405020304" pitchFamily="18" charset="0"/>
              </a:rPr>
              <a:t>k</a:t>
            </a:r>
            <a:r>
              <a:rPr lang="hr-HR" sz="1800" dirty="0">
                <a:solidFill>
                  <a:srgbClr val="FF0000"/>
                </a:solidFill>
                <a:effectLst/>
                <a:latin typeface="Arial" panose="020B0604020202020204" pitchFamily="34" charset="0"/>
                <a:ea typeface="Times New Roman" panose="02020603050405020304" pitchFamily="18" charset="0"/>
              </a:rPr>
              <a:t>emijsko- farmaceutske industrije postojale su u Zagrebu, Osijeku i Capragu</a:t>
            </a:r>
          </a:p>
          <a:p>
            <a:r>
              <a:rPr lang="hr-HR" sz="1800" dirty="0">
                <a:solidFill>
                  <a:srgbClr val="FF0000"/>
                </a:solidFill>
                <a:latin typeface="Arial" panose="020B0604020202020204" pitchFamily="34" charset="0"/>
                <a:ea typeface="Times New Roman" panose="02020603050405020304" pitchFamily="18" charset="0"/>
              </a:rPr>
              <a:t>p</a:t>
            </a:r>
            <a:r>
              <a:rPr lang="hr-HR" sz="1800" dirty="0">
                <a:solidFill>
                  <a:srgbClr val="FF0000"/>
                </a:solidFill>
                <a:effectLst/>
                <a:latin typeface="Arial" panose="020B0604020202020204" pitchFamily="34" charset="0"/>
                <a:ea typeface="Times New Roman" panose="02020603050405020304" pitchFamily="18" charset="0"/>
              </a:rPr>
              <a:t>oduzeća metalne  industrije otvorena su Zagrebu, Osijeku, Bjelovaru, a tvornica vagona, mostova i željezničkih konstrukcija u Slavonskom Brodu</a:t>
            </a:r>
            <a:endParaRPr lang="hr-HR" dirty="0"/>
          </a:p>
        </p:txBody>
      </p:sp>
    </p:spTree>
    <p:extLst>
      <p:ext uri="{BB962C8B-B14F-4D97-AF65-F5344CB8AC3E}">
        <p14:creationId xmlns:p14="http://schemas.microsoft.com/office/powerpoint/2010/main" val="3906974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10977</TotalTime>
  <Words>3861</Words>
  <Application>Microsoft Office PowerPoint</Application>
  <PresentationFormat>Široki zaslon</PresentationFormat>
  <Paragraphs>383</Paragraphs>
  <Slides>36</Slides>
  <Notes>18</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36</vt:i4>
      </vt:variant>
    </vt:vector>
  </HeadingPairs>
  <TitlesOfParts>
    <vt:vector size="42" baseType="lpstr">
      <vt:lpstr>Arial</vt:lpstr>
      <vt:lpstr>Calibri</vt:lpstr>
      <vt:lpstr>Calibri Light</vt:lpstr>
      <vt:lpstr>Franklin Gothic Book</vt:lpstr>
      <vt:lpstr>Times New Roman</vt:lpstr>
      <vt:lpstr>Office Theme</vt:lpstr>
      <vt:lpstr>PowerPoint prezentacija</vt:lpstr>
      <vt:lpstr>Gospodarske krize na području prve Jugoslavije</vt:lpstr>
      <vt:lpstr>Odgojno-obrazovni ishodi:</vt:lpstr>
      <vt:lpstr>Što je gospodarska kriza?</vt:lpstr>
      <vt:lpstr>tablica: industrijska proizvodnja vodećih industrijskih država. Godina 1913. početna je i za svaku državu označena je kao 100%.   Tablica prati što se događalo s industrijskom proizvodnjom nakon Prvoga svjetskog rata.</vt:lpstr>
      <vt:lpstr>Kraljevstvo SHS</vt:lpstr>
      <vt:lpstr>Kraljevstvo SHS</vt:lpstr>
      <vt:lpstr>Kraljevstvo SHS</vt:lpstr>
      <vt:lpstr>Kraljevina SHS</vt:lpstr>
      <vt:lpstr>Kraljevina SHS/Jugoslavija</vt:lpstr>
      <vt:lpstr>Izgradnja željezničkih pruga u Hrvatskoj 1918.-1938. </vt:lpstr>
      <vt:lpstr>Kraljevina SHS/Jugoslavija</vt:lpstr>
      <vt:lpstr>Kraljevina SHS/Jugoslavija</vt:lpstr>
      <vt:lpstr>Kraljevina SHS/Jugoslavija</vt:lpstr>
      <vt:lpstr>Kraljevina SHS/Jugoslavija</vt:lpstr>
      <vt:lpstr>Kraljevina SHS/Jugoslavija</vt:lpstr>
      <vt:lpstr>Kraljevina SHS/Jugoslavija</vt:lpstr>
      <vt:lpstr>Kraljevina SHS/Jugoslavija</vt:lpstr>
      <vt:lpstr>Kraljevina SHS/Jugoslavija</vt:lpstr>
      <vt:lpstr>Hvala na pažnji!</vt:lpstr>
      <vt:lpstr>Gospodarske druge Jugoslavije</vt:lpstr>
      <vt:lpstr>PowerPoint prezentacija</vt:lpstr>
      <vt:lpstr>Državna politika i gospodarstvo</vt:lpstr>
      <vt:lpstr>Državna politika i gospodarstvo</vt:lpstr>
      <vt:lpstr>Gospodarstvo i svakodnevnica</vt:lpstr>
      <vt:lpstr>Lokalna povijest i gospodarstvo</vt:lpstr>
      <vt:lpstr>Lokalna povijest i gospodarstvo</vt:lpstr>
      <vt:lpstr>Statistika = multiperspektivnost + komparacija</vt:lpstr>
      <vt:lpstr>Pozitivno vs. …</vt:lpstr>
      <vt:lpstr>… negativno</vt:lpstr>
      <vt:lpstr>Metakognitivna razina</vt:lpstr>
      <vt:lpstr>PowerPoint prezentacija</vt:lpstr>
      <vt:lpstr>Vremeplov 8</vt:lpstr>
      <vt:lpstr>Novi udžbenici serije Vremeplov</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Marko Punčikar-Opitz</dc:creator>
  <cp:lastModifiedBy>M. Hajdarovic</cp:lastModifiedBy>
  <cp:revision>1471</cp:revision>
  <dcterms:created xsi:type="dcterms:W3CDTF">2020-02-27T19:00:54Z</dcterms:created>
  <dcterms:modified xsi:type="dcterms:W3CDTF">2021-05-25T14:29:34Z</dcterms:modified>
</cp:coreProperties>
</file>