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64" r:id="rId3"/>
    <p:sldId id="285" r:id="rId4"/>
    <p:sldId id="291" r:id="rId5"/>
    <p:sldId id="272" r:id="rId6"/>
    <p:sldId id="257" r:id="rId7"/>
    <p:sldId id="265" r:id="rId8"/>
    <p:sldId id="280" r:id="rId9"/>
    <p:sldId id="296" r:id="rId10"/>
    <p:sldId id="284" r:id="rId11"/>
    <p:sldId id="270" r:id="rId12"/>
    <p:sldId id="283" r:id="rId13"/>
    <p:sldId id="268" r:id="rId14"/>
    <p:sldId id="295" r:id="rId15"/>
    <p:sldId id="275" r:id="rId16"/>
    <p:sldId id="266" r:id="rId17"/>
    <p:sldId id="274" r:id="rId18"/>
    <p:sldId id="288" r:id="rId19"/>
    <p:sldId id="298" r:id="rId20"/>
    <p:sldId id="267" r:id="rId21"/>
    <p:sldId id="286" r:id="rId22"/>
    <p:sldId id="276" r:id="rId23"/>
    <p:sldId id="281" r:id="rId24"/>
    <p:sldId id="299" r:id="rId25"/>
    <p:sldId id="304" r:id="rId26"/>
    <p:sldId id="300" r:id="rId27"/>
    <p:sldId id="301" r:id="rId28"/>
    <p:sldId id="302" r:id="rId29"/>
    <p:sldId id="303" r:id="rId30"/>
    <p:sldId id="305" r:id="rId31"/>
    <p:sldId id="314" r:id="rId32"/>
    <p:sldId id="306" r:id="rId33"/>
    <p:sldId id="307" r:id="rId34"/>
    <p:sldId id="308" r:id="rId35"/>
    <p:sldId id="309" r:id="rId36"/>
    <p:sldId id="312" r:id="rId37"/>
    <p:sldId id="313" r:id="rId38"/>
    <p:sldId id="287" r:id="rId39"/>
    <p:sldId id="311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BD3"/>
    <a:srgbClr val="FFFF66"/>
    <a:srgbClr val="FF99CC"/>
    <a:srgbClr val="0341EF"/>
    <a:srgbClr val="DD32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86" autoAdjust="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93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238250" y="5891113"/>
            <a:ext cx="21907500" cy="1525687"/>
          </a:xfrm>
          <a:prstGeom prst="rect">
            <a:avLst/>
          </a:prstGeom>
        </p:spPr>
        <p:txBody>
          <a:bodyPr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8250" y="9218513"/>
            <a:ext cx="21907500" cy="152568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" name="logo-1 copy.png" descr="logo-1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0" y="1132978"/>
            <a:ext cx="15037579" cy="370243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buClr>
                <a:srgbClr val="646464"/>
              </a:buClr>
              <a:defRPr sz="4200"/>
            </a:lvl1pPr>
            <a:lvl2pPr marL="1092200" indent="-546100">
              <a:spcBef>
                <a:spcPts val="4500"/>
              </a:spcBef>
              <a:buClr>
                <a:srgbClr val="646464"/>
              </a:buClr>
              <a:defRPr sz="4200"/>
            </a:lvl2pPr>
            <a:lvl3pPr marL="1638300" indent="-546100">
              <a:spcBef>
                <a:spcPts val="4500"/>
              </a:spcBef>
              <a:buClr>
                <a:srgbClr val="646464"/>
              </a:buClr>
              <a:defRPr sz="4200"/>
            </a:lvl3pPr>
            <a:lvl4pPr marL="2184400" indent="-546100">
              <a:spcBef>
                <a:spcPts val="4500"/>
              </a:spcBef>
              <a:buClr>
                <a:srgbClr val="646464"/>
              </a:buClr>
              <a:defRPr sz="4200"/>
            </a:lvl4pPr>
            <a:lvl5pPr marL="2730500" indent="-546100">
              <a:spcBef>
                <a:spcPts val="4500"/>
              </a:spcBef>
              <a:buClr>
                <a:srgbClr val="646464"/>
              </a:buClr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98" name="znak.png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943" y="11777761"/>
            <a:ext cx="1205880" cy="12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>
            <a:lvl1pPr>
              <a:buClr>
                <a:srgbClr val="646464"/>
              </a:buClr>
            </a:lvl1pPr>
            <a:lvl2pPr>
              <a:buClr>
                <a:srgbClr val="646464"/>
              </a:buClr>
            </a:lvl2pPr>
            <a:lvl3pPr>
              <a:buClr>
                <a:srgbClr val="646464"/>
              </a:buClr>
            </a:lvl3pPr>
            <a:lvl4pPr>
              <a:buClr>
                <a:srgbClr val="646464"/>
              </a:buClr>
            </a:lvl4pPr>
            <a:lvl5pPr>
              <a:buClr>
                <a:srgbClr val="646464"/>
              </a:buCl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sz="half" idx="13"/>
          </p:nvPr>
        </p:nvSpPr>
        <p:spPr>
          <a:xfrm>
            <a:off x="12192000" y="6861168"/>
            <a:ext cx="12192000" cy="6858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143918632_1620x1622.jpeg"/>
          <p:cNvSpPr>
            <a:spLocks noGrp="1"/>
          </p:cNvSpPr>
          <p:nvPr>
            <p:ph type="pic" sz="half" idx="14"/>
          </p:nvPr>
        </p:nvSpPr>
        <p:spPr>
          <a:xfrm>
            <a:off x="1219200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6" name="Image"/>
          <p:cNvSpPr>
            <a:spLocks noGrp="1"/>
          </p:cNvSpPr>
          <p:nvPr>
            <p:ph type="pic" idx="15"/>
          </p:nvPr>
        </p:nvSpPr>
        <p:spPr>
          <a:xfrm>
            <a:off x="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17" name="logo-7.png" descr="logo-7.png"/>
          <p:cNvPicPr>
            <a:picLocks noChangeAspect="1"/>
          </p:cNvPicPr>
          <p:nvPr/>
        </p:nvPicPr>
        <p:blipFill>
          <a:blip r:embed="rId2">
            <a:alphaModFix amt="67330"/>
          </a:blip>
          <a:stretch>
            <a:fillRect/>
          </a:stretch>
        </p:blipFill>
        <p:spPr>
          <a:xfrm>
            <a:off x="920055" y="705147"/>
            <a:ext cx="2326151" cy="147153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26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5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36" name="Image"/>
          <p:cNvSpPr>
            <a:spLocks noGrp="1"/>
          </p:cNvSpPr>
          <p:nvPr>
            <p:ph type="pic" idx="15"/>
          </p:nvPr>
        </p:nvSpPr>
        <p:spPr>
          <a:xfrm>
            <a:off x="0" y="5080992"/>
            <a:ext cx="24384000" cy="86260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145" name="logo-7.png" descr="logo-7.png"/>
          <p:cNvPicPr>
            <a:picLocks noChangeAspect="1"/>
          </p:cNvPicPr>
          <p:nvPr/>
        </p:nvPicPr>
        <p:blipFill>
          <a:blip r:embed="rId2">
            <a:alphaModFix amt="67330"/>
          </a:blip>
          <a:stretch>
            <a:fillRect/>
          </a:stretch>
        </p:blipFill>
        <p:spPr>
          <a:xfrm>
            <a:off x="21087655" y="578147"/>
            <a:ext cx="2326151" cy="147153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haracters-grupa.png" descr="characters-grup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100" y="5244703"/>
            <a:ext cx="9321800" cy="614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rofil-klett-logo.png" descr="profil-klett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990" y="12479993"/>
            <a:ext cx="2448021" cy="1227872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F00C8D-1ECD-44FC-B9ED-BB3FC8621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28892"/>
            <a:ext cx="24384000" cy="228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4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1238250" y="1096565"/>
            <a:ext cx="21907500" cy="1749625"/>
          </a:xfrm>
          <a:prstGeom prst="rect">
            <a:avLst/>
          </a:prstGeom>
        </p:spPr>
        <p:txBody>
          <a:bodyPr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41450" y="3035300"/>
            <a:ext cx="21907500" cy="174962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" name="logo-7.png" descr="logo-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7655" y="527347"/>
            <a:ext cx="2326151" cy="147153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Image"/>
          <p:cNvSpPr>
            <a:spLocks noGrp="1"/>
          </p:cNvSpPr>
          <p:nvPr>
            <p:ph type="pic" idx="13"/>
          </p:nvPr>
        </p:nvSpPr>
        <p:spPr>
          <a:xfrm>
            <a:off x="0" y="3810000"/>
            <a:ext cx="24384000" cy="989409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4" name="Title Text"/>
          <p:cNvSpPr txBox="1">
            <a:spLocks noGrp="1"/>
          </p:cNvSpPr>
          <p:nvPr>
            <p:ph type="title"/>
          </p:nvPr>
        </p:nvSpPr>
        <p:spPr>
          <a:xfrm>
            <a:off x="1238250" y="11049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pic>
        <p:nvPicPr>
          <p:cNvPr id="35" name="logo-11.png" descr="logo-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8392" y="391411"/>
            <a:ext cx="3878906" cy="1412487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mage"/>
          <p:cNvSpPr>
            <a:spLocks noGrp="1"/>
          </p:cNvSpPr>
          <p:nvPr>
            <p:ph type="pic" idx="1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1028700" y="3901231"/>
            <a:ext cx="10147300" cy="1448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8700" y="6007100"/>
            <a:ext cx="10147300" cy="22071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SzTx/>
              <a:buNone/>
              <a:defRPr sz="3400" cap="all" spc="544">
                <a:solidFill>
                  <a:srgbClr val="02C3CE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4" name="znak.png" descr="zna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43" y="703361"/>
            <a:ext cx="1205880" cy="1244601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y">
    <p:bg>
      <p:bgPr>
        <a:gradFill flip="none" rotWithShape="1">
          <a:gsLst>
            <a:gs pos="12964">
              <a:srgbClr val="00D3DB"/>
            </a:gs>
            <a:gs pos="74960">
              <a:srgbClr val="0698A9"/>
            </a:gs>
            <a:gs pos="100000">
              <a:srgbClr val="0C5D77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 copy 1">
    <p:bg>
      <p:bgPr>
        <a:gradFill flip="none" rotWithShape="1">
          <a:gsLst>
            <a:gs pos="12964">
              <a:srgbClr val="DF0B5E"/>
            </a:gs>
            <a:gs pos="74960">
              <a:srgbClr val="AF094A"/>
            </a:gs>
            <a:gs pos="100000">
              <a:srgbClr val="80063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logo-11.png" descr="logo-11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838392" y="391411"/>
            <a:ext cx="3639692" cy="13253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0790" y="13049250"/>
            <a:ext cx="431293" cy="520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90000"/>
        <a:buFontTx/>
        <a:buChar char="•"/>
        <a:tabLst/>
        <a:defRPr sz="5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xfrm>
            <a:off x="2715538" y="5327412"/>
            <a:ext cx="19364603" cy="152568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784225">
              <a:defRPr sz="8169" spc="1307"/>
            </a:pPr>
            <a:r>
              <a:rPr lang="hr-HR" sz="6600" dirty="0"/>
              <a:t>OPAŽAM, OBLIKUJEM 5</a:t>
            </a:r>
            <a:endParaRPr sz="6600" dirty="0"/>
          </a:p>
        </p:txBody>
      </p:sp>
      <p:sp>
        <p:nvSpPr>
          <p:cNvPr id="172" name="Body"/>
          <p:cNvSpPr txBox="1">
            <a:spLocks noGrp="1"/>
          </p:cNvSpPr>
          <p:nvPr>
            <p:ph type="body" sz="quarter" idx="1"/>
          </p:nvPr>
        </p:nvSpPr>
        <p:spPr>
          <a:xfrm>
            <a:off x="754155" y="6191892"/>
            <a:ext cx="12585328" cy="8978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hr-HR" sz="2400" dirty="0"/>
              <a:t>Autorice: </a:t>
            </a:r>
          </a:p>
          <a:p>
            <a:r>
              <a:rPr lang="hr-HR" sz="2400" dirty="0"/>
              <a:t>Martina </a:t>
            </a:r>
            <a:r>
              <a:rPr lang="hr-HR" sz="2400" dirty="0" err="1"/>
              <a:t>kosec</a:t>
            </a:r>
            <a:r>
              <a:rPr lang="hr-HR" sz="2400" dirty="0"/>
              <a:t>, </a:t>
            </a:r>
            <a:r>
              <a:rPr lang="hr-HR" sz="2400" dirty="0" err="1"/>
              <a:t>jurana</a:t>
            </a:r>
            <a:r>
              <a:rPr lang="hr-HR" sz="2400" dirty="0"/>
              <a:t> </a:t>
            </a:r>
            <a:r>
              <a:rPr lang="hr-HR" sz="2400" dirty="0" err="1"/>
              <a:t>linarić</a:t>
            </a:r>
            <a:r>
              <a:rPr lang="hr-HR" sz="2400" dirty="0"/>
              <a:t> </a:t>
            </a:r>
            <a:r>
              <a:rPr lang="hr-HR" sz="2400" dirty="0" err="1"/>
              <a:t>mihalić</a:t>
            </a:r>
            <a:r>
              <a:rPr lang="hr-HR" sz="2400" dirty="0"/>
              <a:t>, Dijana nazor</a:t>
            </a:r>
            <a:endParaRPr sz="2400" dirty="0"/>
          </a:p>
        </p:txBody>
      </p:sp>
      <p:sp>
        <p:nvSpPr>
          <p:cNvPr id="4" name="Body"/>
          <p:cNvSpPr txBox="1">
            <a:spLocks/>
          </p:cNvSpPr>
          <p:nvPr/>
        </p:nvSpPr>
        <p:spPr>
          <a:xfrm>
            <a:off x="14019679" y="6297402"/>
            <a:ext cx="9085728" cy="866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r" hangingPunct="1"/>
            <a:r>
              <a:rPr lang="hr-HR" sz="2400" dirty="0" err="1"/>
              <a:t>SuradnicE</a:t>
            </a:r>
            <a:r>
              <a:rPr lang="hr-HR" sz="2400" dirty="0"/>
              <a:t>: </a:t>
            </a:r>
          </a:p>
          <a:p>
            <a:pPr algn="r" hangingPunct="1"/>
            <a:r>
              <a:rPr lang="hr-HR" sz="2400" dirty="0"/>
              <a:t>tanja </a:t>
            </a:r>
            <a:r>
              <a:rPr lang="hr-HR" sz="2400" dirty="0" err="1"/>
              <a:t>cvetko</a:t>
            </a:r>
            <a:r>
              <a:rPr lang="hr-HR" sz="2400" dirty="0"/>
              <a:t>, iva </a:t>
            </a:r>
            <a:r>
              <a:rPr lang="hr-HR" sz="2400" dirty="0" err="1"/>
              <a:t>ćurić</a:t>
            </a:r>
            <a:r>
              <a:rPr lang="hr-HR" sz="2400" dirty="0"/>
              <a:t>, </a:t>
            </a:r>
            <a:r>
              <a:rPr lang="hr-HR" sz="2400" dirty="0" err="1"/>
              <a:t>petra</a:t>
            </a:r>
            <a:r>
              <a:rPr lang="hr-HR" sz="2400" dirty="0"/>
              <a:t> </a:t>
            </a:r>
            <a:r>
              <a:rPr lang="hr-HR" sz="2400" dirty="0" err="1"/>
              <a:t>ružić</a:t>
            </a:r>
            <a:endParaRPr lang="hr-HR" sz="2400" dirty="0"/>
          </a:p>
        </p:txBody>
      </p:sp>
      <p:sp>
        <p:nvSpPr>
          <p:cNvPr id="5" name="Title"/>
          <p:cNvSpPr txBox="1">
            <a:spLocks/>
          </p:cNvSpPr>
          <p:nvPr/>
        </p:nvSpPr>
        <p:spPr>
          <a:xfrm>
            <a:off x="5544110" y="7146050"/>
            <a:ext cx="13707457" cy="152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all" spc="1375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ctr" defTabSz="784225" hangingPunct="1">
              <a:defRPr sz="8169" spc="1307"/>
            </a:pPr>
            <a:r>
              <a:rPr lang="hr-HR" sz="6600" spc="1307" dirty="0"/>
              <a:t>OPAŽAM, OBLIKUJEM 6</a:t>
            </a:r>
          </a:p>
        </p:txBody>
      </p:sp>
      <p:sp>
        <p:nvSpPr>
          <p:cNvPr id="6" name="Body"/>
          <p:cNvSpPr txBox="1">
            <a:spLocks/>
          </p:cNvSpPr>
          <p:nvPr/>
        </p:nvSpPr>
        <p:spPr>
          <a:xfrm>
            <a:off x="912416" y="9514649"/>
            <a:ext cx="11025469" cy="85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pl-PL" sz="2400" dirty="0"/>
              <a:t>Autorice: </a:t>
            </a:r>
          </a:p>
          <a:p>
            <a:pPr hangingPunct="1"/>
            <a:r>
              <a:rPr lang="pl-PL" sz="2400" dirty="0"/>
              <a:t>Martina kosec, ROMANA NIKOLIĆ, PETRA RUŽIĆ</a:t>
            </a:r>
          </a:p>
        </p:txBody>
      </p:sp>
      <p:sp>
        <p:nvSpPr>
          <p:cNvPr id="7" name="Body"/>
          <p:cNvSpPr txBox="1">
            <a:spLocks/>
          </p:cNvSpPr>
          <p:nvPr/>
        </p:nvSpPr>
        <p:spPr>
          <a:xfrm>
            <a:off x="16997341" y="12128574"/>
            <a:ext cx="6379509" cy="1228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r" hangingPunct="1"/>
            <a:r>
              <a:rPr lang="hr-HR" sz="2400" dirty="0" err="1"/>
              <a:t>SuradnicA</a:t>
            </a:r>
            <a:r>
              <a:rPr lang="hr-HR" sz="2400" dirty="0"/>
              <a:t>: MIRJANA SEVER</a:t>
            </a:r>
          </a:p>
        </p:txBody>
      </p:sp>
      <p:sp>
        <p:nvSpPr>
          <p:cNvPr id="8" name="Title"/>
          <p:cNvSpPr txBox="1">
            <a:spLocks/>
          </p:cNvSpPr>
          <p:nvPr/>
        </p:nvSpPr>
        <p:spPr>
          <a:xfrm>
            <a:off x="5526524" y="8671737"/>
            <a:ext cx="13707457" cy="152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all" spc="1375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ctr" defTabSz="784225" hangingPunct="1">
              <a:defRPr sz="8169" spc="1307"/>
            </a:pPr>
            <a:r>
              <a:rPr lang="hr-HR" sz="6600" spc="1307" dirty="0"/>
              <a:t>OPAŽAM, OBLIKUJEM 7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4E4B9691-47B6-498A-902B-24C74868504A}"/>
              </a:ext>
            </a:extLst>
          </p:cNvPr>
          <p:cNvSpPr txBox="1">
            <a:spLocks/>
          </p:cNvSpPr>
          <p:nvPr/>
        </p:nvSpPr>
        <p:spPr>
          <a:xfrm>
            <a:off x="5338271" y="11096675"/>
            <a:ext cx="13707457" cy="1525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00" b="0" i="0" u="none" strike="noStrike" cap="all" spc="1375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1pPr>
            <a:lvl2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2pPr>
            <a:lvl3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3pPr>
            <a:lvl4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4pPr>
            <a:lvl5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5pPr>
            <a:lvl6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200" b="0" i="0" u="none" strike="noStrike" cap="all" spc="992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ctr" defTabSz="784225" hangingPunct="1">
              <a:defRPr sz="8169" spc="1307"/>
            </a:pPr>
            <a:r>
              <a:rPr lang="hr-HR" sz="6600" b="1" spc="1307" dirty="0">
                <a:solidFill>
                  <a:schemeClr val="tx1"/>
                </a:solidFill>
              </a:rPr>
              <a:t>OPAŽAM, OBLIKUJEM 8</a:t>
            </a:r>
          </a:p>
        </p:txBody>
      </p:sp>
      <p:sp>
        <p:nvSpPr>
          <p:cNvPr id="10" name="Body">
            <a:extLst>
              <a:ext uri="{FF2B5EF4-FFF2-40B4-BE49-F238E27FC236}">
                <a16:creationId xmlns:a16="http://schemas.microsoft.com/office/drawing/2014/main" id="{65CB7DBD-EA85-4669-938B-C137CBE886CF}"/>
              </a:ext>
            </a:extLst>
          </p:cNvPr>
          <p:cNvSpPr txBox="1">
            <a:spLocks/>
          </p:cNvSpPr>
          <p:nvPr/>
        </p:nvSpPr>
        <p:spPr>
          <a:xfrm>
            <a:off x="912415" y="12319144"/>
            <a:ext cx="11025469" cy="85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pl-PL" sz="2400" dirty="0"/>
              <a:t>Autorice: Martina kosec, ROMANA NIKOLIĆ</a:t>
            </a:r>
          </a:p>
        </p:txBody>
      </p:sp>
      <p:sp>
        <p:nvSpPr>
          <p:cNvPr id="11" name="Body">
            <a:extLst>
              <a:ext uri="{FF2B5EF4-FFF2-40B4-BE49-F238E27FC236}">
                <a16:creationId xmlns:a16="http://schemas.microsoft.com/office/drawing/2014/main" id="{E5313C00-AA1E-453B-833C-FA643D920B45}"/>
              </a:ext>
            </a:extLst>
          </p:cNvPr>
          <p:cNvSpPr txBox="1">
            <a:spLocks/>
          </p:cNvSpPr>
          <p:nvPr/>
        </p:nvSpPr>
        <p:spPr>
          <a:xfrm>
            <a:off x="16997341" y="9444007"/>
            <a:ext cx="6379509" cy="1228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 b="0" i="0" u="none" strike="noStrike" cap="all" spc="544" baseline="0">
                <a:ln>
                  <a:noFill/>
                </a:ln>
                <a:solidFill>
                  <a:srgbClr val="02C3CE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algn="r" hangingPunct="1"/>
            <a:r>
              <a:rPr lang="hr-HR" sz="2400" dirty="0" err="1"/>
              <a:t>SuradnicA</a:t>
            </a:r>
            <a:r>
              <a:rPr lang="hr-HR" sz="2400" dirty="0"/>
              <a:t>: MIRJANA SEVER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53944" y="0"/>
            <a:ext cx="15017750" cy="1749624"/>
          </a:xfrm>
        </p:spPr>
        <p:txBody>
          <a:bodyPr/>
          <a:lstStyle/>
          <a:p>
            <a:r>
              <a:rPr lang="hr-HR" dirty="0"/>
              <a:t>PRIMJERI IZ UDŽBENIKA / </a:t>
            </a:r>
            <a:r>
              <a:rPr lang="hr-HR" b="1" dirty="0"/>
              <a:t>UMJETNOST I SVAKODNEVICA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61DC3C-19D6-438B-807C-179A60ABA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0837"/>
            <a:ext cx="24384000" cy="858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306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53944" y="0"/>
            <a:ext cx="15017750" cy="1749624"/>
          </a:xfrm>
        </p:spPr>
        <p:txBody>
          <a:bodyPr/>
          <a:lstStyle/>
          <a:p>
            <a:r>
              <a:rPr lang="hr-HR" dirty="0"/>
              <a:t>PRIMJERI IZ UDŽBENIKA / </a:t>
            </a:r>
            <a:r>
              <a:rPr lang="hr-HR" b="1" dirty="0"/>
              <a:t>UMJETNOST I SVAKODNEVICA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86E267-9EE7-4869-9982-428D393A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5"/>
          <a:stretch/>
        </p:blipFill>
        <p:spPr>
          <a:xfrm>
            <a:off x="0" y="2871786"/>
            <a:ext cx="24447065" cy="870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7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553944" y="0"/>
            <a:ext cx="15017750" cy="1749624"/>
          </a:xfrm>
        </p:spPr>
        <p:txBody>
          <a:bodyPr/>
          <a:lstStyle/>
          <a:p>
            <a:r>
              <a:rPr lang="hr-HR" dirty="0"/>
              <a:t>PRIMJERI IZ UDŽBENIKA / </a:t>
            </a:r>
            <a:r>
              <a:rPr lang="hr-HR" b="1" dirty="0"/>
              <a:t>UMJETNOST I SVAKODNEVICA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C31C1D-2411-4159-9D85-264526A79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2262"/>
            <a:ext cx="24408532" cy="860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331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49779" y="695512"/>
            <a:ext cx="11183284" cy="1749624"/>
          </a:xfrm>
        </p:spPr>
        <p:txBody>
          <a:bodyPr/>
          <a:lstStyle/>
          <a:p>
            <a:r>
              <a:rPr lang="hr-HR" dirty="0"/>
              <a:t>PRIMJERI IZ UDŽBENIKA / </a:t>
            </a:r>
            <a:r>
              <a:rPr lang="hr-HR" b="1" dirty="0"/>
              <a:t>LIKOVNI JEZIK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FB1ED-3C33-4314-AFCC-36F0F403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86100"/>
            <a:ext cx="24403657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925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765DB4-F14D-462B-A2EF-27737D838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0862"/>
            <a:ext cx="24384000" cy="865371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57E08D4-C087-4B7D-B48E-04926E7552B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49779" y="695512"/>
            <a:ext cx="11183284" cy="1749624"/>
          </a:xfrm>
        </p:spPr>
        <p:txBody>
          <a:bodyPr/>
          <a:lstStyle/>
          <a:p>
            <a:r>
              <a:rPr lang="hr-HR" dirty="0"/>
              <a:t>PRIMJERI IZ UDŽBENIKA / </a:t>
            </a:r>
            <a:r>
              <a:rPr lang="hr-HR" b="1" dirty="0"/>
              <a:t>LIKOVNI JEZIK</a:t>
            </a:r>
          </a:p>
        </p:txBody>
      </p:sp>
    </p:spTree>
    <p:extLst>
      <p:ext uri="{BB962C8B-B14F-4D97-AF65-F5344CB8AC3E}">
        <p14:creationId xmlns:p14="http://schemas.microsoft.com/office/powerpoint/2010/main" val="353129452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86517" y="3979021"/>
            <a:ext cx="148814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8000" b="1" dirty="0"/>
              <a:t>Digitalni obrazovni sadržaji (DOS)</a:t>
            </a:r>
          </a:p>
        </p:txBody>
      </p:sp>
    </p:spTree>
    <p:extLst>
      <p:ext uri="{BB962C8B-B14F-4D97-AF65-F5344CB8AC3E}">
        <p14:creationId xmlns:p14="http://schemas.microsoft.com/office/powerpoint/2010/main" val="2716919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524582"/>
              </p:ext>
            </p:extLst>
          </p:nvPr>
        </p:nvGraphicFramePr>
        <p:xfrm>
          <a:off x="8701766" y="2446438"/>
          <a:ext cx="11815084" cy="10793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45933">
                  <a:extLst>
                    <a:ext uri="{9D8B030D-6E8A-4147-A177-3AD203B41FA5}">
                      <a16:colId xmlns:a16="http://schemas.microsoft.com/office/drawing/2014/main" val="2761543755"/>
                    </a:ext>
                  </a:extLst>
                </a:gridCol>
                <a:gridCol w="6269151">
                  <a:extLst>
                    <a:ext uri="{9D8B030D-6E8A-4147-A177-3AD203B41FA5}">
                      <a16:colId xmlns:a16="http://schemas.microsoft.com/office/drawing/2014/main" val="3119280665"/>
                    </a:ext>
                  </a:extLst>
                </a:gridCol>
              </a:tblGrid>
              <a:tr h="1988242"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r>
                        <a:rPr lang="hr-HR" b="1" dirty="0"/>
                        <a:t>UMJETNOST I SVAKODEVICA</a:t>
                      </a:r>
                    </a:p>
                    <a:p>
                      <a:r>
                        <a:rPr lang="hr-HR" b="1" dirty="0"/>
                        <a:t>UMJETNOST</a:t>
                      </a:r>
                      <a:r>
                        <a:rPr lang="hr-HR" b="1" baseline="0" dirty="0"/>
                        <a:t> KROZ VRIJEME</a:t>
                      </a:r>
                    </a:p>
                    <a:p>
                      <a:r>
                        <a:rPr lang="hr-HR" b="1" baseline="0" dirty="0"/>
                        <a:t>OPAŽAM / OBLIKUJEM</a:t>
                      </a:r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  <a:p>
                      <a:r>
                        <a:rPr lang="hr-HR" b="1" dirty="0"/>
                        <a:t>VIZUALNI</a:t>
                      </a:r>
                      <a:r>
                        <a:rPr lang="hr-HR" b="1" baseline="0" dirty="0"/>
                        <a:t> JEZIK</a:t>
                      </a:r>
                    </a:p>
                    <a:p>
                      <a:r>
                        <a:rPr lang="hr-HR" b="1" baseline="0" dirty="0"/>
                        <a:t>LIKOVNE TEHNIKE I NOVI MEDIJI</a:t>
                      </a:r>
                    </a:p>
                    <a:p>
                      <a:r>
                        <a:rPr lang="hr-HR" b="1" baseline="0" dirty="0"/>
                        <a:t>DIGITALNA TEHNOLIGIJA</a:t>
                      </a:r>
                    </a:p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974934"/>
                  </a:ext>
                </a:extLst>
              </a:tr>
              <a:tr h="880507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hr-HR" b="1" dirty="0"/>
                    </a:p>
                    <a:p>
                      <a:pPr marL="0" indent="0" algn="ctr">
                        <a:buNone/>
                      </a:pPr>
                      <a:r>
                        <a:rPr lang="hr-HR" b="1" dirty="0"/>
                        <a:t>UMJETNOST</a:t>
                      </a:r>
                      <a:r>
                        <a:rPr lang="hr-HR" b="1" baseline="0" dirty="0"/>
                        <a:t> I SVAKODEVICA</a:t>
                      </a:r>
                      <a:endParaRPr lang="hr-HR" b="1" dirty="0"/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Identitet i popularna kultura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Umjetnost, tehnologija i društvo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Mijenjam se, mijenjam svijet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Umjetnost i zajednica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Osobno i društveno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Prostor u kojem boravim </a:t>
                      </a:r>
                    </a:p>
                    <a:p>
                      <a:pPr marL="457200" indent="-457200" algn="l">
                        <a:buAutoNum type="arabicPeriod"/>
                      </a:pPr>
                      <a:endParaRPr lang="hr-HR" baseline="0" dirty="0"/>
                    </a:p>
                    <a:p>
                      <a:pPr marL="0" indent="0" algn="ctr">
                        <a:buNone/>
                      </a:pPr>
                      <a:r>
                        <a:rPr lang="hr-HR" b="1" baseline="0" dirty="0"/>
                        <a:t>UMJETNOST KROZ VRIJEME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Šetnja kroz povijest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hr-HR" baseline="0" dirty="0"/>
                        <a:t>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="1" baseline="0" dirty="0"/>
                        <a:t>OPAŽAM, OBLIKUJEM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Analiza umjetničkog djela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Vrednovanje i </a:t>
                      </a:r>
                      <a:r>
                        <a:rPr lang="hr-HR" baseline="0" dirty="0" err="1"/>
                        <a:t>samovrednovanje</a:t>
                      </a:r>
                      <a:endParaRPr lang="hr-HR" baseline="0" dirty="0"/>
                    </a:p>
                    <a:p>
                      <a:pPr marL="457200" indent="-457200" algn="l">
                        <a:buAutoNum type="arabicPeriod"/>
                      </a:pPr>
                      <a:endParaRPr lang="hr-HR" baseline="0" dirty="0"/>
                    </a:p>
                    <a:p>
                      <a:pPr marL="457200" indent="-457200" algn="l">
                        <a:buAutoNum type="arabicPeriod"/>
                      </a:pPr>
                      <a:endParaRPr lang="hr-HR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hr-HR" b="1" dirty="0"/>
                    </a:p>
                    <a:p>
                      <a:pPr marL="0" indent="0" algn="ctr">
                        <a:buNone/>
                      </a:pPr>
                      <a:r>
                        <a:rPr lang="hr-HR" b="1" dirty="0"/>
                        <a:t>VIZUALNI</a:t>
                      </a:r>
                      <a:r>
                        <a:rPr lang="hr-HR" b="1" baseline="0" dirty="0"/>
                        <a:t> JEZIK</a:t>
                      </a:r>
                      <a:endParaRPr lang="hr-HR" b="1" dirty="0"/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Crte po toku, karakteru i značenju </a:t>
                      </a:r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Privid prostora na plohi</a:t>
                      </a:r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Dimenzija boje </a:t>
                      </a:r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Površine</a:t>
                      </a:r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Kontrasti </a:t>
                      </a:r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Omjeri, proporcija i format  </a:t>
                      </a:r>
                    </a:p>
                    <a:p>
                      <a:pPr lvl="0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Kompozicija i ravnoteža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Harmonija i jedinstvo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Ritam na plohi, prostoru i vremenu </a:t>
                      </a:r>
                    </a:p>
                    <a:p>
                      <a:pPr lvl="0" fontAlgn="base"/>
                      <a:r>
                        <a:rPr lang="hr-HR" sz="2400" b="0" i="0" u="none" strike="noStrike" cap="none" spc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venir Light"/>
                        </a:rPr>
                        <a:t>Različiti odnosi mase i prostora </a:t>
                      </a:r>
                    </a:p>
                    <a:p>
                      <a:pPr marL="457200" indent="-457200" algn="ctr">
                        <a:buAutoNum type="arabicPeriod"/>
                      </a:pPr>
                      <a:endParaRPr lang="hr-HR" baseline="0" dirty="0"/>
                    </a:p>
                    <a:p>
                      <a:pPr marL="0" indent="0" algn="ctr">
                        <a:buNone/>
                      </a:pPr>
                      <a:r>
                        <a:rPr lang="hr-HR" b="1" baseline="0" dirty="0"/>
                        <a:t>LIKOVNE TEHNIKE I NOVI MEDIJI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Crtačke tehnike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Slikarske tehnike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Kiparske tehnike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Grafičke tehnike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Novi mediji</a:t>
                      </a:r>
                    </a:p>
                    <a:p>
                      <a:pPr marL="0" indent="0" algn="ctr">
                        <a:buNone/>
                      </a:pPr>
                      <a:endParaRPr lang="hr-HR" baseline="0" dirty="0"/>
                    </a:p>
                    <a:p>
                      <a:pPr marL="0" indent="0" algn="ctr">
                        <a:buNone/>
                      </a:pPr>
                      <a:r>
                        <a:rPr lang="hr-HR" b="1" baseline="0" dirty="0"/>
                        <a:t>DIGITALNA TEHNOLOGIJA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Fotografija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hr-HR" baseline="0" dirty="0"/>
                        <a:t>Računalni programi i digitalne aplikacije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67364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974310"/>
              </p:ext>
            </p:extLst>
          </p:nvPr>
        </p:nvGraphicFramePr>
        <p:xfrm>
          <a:off x="8701767" y="641001"/>
          <a:ext cx="11815083" cy="1797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8108">
                  <a:extLst>
                    <a:ext uri="{9D8B030D-6E8A-4147-A177-3AD203B41FA5}">
                      <a16:colId xmlns:a16="http://schemas.microsoft.com/office/drawing/2014/main" val="3793953357"/>
                    </a:ext>
                  </a:extLst>
                </a:gridCol>
                <a:gridCol w="6276975">
                  <a:extLst>
                    <a:ext uri="{9D8B030D-6E8A-4147-A177-3AD203B41FA5}">
                      <a16:colId xmlns:a16="http://schemas.microsoft.com/office/drawing/2014/main" val="3323176791"/>
                    </a:ext>
                  </a:extLst>
                </a:gridCol>
              </a:tblGrid>
              <a:tr h="1797399">
                <a:tc>
                  <a:txBody>
                    <a:bodyPr/>
                    <a:lstStyle/>
                    <a:p>
                      <a:endParaRPr lang="hr-HR" dirty="0">
                        <a:solidFill>
                          <a:srgbClr val="00CBD3"/>
                        </a:solidFill>
                      </a:endParaRPr>
                    </a:p>
                    <a:p>
                      <a:r>
                        <a:rPr lang="hr-HR" b="1" dirty="0">
                          <a:solidFill>
                            <a:srgbClr val="00CBD3"/>
                          </a:solidFill>
                        </a:rPr>
                        <a:t>DOŽIVLJAJ I KRITIČKI STAV</a:t>
                      </a:r>
                    </a:p>
                    <a:p>
                      <a:r>
                        <a:rPr lang="hr-HR" b="1" dirty="0">
                          <a:solidFill>
                            <a:srgbClr val="00CBD3"/>
                          </a:solidFill>
                        </a:rPr>
                        <a:t>UMJETNOST U KONETKSTU</a:t>
                      </a:r>
                    </a:p>
                    <a:p>
                      <a:endParaRPr lang="hr-HR" dirty="0">
                        <a:solidFill>
                          <a:srgbClr val="00CBD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>
                        <a:solidFill>
                          <a:srgbClr val="00CBD3"/>
                        </a:solidFill>
                      </a:endParaRPr>
                    </a:p>
                    <a:p>
                      <a:r>
                        <a:rPr lang="hr-HR" b="1" dirty="0">
                          <a:solidFill>
                            <a:srgbClr val="00CBD3"/>
                          </a:solidFill>
                        </a:rPr>
                        <a:t>STVARALAŠTVO I PRODUKTIVNOST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866961"/>
                  </a:ext>
                </a:extLst>
              </a:tr>
            </a:tbl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73261" y="1372939"/>
            <a:ext cx="8594539" cy="12372799"/>
          </a:xfrm>
        </p:spPr>
        <p:txBody>
          <a:bodyPr/>
          <a:lstStyle/>
          <a:p>
            <a:r>
              <a:rPr lang="hr-HR" sz="4400" b="1" dirty="0"/>
              <a:t>Digitalni obrazovni sadržaji (DOS)</a:t>
            </a:r>
          </a:p>
          <a:p>
            <a:endParaRPr lang="hr-HR" sz="4400" b="1" dirty="0"/>
          </a:p>
          <a:p>
            <a:pPr marL="514350" indent="-514350">
              <a:buAutoNum type="arabicPeriod"/>
            </a:pPr>
            <a:r>
              <a:rPr lang="hr-HR" dirty="0"/>
              <a:t>Modul </a:t>
            </a:r>
          </a:p>
          <a:p>
            <a:r>
              <a:rPr lang="hr-HR" b="1" dirty="0"/>
              <a:t>UMJETNOST I  SVAKODnEVICA</a:t>
            </a:r>
            <a:endParaRPr lang="hr-HR" sz="2400" cap="none" dirty="0"/>
          </a:p>
          <a:p>
            <a:r>
              <a:rPr lang="hr-HR" b="1" dirty="0"/>
              <a:t>(TEME)</a:t>
            </a:r>
          </a:p>
          <a:p>
            <a:endParaRPr lang="hr-HR" b="1" dirty="0"/>
          </a:p>
          <a:p>
            <a:r>
              <a:rPr lang="hr-HR" dirty="0"/>
              <a:t>2. Modul </a:t>
            </a:r>
          </a:p>
          <a:p>
            <a:r>
              <a:rPr lang="hr-HR" b="1" dirty="0"/>
              <a:t>VIZUALNI JEZIK</a:t>
            </a:r>
          </a:p>
          <a:p>
            <a:endParaRPr lang="hr-HR" dirty="0"/>
          </a:p>
          <a:p>
            <a:r>
              <a:rPr lang="hr-HR" dirty="0"/>
              <a:t>3. Modul </a:t>
            </a:r>
          </a:p>
          <a:p>
            <a:r>
              <a:rPr lang="hr-HR" b="1" dirty="0"/>
              <a:t>LIKOVNE TEHNIKE I NOVI MEDIJI</a:t>
            </a:r>
          </a:p>
          <a:p>
            <a:endParaRPr lang="hr-HR" b="1" dirty="0"/>
          </a:p>
          <a:p>
            <a:r>
              <a:rPr lang="hr-HR" dirty="0"/>
              <a:t>4. Modul </a:t>
            </a:r>
          </a:p>
          <a:p>
            <a:r>
              <a:rPr lang="hr-HR" b="1" dirty="0"/>
              <a:t>DIGITALNA TEHNOLOGIJA</a:t>
            </a:r>
          </a:p>
          <a:p>
            <a:endParaRPr lang="hr-HR" b="1" dirty="0"/>
          </a:p>
          <a:p>
            <a:r>
              <a:rPr lang="hr-HR" dirty="0"/>
              <a:t>5. Modul </a:t>
            </a:r>
          </a:p>
          <a:p>
            <a:r>
              <a:rPr lang="hr-HR" b="1" dirty="0"/>
              <a:t>UMJETNOST KROZ VRIJEME</a:t>
            </a:r>
          </a:p>
          <a:p>
            <a:endParaRPr lang="hr-HR" b="1" dirty="0"/>
          </a:p>
          <a:p>
            <a:r>
              <a:rPr lang="hr-HR" dirty="0"/>
              <a:t>6. Modul </a:t>
            </a:r>
          </a:p>
          <a:p>
            <a:r>
              <a:rPr lang="hr-HR" b="1" dirty="0"/>
              <a:t>OPAŽAM, OBLIKUJEM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340977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52FB3-785B-45CE-A0A8-FED54808A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4" y="287150"/>
            <a:ext cx="10258425" cy="1304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335E6-B076-4A3B-8929-3FB939A3C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74822"/>
            <a:ext cx="7577138" cy="13054182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58C3708-8290-4F7C-92C1-9F8EFE4E7B23}"/>
              </a:ext>
            </a:extLst>
          </p:cNvPr>
          <p:cNvSpPr/>
          <p:nvPr/>
        </p:nvSpPr>
        <p:spPr>
          <a:xfrm>
            <a:off x="10969370" y="8724900"/>
            <a:ext cx="978408" cy="484632"/>
          </a:xfrm>
          <a:prstGeom prst="rightArrow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8595640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6C1EC7-E661-4011-8D47-BF8679473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540386"/>
            <a:ext cx="6815138" cy="12635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97C10-B00D-48D4-A606-2C937D6DF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912" y="547008"/>
            <a:ext cx="9367838" cy="12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282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AF000B-93BF-4B84-85AF-DB40E85E9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" y="747712"/>
            <a:ext cx="6748463" cy="12457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78FEB-6B5B-4B5D-BBD8-0ABD9AF30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224" y="747712"/>
            <a:ext cx="8372475" cy="1226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7030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8096431" y="2380458"/>
            <a:ext cx="3814000" cy="1523327"/>
          </a:xfrm>
        </p:spPr>
        <p:txBody>
          <a:bodyPr>
            <a:normAutofit/>
          </a:bodyPr>
          <a:lstStyle/>
          <a:p>
            <a:r>
              <a:rPr lang="hr-HR" sz="3600" b="1" dirty="0"/>
              <a:t>NASLOVNICA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96431" y="5519482"/>
            <a:ext cx="463428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sz="3600" dirty="0"/>
              <a:t>Oblikovanje naslovnice: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sz="3600" dirty="0"/>
              <a:t>Boris Ljubičić</a:t>
            </a:r>
            <a:endParaRPr kumimoji="0" lang="hr-HR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B0E32E-09E2-4DA2-A9E3-39F72A63397F}"/>
              </a:ext>
            </a:extLst>
          </p:cNvPr>
          <p:cNvSpPr txBox="1"/>
          <p:nvPr/>
        </p:nvSpPr>
        <p:spPr>
          <a:xfrm>
            <a:off x="18096431" y="12007055"/>
            <a:ext cx="507831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hr-HR" sz="3600" dirty="0"/>
              <a:t>Oblikovanje naslovnice: </a:t>
            </a:r>
          </a:p>
          <a:p>
            <a:pPr algn="l"/>
            <a:r>
              <a:rPr lang="hr-HR" sz="3600" dirty="0"/>
              <a:t>Lana </a:t>
            </a:r>
            <a:r>
              <a:rPr lang="hr-HR" sz="3600" dirty="0" err="1"/>
              <a:t>Cavar</a:t>
            </a:r>
            <a:endParaRPr kumimoji="0" lang="hr-HR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8CEF2-DF6B-441C-B864-57AC26106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14" y="647778"/>
            <a:ext cx="16991924" cy="59767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DEF831-A833-4054-BC01-CF803982E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14" y="7091439"/>
            <a:ext cx="16991924" cy="59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7107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F6A7B5-9961-4079-8A53-F60C4E0A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685" y="4565906"/>
            <a:ext cx="18555821" cy="1749625"/>
          </a:xfrm>
        </p:spPr>
        <p:txBody>
          <a:bodyPr>
            <a:normAutofit fontScale="90000"/>
          </a:bodyPr>
          <a:lstStyle/>
          <a:p>
            <a:pPr algn="ctr"/>
            <a:r>
              <a:rPr lang="hr-HR" dirty="0"/>
              <a:t>GODIŠNJI IZVEDBENI KURIKULUM</a:t>
            </a:r>
            <a:br>
              <a:rPr lang="hr-HR" dirty="0"/>
            </a:br>
            <a:r>
              <a:rPr lang="hr-HR" dirty="0"/>
              <a:t>I </a:t>
            </a:r>
            <a:br>
              <a:rPr lang="hr-HR" dirty="0"/>
            </a:br>
            <a:r>
              <a:rPr lang="hr-HR" dirty="0"/>
              <a:t>PRIPREME</a:t>
            </a:r>
          </a:p>
        </p:txBody>
      </p:sp>
    </p:spTree>
    <p:extLst>
      <p:ext uri="{BB962C8B-B14F-4D97-AF65-F5344CB8AC3E}">
        <p14:creationId xmlns:p14="http://schemas.microsoft.com/office/powerpoint/2010/main" val="343614054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0D7ABE-4A33-4A3D-843C-5D05CA219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36" y="447675"/>
            <a:ext cx="18100689" cy="128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564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A8656-4D27-465B-B862-115789A56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519111"/>
            <a:ext cx="18539952" cy="1245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2186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D62CD8-F708-48B9-B921-28DE20D9A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88" y="402571"/>
            <a:ext cx="18298595" cy="1291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5459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0768A-C3FF-4170-A5EE-8EB05CD0A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2" b="63866"/>
          <a:stretch/>
        </p:blipFill>
        <p:spPr>
          <a:xfrm>
            <a:off x="300842" y="400050"/>
            <a:ext cx="11320384" cy="2495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FA0D1-E61F-4FE1-ACA6-661FE7EBFC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77" b="480"/>
          <a:stretch/>
        </p:blipFill>
        <p:spPr>
          <a:xfrm>
            <a:off x="300842" y="2895600"/>
            <a:ext cx="11320384" cy="4629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ACD07D-F4F7-43CA-BA76-A0D80C27D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5925738"/>
            <a:ext cx="13375869" cy="76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7463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97AE2F-563A-414E-B767-FAA91A92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238125"/>
            <a:ext cx="11601450" cy="733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87DF4-2057-4850-AFFF-8DF5B4C2E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3" r="2757" b="5096"/>
          <a:stretch/>
        </p:blipFill>
        <p:spPr>
          <a:xfrm>
            <a:off x="12192000" y="5210175"/>
            <a:ext cx="12069433" cy="820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1648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A50B45-8672-41E4-8B07-2D9FBD70C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785812"/>
            <a:ext cx="17186597" cy="121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3945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D94F4-667A-4755-ADBA-6EACE21C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762" y="709612"/>
            <a:ext cx="18211355" cy="1239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1964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E4366-3F2A-4B19-96AA-31C9E6E1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485774"/>
            <a:ext cx="17827128" cy="125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4955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68826-DB43-44F5-986E-12B64B801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99" y="685800"/>
            <a:ext cx="18177127" cy="1209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224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197615" y="5647412"/>
            <a:ext cx="507831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hr-HR" sz="3600" dirty="0"/>
              <a:t>Oblikovanje naslovnice: </a:t>
            </a:r>
          </a:p>
          <a:p>
            <a:pPr algn="l"/>
            <a:r>
              <a:rPr lang="hr-HR" sz="3600" dirty="0" err="1"/>
              <a:t>Bruketa&amp;Žinić&amp;Grey</a:t>
            </a:r>
            <a:endParaRPr kumimoji="0" lang="hr-HR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BC8F4-9A76-4458-88E2-A96D6D4CE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6" y="7201973"/>
            <a:ext cx="16935004" cy="5908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D7AF30-291A-4DC0-828B-0CD3308E0CD2}"/>
              </a:ext>
            </a:extLst>
          </p:cNvPr>
          <p:cNvSpPr txBox="1"/>
          <p:nvPr/>
        </p:nvSpPr>
        <p:spPr>
          <a:xfrm>
            <a:off x="18277765" y="11954430"/>
            <a:ext cx="499816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hr-HR" sz="3600" dirty="0"/>
              <a:t>Oblikovanje naslovnice: </a:t>
            </a:r>
          </a:p>
          <a:p>
            <a:pPr algn="l"/>
            <a:r>
              <a:rPr lang="hr-HR" sz="3600" dirty="0"/>
              <a:t>Nikola </a:t>
            </a:r>
            <a:r>
              <a:rPr lang="hr-HR" sz="3600" dirty="0" err="1"/>
              <a:t>Đurek</a:t>
            </a:r>
            <a:r>
              <a:rPr lang="hr-HR" sz="3600" dirty="0"/>
              <a:t>, </a:t>
            </a:r>
            <a:r>
              <a:rPr lang="hr-HR" sz="3600" dirty="0" err="1"/>
              <a:t>Typotheque</a:t>
            </a:r>
            <a:endParaRPr kumimoji="0" lang="hr-HR" sz="3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sym typeface="Avenir Ligh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6D504-87F6-453A-A9C7-DD2F8A750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66" y="780305"/>
            <a:ext cx="16935004" cy="59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0715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0A3BB40-E6DE-43F0-B67A-803E8505FEAD}"/>
              </a:ext>
            </a:extLst>
          </p:cNvPr>
          <p:cNvSpPr txBox="1"/>
          <p:nvPr/>
        </p:nvSpPr>
        <p:spPr>
          <a:xfrm>
            <a:off x="4664513" y="4868408"/>
            <a:ext cx="14268330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80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Book"/>
                <a:sym typeface="Avenir Light"/>
              </a:rPr>
              <a:t>OPAŽAM, OBLIKUJEM U PRAKSI</a:t>
            </a:r>
          </a:p>
        </p:txBody>
      </p:sp>
    </p:spTree>
    <p:extLst>
      <p:ext uri="{BB962C8B-B14F-4D97-AF65-F5344CB8AC3E}">
        <p14:creationId xmlns:p14="http://schemas.microsoft.com/office/powerpoint/2010/main" val="51735295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5A1406-1633-4310-92E8-EFB789046EFF}"/>
              </a:ext>
            </a:extLst>
          </p:cNvPr>
          <p:cNvSpPr txBox="1"/>
          <p:nvPr/>
        </p:nvSpPr>
        <p:spPr>
          <a:xfrm>
            <a:off x="1341193" y="2312223"/>
            <a:ext cx="22093238" cy="9571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hr-HR" sz="4400" dirty="0"/>
              <a:t>- </a:t>
            </a:r>
            <a:r>
              <a:rPr lang="hr-HR" sz="4400" u="sng" dirty="0"/>
              <a:t>sami kreiramo nastavni proces</a:t>
            </a:r>
          </a:p>
          <a:p>
            <a:pPr algn="l"/>
            <a:endParaRPr lang="hr-HR" sz="4400" u="sng" dirty="0"/>
          </a:p>
          <a:p>
            <a:pPr algn="l"/>
            <a:r>
              <a:rPr lang="hr-HR" sz="4400" dirty="0"/>
              <a:t>- kao autori nudimo širinu jer smo dužni poštovati sve zadano </a:t>
            </a:r>
            <a:r>
              <a:rPr lang="hr-HR" sz="4400" dirty="0" err="1"/>
              <a:t>kurikulom</a:t>
            </a:r>
            <a:endParaRPr lang="hr-HR" sz="4400" dirty="0"/>
          </a:p>
          <a:p>
            <a:pPr algn="l"/>
            <a:endParaRPr lang="hr-HR" sz="4400" dirty="0"/>
          </a:p>
          <a:p>
            <a:pPr algn="l"/>
            <a:r>
              <a:rPr lang="hr-HR" sz="4400" dirty="0"/>
              <a:t>- nastavnik ima slobodu</a:t>
            </a:r>
          </a:p>
          <a:p>
            <a:pPr algn="l"/>
            <a:r>
              <a:rPr lang="hr-HR" sz="4400" dirty="0"/>
              <a:t>       - sve ponuđeno može se sadržajno sažeti, prihvatiti postojeće ili napraviti prilagođeno sebi</a:t>
            </a:r>
          </a:p>
          <a:p>
            <a:pPr algn="l"/>
            <a:endParaRPr lang="hr-HR" sz="4400" dirty="0"/>
          </a:p>
          <a:p>
            <a:pPr algn="l"/>
            <a:r>
              <a:rPr lang="hr-HR" sz="4400" dirty="0"/>
              <a:t>- ne propisujemo količinu sati jer svaki nastavnik individualno prilagođava svaku temu svojim uvjetima i dinamici u pojedinom razredu</a:t>
            </a:r>
          </a:p>
          <a:p>
            <a:pPr algn="l"/>
            <a:endParaRPr lang="hr-HR" sz="4400" dirty="0"/>
          </a:p>
          <a:p>
            <a:pPr algn="l"/>
            <a:r>
              <a:rPr lang="hr-HR" sz="4400" dirty="0"/>
              <a:t>- TEME i VIZUALNI JEZIK mogu se proizvoljno kombinirati ovisno o vlastitim željama (mi u pripremama nudimo svoje opcije, ali to ne znači da se toga treba u potpunosti držati)</a:t>
            </a:r>
          </a:p>
          <a:p>
            <a:pPr algn="l"/>
            <a:endParaRPr lang="hr-HR" sz="4400" dirty="0"/>
          </a:p>
          <a:p>
            <a:pPr algn="l"/>
            <a:r>
              <a:rPr lang="hr-HR" sz="4400" dirty="0"/>
              <a:t>- težište je jednako na procesu i na produktu</a:t>
            </a:r>
          </a:p>
        </p:txBody>
      </p:sp>
    </p:spTree>
    <p:extLst>
      <p:ext uri="{BB962C8B-B14F-4D97-AF65-F5344CB8AC3E}">
        <p14:creationId xmlns:p14="http://schemas.microsoft.com/office/powerpoint/2010/main" val="224707933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150706D-F2A6-48DC-970D-6178BBCC8AC8}"/>
              </a:ext>
            </a:extLst>
          </p:cNvPr>
          <p:cNvSpPr txBox="1"/>
          <p:nvPr/>
        </p:nvSpPr>
        <p:spPr>
          <a:xfrm>
            <a:off x="1825869" y="1933575"/>
            <a:ext cx="19373850" cy="98488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hr-HR" sz="5400" b="1" dirty="0"/>
              <a:t>7. razred</a:t>
            </a:r>
          </a:p>
          <a:p>
            <a:pPr algn="l"/>
            <a:r>
              <a:rPr lang="hr-HR" sz="4000" dirty="0"/>
              <a:t>Projektna nastava - trajanje 6 nastavnih sati</a:t>
            </a:r>
          </a:p>
          <a:p>
            <a:pPr marL="0" indent="0" algn="l">
              <a:buNone/>
            </a:pPr>
            <a:r>
              <a:rPr lang="hr-HR" sz="4000" dirty="0"/>
              <a:t>                                   </a:t>
            </a:r>
          </a:p>
          <a:p>
            <a:pPr marL="0" indent="0" algn="l">
              <a:buNone/>
            </a:pPr>
            <a:r>
              <a:rPr lang="hr-HR" sz="6000" dirty="0"/>
              <a:t>Tema: </a:t>
            </a:r>
            <a:r>
              <a:rPr lang="hr-HR" sz="6000" b="1" dirty="0"/>
              <a:t>Komunikacija i društveno okružje</a:t>
            </a:r>
          </a:p>
          <a:p>
            <a:pPr marL="0" indent="0" algn="l">
              <a:buNone/>
            </a:pPr>
            <a:endParaRPr lang="hr-HR" sz="4000" dirty="0"/>
          </a:p>
          <a:p>
            <a:pPr marL="0" indent="0" algn="l">
              <a:buNone/>
            </a:pPr>
            <a:r>
              <a:rPr lang="hr-HR" sz="4000" b="1" dirty="0"/>
              <a:t>CJELOVITI VIZUALNI IDENTITET ZA VLASTITU TVRTKU/PROIZVOD</a:t>
            </a:r>
          </a:p>
          <a:p>
            <a:pPr marL="0" indent="0" algn="l">
              <a:buNone/>
            </a:pPr>
            <a:endParaRPr lang="hr-HR" sz="4000" b="1" dirty="0"/>
          </a:p>
          <a:p>
            <a:pPr marL="0" indent="0" algn="l">
              <a:buNone/>
            </a:pPr>
            <a:r>
              <a:rPr lang="hr-HR" sz="4000" dirty="0"/>
              <a:t>    </a:t>
            </a:r>
            <a:r>
              <a:rPr lang="hr-HR" sz="4000" u="sng" dirty="0"/>
              <a:t>1. i 2. sat - vizualni jezik - ravnoteža (na plohi)</a:t>
            </a:r>
          </a:p>
          <a:p>
            <a:pPr marL="0" indent="0" algn="l">
              <a:buNone/>
            </a:pPr>
            <a:r>
              <a:rPr lang="hr-HR" sz="4000" dirty="0"/>
              <a:t>        kreiranje i crtanje logotipa za tvrtku koju bi u budućnosti osnovali</a:t>
            </a:r>
          </a:p>
          <a:p>
            <a:pPr marL="0" indent="0" algn="l">
              <a:buNone/>
            </a:pPr>
            <a:endParaRPr lang="hr-HR" sz="4000" dirty="0"/>
          </a:p>
          <a:p>
            <a:pPr marL="0" indent="0" algn="l">
              <a:buNone/>
            </a:pPr>
            <a:r>
              <a:rPr lang="hr-HR" sz="4000" dirty="0"/>
              <a:t>    </a:t>
            </a:r>
            <a:r>
              <a:rPr lang="hr-HR" sz="4000" u="sng" dirty="0"/>
              <a:t>3. i 4. sat - vizualni jezik - odnos mase i prostora</a:t>
            </a:r>
          </a:p>
          <a:p>
            <a:pPr marL="0" indent="0" algn="l">
              <a:buNone/>
            </a:pPr>
            <a:r>
              <a:rPr lang="hr-HR" sz="4000" dirty="0"/>
              <a:t>        izrada ambalaže za proizvod </a:t>
            </a:r>
          </a:p>
          <a:p>
            <a:pPr marL="0" indent="0" algn="l">
              <a:buNone/>
            </a:pPr>
            <a:endParaRPr lang="hr-HR" sz="4000" dirty="0"/>
          </a:p>
          <a:p>
            <a:pPr marL="0" indent="0" algn="l">
              <a:buNone/>
            </a:pPr>
            <a:r>
              <a:rPr lang="hr-HR" sz="4000" dirty="0"/>
              <a:t>    </a:t>
            </a:r>
            <a:r>
              <a:rPr lang="hr-HR" sz="4000" u="sng" dirty="0"/>
              <a:t>5. i 6. sat - vizualni jezik - ritam</a:t>
            </a:r>
            <a:r>
              <a:rPr lang="hr-HR" sz="4000" dirty="0"/>
              <a:t> (na plohi)</a:t>
            </a:r>
          </a:p>
          <a:p>
            <a:pPr marL="0" indent="0" algn="l">
              <a:buNone/>
            </a:pPr>
            <a:r>
              <a:rPr lang="hr-HR" sz="4000" dirty="0"/>
              <a:t>         idejni dizajn web stranice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1962308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229969-5A7F-4A50-9E0E-EA3F5C06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2" y="1219200"/>
            <a:ext cx="19221427" cy="1083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3089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A07D7EFB-735B-4CC2-945C-7C7D78C29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98" y="533399"/>
            <a:ext cx="17818852" cy="124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191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posjetnica, omotnica&#10;&#10;Opis je automatski generiran">
            <a:extLst>
              <a:ext uri="{FF2B5EF4-FFF2-40B4-BE49-F238E27FC236}">
                <a16:creationId xmlns:a16="http://schemas.microsoft.com/office/drawing/2014/main" id="{5A1CC251-633A-4C17-87E5-A039833E5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00" y="361950"/>
            <a:ext cx="16368063" cy="123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8628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51CE866B-7352-4A7C-B644-C53E8256A51F}"/>
              </a:ext>
            </a:extLst>
          </p:cNvPr>
          <p:cNvSpPr txBox="1"/>
          <p:nvPr/>
        </p:nvSpPr>
        <p:spPr>
          <a:xfrm>
            <a:off x="206311" y="342205"/>
            <a:ext cx="17220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4800" b="1" dirty="0"/>
              <a:t> 6. razred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4400" b="1" dirty="0"/>
              <a:t> tema: </a:t>
            </a:r>
            <a:r>
              <a:rPr lang="hr-HR" sz="4800" b="1" dirty="0"/>
              <a:t>OSJET I OSJEĆAJI</a:t>
            </a:r>
            <a:r>
              <a:rPr lang="hr-HR" sz="4400" dirty="0"/>
              <a:t>, vizualni jezik: crtaće teksture, tehnika </a:t>
            </a:r>
            <a:r>
              <a:rPr lang="hr-HR" sz="4400" dirty="0" err="1"/>
              <a:t>frotaž</a:t>
            </a:r>
            <a:endParaRPr lang="hr-HR" sz="4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4000" u="sng" dirty="0"/>
              <a:t> težište na kreativnom procesu!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4000" dirty="0"/>
              <a:t> učenici su radili vani, istraživali razne teksture u okolini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4000" dirty="0"/>
              <a:t> radovi će se iskoristiti za izgradnju senzorne sobe u sklopu iste teme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r-HR" sz="4000" dirty="0"/>
          </a:p>
          <a:p>
            <a:pPr algn="l"/>
            <a:endParaRPr lang="hr-HR" sz="4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r-HR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5D77F-1ABB-4063-84C0-6DF26EC62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747" y="4660893"/>
            <a:ext cx="11034526" cy="8260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9BDE2-31CE-4339-831D-D12CE1C1C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3434" y="2426930"/>
            <a:ext cx="7642071" cy="1049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4961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C066AA33-CFAB-41EE-88D6-52B85EC2D238}"/>
              </a:ext>
            </a:extLst>
          </p:cNvPr>
          <p:cNvSpPr txBox="1">
            <a:spLocks/>
          </p:cNvSpPr>
          <p:nvPr/>
        </p:nvSpPr>
        <p:spPr>
          <a:xfrm>
            <a:off x="1407564" y="934443"/>
            <a:ext cx="17091451" cy="125353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4800" b="1" dirty="0"/>
              <a:t>6. razred</a:t>
            </a:r>
          </a:p>
          <a:p>
            <a:r>
              <a:rPr lang="hr-HR" sz="4000" dirty="0"/>
              <a:t> Projektna nastava - trajanje 6 nastavnih sati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5400" dirty="0"/>
              <a:t>Tema: </a:t>
            </a:r>
            <a:r>
              <a:rPr lang="hr-HR" sz="5400" b="1" dirty="0"/>
              <a:t>SLIKA, POKRET, ZVUK I RIJEČ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4000" dirty="0"/>
          </a:p>
          <a:p>
            <a:pPr marL="0" indent="0">
              <a:buFont typeface="Arial" panose="020B0604020202020204" pitchFamily="34" charset="0"/>
              <a:buNone/>
            </a:pPr>
            <a:endParaRPr lang="hr-HR" sz="4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400" b="1" dirty="0"/>
              <a:t>Videoigra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</a:t>
            </a:r>
            <a:r>
              <a:rPr lang="hr-HR" sz="4000" u="sng" dirty="0"/>
              <a:t>1. i 2. sat- vizualni jezik - vrste linija/skica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    osmišljavanje vlastite videoigre, skiciranje pozadina i likova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4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</a:t>
            </a:r>
            <a:r>
              <a:rPr lang="hr-HR" sz="4000" u="sng" dirty="0"/>
              <a:t>3. i 4. sat- vizualni jezik - kontrasti boja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     izvođenje gotovih radova prema prethodno napravljenim skicama</a:t>
            </a:r>
            <a:endParaRPr lang="hr-HR" sz="4000" u="sng" dirty="0"/>
          </a:p>
          <a:p>
            <a:pPr marL="0" indent="0">
              <a:buFont typeface="Arial" panose="020B0604020202020204" pitchFamily="34" charset="0"/>
              <a:buNone/>
            </a:pPr>
            <a:endParaRPr lang="hr-HR" sz="4000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</a:t>
            </a:r>
            <a:r>
              <a:rPr lang="hr-HR" sz="4000" u="sng" dirty="0"/>
              <a:t>5. i 6. sat-vizualni jezik - ritam</a:t>
            </a:r>
            <a:r>
              <a:rPr lang="hr-HR" sz="4000" dirty="0"/>
              <a:t> (u prostoru i vremenu)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r-HR" sz="4000" dirty="0"/>
              <a:t>         izrada stop animacija, videoigri</a:t>
            </a:r>
          </a:p>
          <a:p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2532240778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rofil Klett - Koristite li već naše nove likovne mape?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1270" name="Picture 6" descr="Fotografija Profil Klet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28" y="1896146"/>
            <a:ext cx="15846425" cy="1102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928" y="701158"/>
            <a:ext cx="5450210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5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LIKOVNE MAPE</a:t>
            </a:r>
          </a:p>
        </p:txBody>
      </p:sp>
    </p:spTree>
    <p:extLst>
      <p:ext uri="{BB962C8B-B14F-4D97-AF65-F5344CB8AC3E}">
        <p14:creationId xmlns:p14="http://schemas.microsoft.com/office/powerpoint/2010/main" val="348375694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3B59C-C156-4755-93EA-5626C10E8831}"/>
              </a:ext>
            </a:extLst>
          </p:cNvPr>
          <p:cNvSpPr txBox="1"/>
          <p:nvPr/>
        </p:nvSpPr>
        <p:spPr>
          <a:xfrm>
            <a:off x="7753995" y="3741458"/>
            <a:ext cx="7973337" cy="54271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5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Hvala na pažnji!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5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r>
              <a:rPr lang="hr-HR" sz="6600" b="1" dirty="0"/>
              <a:t>OPAŽAM, OBLIKUJEM </a:t>
            </a:r>
            <a:endParaRPr kumimoji="0" lang="hr-HR" sz="66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Martina </a:t>
            </a:r>
            <a:r>
              <a:rPr lang="hr-HR" dirty="0" err="1"/>
              <a:t>Kosec</a:t>
            </a:r>
            <a:endParaRPr lang="hr-HR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hr-HR" dirty="0"/>
              <a:t>i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5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Avenir Light"/>
              </a:rPr>
              <a:t>Romana Nikolić</a:t>
            </a:r>
          </a:p>
        </p:txBody>
      </p:sp>
    </p:spTree>
    <p:extLst>
      <p:ext uri="{BB962C8B-B14F-4D97-AF65-F5344CB8AC3E}">
        <p14:creationId xmlns:p14="http://schemas.microsoft.com/office/powerpoint/2010/main" val="35757980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68" y="-200025"/>
            <a:ext cx="10100398" cy="1371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52729" y="2359362"/>
            <a:ext cx="11591365" cy="85972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hr-HR" sz="3200" dirty="0">
                <a:latin typeface="Calibri" panose="020F0502020204030204" pitchFamily="34" charset="0"/>
                <a:cs typeface="Calibri" panose="020F0502020204030204" pitchFamily="34" charset="0"/>
              </a:rPr>
              <a:t>Opažam, oblikujem 5 udžbenik iz likovne kulture za 5. razred u 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jesen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2019.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godine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dobio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specijalnu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nagradu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žirija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međunarodnom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natjecanju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BELMA (Best European </a:t>
            </a:r>
            <a:r>
              <a:rPr lang="en-GB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Leraning</a:t>
            </a: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 Materials Awards)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natjecanju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natjecale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zemlje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Europske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unije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svim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predmetima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 To je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jedni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udžbenik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Hrvatske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koji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dobio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nagradu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Bef>
                <a:spcPts val="600"/>
              </a:spcBef>
            </a:pP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Nagradu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smo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dobili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Svaka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stranica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tiskanoj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knjizi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nudi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dvije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vrste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zadataka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gledanje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istraživanje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rad,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koji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promiču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ideju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razmišljanja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povezanog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umjetnošću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biti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aktivan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umjetnošću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Građa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uspijeva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zainteresirati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učenike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dobi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od 11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godina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jer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cijelo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vrijeme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bazira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osobnom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iskustvu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neposrednoj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okolini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poput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krajolika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Ilustracije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fotografije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vrhunske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kvalitete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lijepo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predstavljene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, u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odgovarajućoj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veličini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rasporedu</a:t>
            </a: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cs typeface="Calibri" panose="020F0502020204030204" pitchFamily="34" charset="0"/>
              <a:sym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330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30321" y="5157576"/>
            <a:ext cx="14494809" cy="1749625"/>
          </a:xfrm>
        </p:spPr>
        <p:txBody>
          <a:bodyPr/>
          <a:lstStyle/>
          <a:p>
            <a:r>
              <a:rPr lang="hr-HR" dirty="0"/>
              <a:t>KONCEPT UDŽBENIKA</a:t>
            </a:r>
          </a:p>
        </p:txBody>
      </p:sp>
    </p:spTree>
    <p:extLst>
      <p:ext uri="{BB962C8B-B14F-4D97-AF65-F5344CB8AC3E}">
        <p14:creationId xmlns:p14="http://schemas.microsoft.com/office/powerpoint/2010/main" val="181935309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049" y="2138649"/>
            <a:ext cx="11955989" cy="9896902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98127" y="12451977"/>
            <a:ext cx="13903154" cy="833718"/>
          </a:xfrm>
        </p:spPr>
        <p:txBody>
          <a:bodyPr>
            <a:normAutofit/>
          </a:bodyPr>
          <a:lstStyle/>
          <a:p>
            <a:r>
              <a:rPr lang="hr-HR" sz="2000" cap="none" dirty="0"/>
              <a:t>1. slika: grafički prikaz domena unutar nastavnoga predmeta likovna kultura</a:t>
            </a:r>
            <a:endParaRPr lang="hr-HR" sz="2000" dirty="0"/>
          </a:p>
        </p:txBody>
      </p:sp>
      <p:sp>
        <p:nvSpPr>
          <p:cNvPr id="9" name="Rectangle 8"/>
          <p:cNvSpPr/>
          <p:nvPr/>
        </p:nvSpPr>
        <p:spPr>
          <a:xfrm>
            <a:off x="14214418" y="3902052"/>
            <a:ext cx="8095129" cy="1829780"/>
          </a:xfrm>
          <a:prstGeom prst="rect">
            <a:avLst/>
          </a:prstGeom>
          <a:solidFill>
            <a:srgbClr val="0341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14419" y="9240119"/>
            <a:ext cx="8095129" cy="182978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 txBox="1">
            <a:spLocks/>
          </p:cNvSpPr>
          <p:nvPr/>
        </p:nvSpPr>
        <p:spPr>
          <a:xfrm>
            <a:off x="14161670" y="2280463"/>
            <a:ext cx="8376668" cy="161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457200" indent="-457200" hangingPunct="1">
              <a:buAutoNum type="arabicPeriod"/>
            </a:pPr>
            <a:r>
              <a:rPr lang="hr-HR" sz="3400" cap="none" dirty="0"/>
              <a:t>DIO</a:t>
            </a:r>
          </a:p>
          <a:p>
            <a:pPr hangingPunct="1"/>
            <a:r>
              <a:rPr lang="hr-HR" sz="3400" b="1" cap="none" dirty="0"/>
              <a:t>UMJETNOSTI I SVAKODNEVICA</a:t>
            </a:r>
            <a:endParaRPr lang="hr-HR" sz="3400" b="1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 txBox="1">
            <a:spLocks/>
          </p:cNvSpPr>
          <p:nvPr/>
        </p:nvSpPr>
        <p:spPr>
          <a:xfrm>
            <a:off x="14214419" y="7606815"/>
            <a:ext cx="8095129" cy="161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hr-HR" sz="3400" cap="none" dirty="0"/>
              <a:t>2.DIO</a:t>
            </a:r>
          </a:p>
          <a:p>
            <a:pPr hangingPunct="1"/>
            <a:r>
              <a:rPr lang="hr-HR" sz="3400" b="1" cap="none" dirty="0"/>
              <a:t>VIZUALNI JEZIK</a:t>
            </a:r>
            <a:endParaRPr lang="hr-HR" sz="3400" b="1" dirty="0"/>
          </a:p>
        </p:txBody>
      </p:sp>
      <p:sp>
        <p:nvSpPr>
          <p:cNvPr id="13" name="Rectangle 12"/>
          <p:cNvSpPr/>
          <p:nvPr/>
        </p:nvSpPr>
        <p:spPr>
          <a:xfrm>
            <a:off x="18772967" y="3902052"/>
            <a:ext cx="116541" cy="182978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227491" y="3902052"/>
            <a:ext cx="116541" cy="182978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529521" y="3902052"/>
            <a:ext cx="116541" cy="182978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498587" y="3902052"/>
            <a:ext cx="753037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304980" y="3902052"/>
            <a:ext cx="753037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376964" y="3902052"/>
            <a:ext cx="833736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644967" y="9240119"/>
            <a:ext cx="145660" cy="1829780"/>
          </a:xfrm>
          <a:prstGeom prst="rect">
            <a:avLst/>
          </a:prstGeom>
          <a:solidFill>
            <a:srgbClr val="0341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046640" y="3902052"/>
            <a:ext cx="1274100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958280" y="9240119"/>
            <a:ext cx="199473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501956" y="9240119"/>
            <a:ext cx="350738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46639" y="9240119"/>
            <a:ext cx="366433" cy="1829780"/>
          </a:xfrm>
          <a:prstGeom prst="rect">
            <a:avLst/>
          </a:prstGeom>
          <a:solidFill>
            <a:srgbClr val="0341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 txBox="1">
            <a:spLocks/>
          </p:cNvSpPr>
          <p:nvPr/>
        </p:nvSpPr>
        <p:spPr>
          <a:xfrm>
            <a:off x="14214416" y="5743857"/>
            <a:ext cx="8095129" cy="161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457200" indent="-457200" hangingPunct="1">
              <a:buFontTx/>
              <a:buChar char="-"/>
            </a:pPr>
            <a:r>
              <a:rPr lang="hr-HR" sz="3000" cap="none" dirty="0"/>
              <a:t>Doživljaj i kritički stav</a:t>
            </a:r>
          </a:p>
          <a:p>
            <a:pPr marL="457200" indent="-457200" hangingPunct="1">
              <a:buFontTx/>
              <a:buChar char="-"/>
            </a:pPr>
            <a:r>
              <a:rPr lang="hr-HR" sz="3000" cap="none" dirty="0"/>
              <a:t>Umjetnost u </a:t>
            </a:r>
            <a:r>
              <a:rPr lang="hr-HR" sz="3000" cap="none" dirty="0" err="1"/>
              <a:t>kontektsu</a:t>
            </a:r>
            <a:endParaRPr lang="hr-HR" sz="3000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 txBox="1">
            <a:spLocks/>
          </p:cNvSpPr>
          <p:nvPr/>
        </p:nvSpPr>
        <p:spPr>
          <a:xfrm>
            <a:off x="14214415" y="10839555"/>
            <a:ext cx="8095129" cy="1612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marL="457200" indent="-457200" hangingPunct="1">
              <a:buFontTx/>
              <a:buChar char="-"/>
            </a:pPr>
            <a:r>
              <a:rPr lang="hr-HR" sz="3000" cap="none" dirty="0"/>
              <a:t>Stvaralaštvo i produktivnost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8498400" y="9240119"/>
            <a:ext cx="366433" cy="1829780"/>
          </a:xfrm>
          <a:prstGeom prst="rect">
            <a:avLst/>
          </a:prstGeom>
          <a:solidFill>
            <a:srgbClr val="0341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9911990" y="9240119"/>
            <a:ext cx="350738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-277897" y="630728"/>
            <a:ext cx="11044219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hr-HR" sz="56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Book"/>
                <a:sym typeface="Avenir Light"/>
              </a:rPr>
              <a:t>KONCEPT UDŽBENIKA</a:t>
            </a:r>
          </a:p>
        </p:txBody>
      </p:sp>
    </p:spTree>
    <p:extLst>
      <p:ext uri="{BB962C8B-B14F-4D97-AF65-F5344CB8AC3E}">
        <p14:creationId xmlns:p14="http://schemas.microsoft.com/office/powerpoint/2010/main" val="5906603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72" y="3432946"/>
            <a:ext cx="5585832" cy="4623828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9191858" y="3438554"/>
            <a:ext cx="8626596" cy="833718"/>
          </a:xfrm>
        </p:spPr>
        <p:txBody>
          <a:bodyPr>
            <a:noAutofit/>
          </a:bodyPr>
          <a:lstStyle/>
          <a:p>
            <a:pPr marL="742950" indent="-742950">
              <a:buAutoNum type="arabicPeriod"/>
            </a:pPr>
            <a:r>
              <a:rPr lang="hr-HR" sz="3600" cap="none" dirty="0"/>
              <a:t>domena</a:t>
            </a:r>
          </a:p>
          <a:p>
            <a:r>
              <a:rPr lang="hr-HR" sz="3600" cap="none" dirty="0"/>
              <a:t>ISTRAŽUJEM / IZRAŽAVAM SE</a:t>
            </a:r>
            <a:endParaRPr lang="hr-HR" sz="3600" dirty="0"/>
          </a:p>
        </p:txBody>
      </p:sp>
      <p:sp>
        <p:nvSpPr>
          <p:cNvPr id="13" name="Rectangle 12"/>
          <p:cNvSpPr/>
          <p:nvPr/>
        </p:nvSpPr>
        <p:spPr>
          <a:xfrm>
            <a:off x="7050668" y="6678041"/>
            <a:ext cx="1874905" cy="1829780"/>
          </a:xfrm>
          <a:prstGeom prst="rect">
            <a:avLst/>
          </a:prstGeom>
          <a:solidFill>
            <a:srgbClr val="0341E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68134" y="3432946"/>
            <a:ext cx="1839972" cy="1829780"/>
          </a:xfrm>
          <a:prstGeom prst="rect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50200" y="10070945"/>
            <a:ext cx="1875840" cy="18297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 txBox="1">
            <a:spLocks/>
          </p:cNvSpPr>
          <p:nvPr/>
        </p:nvSpPr>
        <p:spPr>
          <a:xfrm>
            <a:off x="9191858" y="6678041"/>
            <a:ext cx="8626596" cy="8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hr-HR" sz="3600" cap="none" dirty="0"/>
              <a:t>2. domena</a:t>
            </a:r>
          </a:p>
          <a:p>
            <a:pPr hangingPunct="1"/>
            <a:r>
              <a:rPr lang="hr-HR" sz="3600" cap="none" dirty="0"/>
              <a:t>OPAŽAM / OBLIKUJEM</a:t>
            </a:r>
            <a:endParaRPr lang="hr-HR" sz="3600" dirty="0"/>
          </a:p>
        </p:txBody>
      </p:sp>
      <p:sp>
        <p:nvSpPr>
          <p:cNvPr id="3" name="Rectangle 2"/>
          <p:cNvSpPr/>
          <p:nvPr/>
        </p:nvSpPr>
        <p:spPr>
          <a:xfrm>
            <a:off x="17899136" y="2501153"/>
            <a:ext cx="4422983" cy="1036768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3200" b="0" i="0" u="none" strike="noStrike" cap="all" spc="512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28"/>
          <a:stretch/>
        </p:blipFill>
        <p:spPr>
          <a:xfrm>
            <a:off x="18389331" y="6423995"/>
            <a:ext cx="3292295" cy="24150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0"/>
          <a:stretch/>
        </p:blipFill>
        <p:spPr>
          <a:xfrm>
            <a:off x="18389331" y="9996198"/>
            <a:ext cx="3439353" cy="234489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0" r="50519"/>
          <a:stretch/>
        </p:blipFill>
        <p:spPr>
          <a:xfrm>
            <a:off x="18389331" y="3200400"/>
            <a:ext cx="1727469" cy="2370627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 txBox="1">
            <a:spLocks/>
          </p:cNvSpPr>
          <p:nvPr/>
        </p:nvSpPr>
        <p:spPr>
          <a:xfrm>
            <a:off x="9191858" y="9996198"/>
            <a:ext cx="8626596" cy="83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1pPr>
            <a:lvl2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2pPr>
            <a:lvl3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3pPr>
            <a:lvl4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4pPr>
            <a:lvl5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all" spc="512" baseline="0">
                <a:ln>
                  <a:noFill/>
                </a:ln>
                <a:solidFill>
                  <a:srgbClr val="FFFFFF"/>
                </a:solidFill>
                <a:uFillTx/>
                <a:latin typeface="Avenir Book"/>
                <a:ea typeface="Avenir Book"/>
                <a:cs typeface="Avenir Book"/>
                <a:sym typeface="Avenir Book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90000"/>
              <a:buFontTx/>
              <a:buChar char="•"/>
              <a:tabLst/>
              <a:defRPr sz="50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venir Light"/>
              </a:defRPr>
            </a:lvl9pPr>
          </a:lstStyle>
          <a:p>
            <a:pPr hangingPunct="1"/>
            <a:r>
              <a:rPr lang="hr-HR" sz="3600" cap="none" dirty="0"/>
              <a:t>3. domena</a:t>
            </a:r>
          </a:p>
          <a:p>
            <a:pPr hangingPunct="1"/>
            <a:r>
              <a:rPr lang="hr-HR" sz="3600" cap="none" dirty="0"/>
              <a:t>PROMIŠLJAM / PREDLAŽEM</a:t>
            </a:r>
            <a:endParaRPr lang="hr-HR" sz="3600" dirty="0"/>
          </a:p>
        </p:txBody>
      </p:sp>
    </p:spTree>
    <p:extLst>
      <p:ext uri="{BB962C8B-B14F-4D97-AF65-F5344CB8AC3E}">
        <p14:creationId xmlns:p14="http://schemas.microsoft.com/office/powerpoint/2010/main" val="388408188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3302" y="2179951"/>
            <a:ext cx="13420165" cy="43806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sloboda kreiranja nastavnog procesa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prohodnost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funkcionalnost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preglednost</a:t>
            </a:r>
            <a:endParaRPr lang="hr-HR" sz="5400" dirty="0"/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00832" y="1024336"/>
            <a:ext cx="9309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r-HR" dirty="0"/>
              <a:t>KORISNO </a:t>
            </a:r>
            <a:r>
              <a:rPr lang="hr-HR" sz="5400" dirty="0"/>
              <a:t>za učitelja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3302" y="8170693"/>
            <a:ext cx="16743830" cy="52424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povezanost sa svakodnevnim životom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suvremene teme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razvoj odnosa prema vlastitom i tuđem djelovanju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čitljivost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hr-HR" dirty="0"/>
              <a:t>mogućnost samostalnog istraživanja sadržaja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hr-HR" sz="5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Avenir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0832" y="7057979"/>
            <a:ext cx="118916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r-HR" dirty="0"/>
              <a:t>KORISNO </a:t>
            </a:r>
            <a:r>
              <a:rPr lang="hr-HR" sz="5400" dirty="0"/>
              <a:t>za učenika</a:t>
            </a:r>
          </a:p>
        </p:txBody>
      </p:sp>
    </p:spTree>
    <p:extLst>
      <p:ext uri="{BB962C8B-B14F-4D97-AF65-F5344CB8AC3E}">
        <p14:creationId xmlns:p14="http://schemas.microsoft.com/office/powerpoint/2010/main" val="77160713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039A71D-5B49-4288-B325-6B3206DCEA7E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064933" y="1098923"/>
            <a:ext cx="3668432" cy="1749624"/>
          </a:xfrm>
        </p:spPr>
        <p:txBody>
          <a:bodyPr>
            <a:normAutofit/>
          </a:bodyPr>
          <a:lstStyle/>
          <a:p>
            <a:r>
              <a:rPr lang="hr-HR" sz="4800" dirty="0"/>
              <a:t>SADRŽAJ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7C3A08-A4EE-47D4-B0A6-BBD795853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925" y="2848547"/>
            <a:ext cx="23546150" cy="83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922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</TotalTime>
  <Words>872</Words>
  <Application>Microsoft Office PowerPoint</Application>
  <PresentationFormat>Custom</PresentationFormat>
  <Paragraphs>194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Avenir Book</vt:lpstr>
      <vt:lpstr>Avenir Light</vt:lpstr>
      <vt:lpstr>Avenir Medium</vt:lpstr>
      <vt:lpstr>Calibri</vt:lpstr>
      <vt:lpstr>Helvetica Neue</vt:lpstr>
      <vt:lpstr>New_Template1</vt:lpstr>
      <vt:lpstr>OPAŽAM, OBLIKUJEM 5</vt:lpstr>
      <vt:lpstr>PowerPoint Presentation</vt:lpstr>
      <vt:lpstr>PowerPoint Presentation</vt:lpstr>
      <vt:lpstr>PowerPoint Presentation</vt:lpstr>
      <vt:lpstr>KONCEPT UDŽBENIKA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GODIŠNJI IZVEDBENI KURIKULUM I  PRIPREME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Helena Kusturin</dc:creator>
  <cp:lastModifiedBy>Profil Klett</cp:lastModifiedBy>
  <cp:revision>108</cp:revision>
  <dcterms:modified xsi:type="dcterms:W3CDTF">2021-05-25T13:54:02Z</dcterms:modified>
</cp:coreProperties>
</file>