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04" r:id="rId2"/>
    <p:sldId id="3582" r:id="rId3"/>
    <p:sldId id="3583" r:id="rId4"/>
    <p:sldId id="3584" r:id="rId5"/>
    <p:sldId id="3585" r:id="rId6"/>
    <p:sldId id="3586" r:id="rId7"/>
    <p:sldId id="3587" r:id="rId8"/>
    <p:sldId id="3588" r:id="rId9"/>
    <p:sldId id="3589" r:id="rId10"/>
    <p:sldId id="3590" r:id="rId11"/>
    <p:sldId id="3591" r:id="rId12"/>
    <p:sldId id="3592" r:id="rId13"/>
    <p:sldId id="3593" r:id="rId14"/>
    <p:sldId id="3594" r:id="rId15"/>
    <p:sldId id="3595" r:id="rId16"/>
    <p:sldId id="3596" r:id="rId17"/>
    <p:sldId id="3597" r:id="rId18"/>
    <p:sldId id="3598" r:id="rId19"/>
    <p:sldId id="3599" r:id="rId20"/>
    <p:sldId id="3600" r:id="rId21"/>
    <p:sldId id="3601" r:id="rId22"/>
    <p:sldId id="3602" r:id="rId23"/>
    <p:sldId id="3603" r:id="rId24"/>
    <p:sldId id="3604" r:id="rId25"/>
    <p:sldId id="3605" r:id="rId26"/>
    <p:sldId id="3606" r:id="rId27"/>
    <p:sldId id="3607" r:id="rId28"/>
    <p:sldId id="3608" r:id="rId29"/>
    <p:sldId id="3609" r:id="rId30"/>
    <p:sldId id="3610" r:id="rId31"/>
    <p:sldId id="3611" r:id="rId32"/>
    <p:sldId id="3612" r:id="rId33"/>
    <p:sldId id="3613" r:id="rId34"/>
    <p:sldId id="3614" r:id="rId35"/>
    <p:sldId id="3615" r:id="rId36"/>
    <p:sldId id="3616" r:id="rId37"/>
    <p:sldId id="3617" r:id="rId38"/>
    <p:sldId id="3581" r:id="rId39"/>
    <p:sldId id="3618" r:id="rId40"/>
    <p:sldId id="3619" r:id="rId41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Punčikar Opitz" initials="MPO" lastIdx="1" clrIdx="0">
    <p:extLst>
      <p:ext uri="{19B8F6BF-5375-455C-9EA6-DF929625EA0E}">
        <p15:presenceInfo xmlns:p15="http://schemas.microsoft.com/office/powerpoint/2012/main" userId="S::marko.puncikar-opitz@profil-klett.hr::d0e46e2d-6b4a-4d0c-8973-f5ca971dd61b" providerId="AD"/>
      </p:ext>
    </p:extLst>
  </p:cmAuthor>
  <p:cmAuthor id="2" name="Maja Križman Roškar" initials="MKR" lastIdx="15" clrIdx="1">
    <p:extLst>
      <p:ext uri="{19B8F6BF-5375-455C-9EA6-DF929625EA0E}">
        <p15:presenceInfo xmlns:p15="http://schemas.microsoft.com/office/powerpoint/2012/main" userId="S-1-5-21-2079898034-1907549214-2101327604-1199" providerId="AD"/>
      </p:ext>
    </p:extLst>
  </p:cmAuthor>
  <p:cmAuthor id="3" name="Martina" initials="M" lastIdx="3" clrIdx="2">
    <p:extLst>
      <p:ext uri="{19B8F6BF-5375-455C-9EA6-DF929625EA0E}">
        <p15:presenceInfo xmlns:p15="http://schemas.microsoft.com/office/powerpoint/2012/main" userId="ad278f2c7c7f3c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7BE"/>
    <a:srgbClr val="90ABDC"/>
    <a:srgbClr val="9FB7E1"/>
    <a:srgbClr val="86CCB2"/>
    <a:srgbClr val="62BE9B"/>
    <a:srgbClr val="F8AAD1"/>
    <a:srgbClr val="ACDCCA"/>
    <a:srgbClr val="B9CAE9"/>
    <a:srgbClr val="F7E0AC"/>
    <a:srgbClr val="E1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16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7613-C34F-4820-8263-7853C88C513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AAD4-FB68-49D7-B5EB-877A05548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7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3AAD4-FB68-49D7-B5EB-877A05548F6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0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F2E8-BFBE-4625-81CB-E2FC24319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B1488-9499-433E-A0C3-150234462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DBD9-E4C2-4687-BD20-7A2DA552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862B-56BB-45DA-8DCA-0BC9728F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FBFE-C5E7-4BC5-9D2D-7AA3FEF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7D40-E25B-4885-9CD2-1847C7AE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F795-04EC-4109-87E9-1A05DEF76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3EEAA-9780-4527-A1A2-70EB2BF2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3020-CBD7-447B-99F0-0D21B479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4884-DD35-450D-A7F2-B62ED8FA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0A305D-FF52-4CE4-9AFE-C5FAA1748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0" name="Picture 2" descr="Početna">
            <a:extLst>
              <a:ext uri="{FF2B5EF4-FFF2-40B4-BE49-F238E27FC236}">
                <a16:creationId xmlns:a16="http://schemas.microsoft.com/office/drawing/2014/main" id="{7616777C-0C33-4665-A3A5-E754367E42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065B5-DB84-44AC-A3B7-D9B66258D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31CFA-A4BB-4953-A780-AE419DF7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E232F-CD7B-4976-BF6D-0AE8EF90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FF8B3-74CD-4F59-A035-4658D75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C34D7-4281-4997-8AE9-0988CAB8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D2BC8-B47B-46C8-8AB4-00C51BDE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0" name="Picture 2" descr="Početna">
            <a:extLst>
              <a:ext uri="{FF2B5EF4-FFF2-40B4-BE49-F238E27FC236}">
                <a16:creationId xmlns:a16="http://schemas.microsoft.com/office/drawing/2014/main" id="{FCD076F1-7C84-48C7-BCB1-27DDB3DB6B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4200AB-5E76-4E14-98FD-1016E953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56"/>
          <a:stretch/>
        </p:blipFill>
        <p:spPr>
          <a:xfrm>
            <a:off x="10173417" y="6500"/>
            <a:ext cx="2007080" cy="310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F8553-2C95-455B-BFA3-13B76C82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8F77-C510-4AAA-B983-B1525B577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559CF-3D21-497A-82EC-67569D07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91C5-A9B3-4E46-9643-1974EA4E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E4200-6F20-4E73-9D0D-E2B0777D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AB32F-6F96-490D-8CB3-9096AAC0C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0" name="Picture 2" descr="Početna">
            <a:extLst>
              <a:ext uri="{FF2B5EF4-FFF2-40B4-BE49-F238E27FC236}">
                <a16:creationId xmlns:a16="http://schemas.microsoft.com/office/drawing/2014/main" id="{6E5A6454-8286-45D0-B1D8-A375E4C7E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5475-34D2-4B58-B4A6-4438D0BC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2D5F9-171F-4C91-A66C-D20C336F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B018-9D00-430C-A1BA-0E077126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065D-89CC-4535-955E-3E3A4FB6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1701-B7D1-4643-9771-C83E0F94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0F595-CBCA-4F75-B509-D8844F357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0" name="Picture 2" descr="Početna">
            <a:extLst>
              <a:ext uri="{FF2B5EF4-FFF2-40B4-BE49-F238E27FC236}">
                <a16:creationId xmlns:a16="http://schemas.microsoft.com/office/drawing/2014/main" id="{7768D3F9-B48D-4C3C-8A7B-1B0CB02920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79D5BA-E633-4966-A3EA-D3407394C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56"/>
          <a:stretch/>
        </p:blipFill>
        <p:spPr>
          <a:xfrm>
            <a:off x="10173417" y="6500"/>
            <a:ext cx="2007080" cy="310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7861-F6A1-4231-80CD-79A25C45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AABE-9D44-44B7-9912-84DC79A4D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04882-F216-4D78-B8B2-81BF4512C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F831-5321-4B23-BDFD-5A27797A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6F3A6-5D88-4EE7-97B6-E861E7AD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9A325-48EC-49CE-B547-B41C2732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9C305-2AAE-4251-AD66-1E30320B0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1" name="Picture 2" descr="Početna">
            <a:extLst>
              <a:ext uri="{FF2B5EF4-FFF2-40B4-BE49-F238E27FC236}">
                <a16:creationId xmlns:a16="http://schemas.microsoft.com/office/drawing/2014/main" id="{AF9B3E0A-88CD-486F-8E99-BCCC19F24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72A8B9-0EDE-4A7B-B806-E46BAB8CC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56"/>
          <a:stretch/>
        </p:blipFill>
        <p:spPr>
          <a:xfrm>
            <a:off x="10173417" y="6500"/>
            <a:ext cx="2007080" cy="310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8C2CB2-1FD2-4EA1-8E5F-B45E8EA0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C00F6-605F-43A7-B893-6CC74E69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1A8F9-C3EB-44A3-B054-B6CF882C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7D839-B41A-49D7-BA88-14DEC4A75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A075E-837C-461A-A46B-EE272A703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E5B84-9B64-4C59-8964-19F94119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FC8CC-F9DC-44B9-A4D0-58946B77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C1D43-CB81-4D83-9661-3FBBCD6B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EF5CD4-DD2E-4377-A935-AC014B889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3" name="Picture 2" descr="Početna">
            <a:extLst>
              <a:ext uri="{FF2B5EF4-FFF2-40B4-BE49-F238E27FC236}">
                <a16:creationId xmlns:a16="http://schemas.microsoft.com/office/drawing/2014/main" id="{0118CFFB-F216-4A15-9052-E1E35E15C9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05C6-8352-4692-B390-32852E52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ABA23-5A91-4BCD-ADF8-9E127590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1EB60-0E27-4A8C-8FFD-BCF0512B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B29B-1958-4608-ACF2-95FC9E94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F486B-3F45-44B8-B8AE-BF791E579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9" name="Picture 2" descr="Početna">
            <a:extLst>
              <a:ext uri="{FF2B5EF4-FFF2-40B4-BE49-F238E27FC236}">
                <a16:creationId xmlns:a16="http://schemas.microsoft.com/office/drawing/2014/main" id="{3231C39C-5D09-459A-A86D-EA94CE425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4B988-4FC6-4B33-8345-D312E0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044A4-D095-48A0-AD5A-5B52CE36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1DE66-4A53-48EB-B5F6-9130D403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F5FF0-EFAF-470D-9803-B98E2B9AA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8" name="Picture 2" descr="Početna">
            <a:extLst>
              <a:ext uri="{FF2B5EF4-FFF2-40B4-BE49-F238E27FC236}">
                <a16:creationId xmlns:a16="http://schemas.microsoft.com/office/drawing/2014/main" id="{25581777-34DD-4DBC-A869-5D109652A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7BB4-0525-4C69-875A-0E0F4BC8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3760-E9C1-480D-9208-F7E7EB25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B496B-4CD3-47A9-8D38-768D771AE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74E27-F937-4FC3-9AA1-BE5FC022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E647D-9831-4B7F-B4EE-8C61E0D9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F916-AF12-43F7-B763-67EEBA97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5BE03-C344-47E1-85D2-FD4EDEEB6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1" name="Picture 2" descr="Početna">
            <a:extLst>
              <a:ext uri="{FF2B5EF4-FFF2-40B4-BE49-F238E27FC236}">
                <a16:creationId xmlns:a16="http://schemas.microsoft.com/office/drawing/2014/main" id="{92500C79-EE8F-4218-9371-338939022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683B-D701-408B-9239-B4B9AF6D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479E6-136C-4AB4-85C0-1DFE25C8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7CEB4-43A5-4F35-86F9-3CCA7437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5CB4-D13B-4C3B-A1C6-E371C13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B27F8-D53D-4234-860F-C4C7375B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D708E-D77A-473A-BB99-7ADF0B9A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9A4A5-89C1-45AB-A409-8539B48C5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283" y="6360298"/>
            <a:ext cx="1150999" cy="294905"/>
          </a:xfrm>
          <a:prstGeom prst="rect">
            <a:avLst/>
          </a:prstGeom>
        </p:spPr>
      </p:pic>
      <p:pic>
        <p:nvPicPr>
          <p:cNvPr id="11" name="Picture 2" descr="Početna">
            <a:extLst>
              <a:ext uri="{FF2B5EF4-FFF2-40B4-BE49-F238E27FC236}">
                <a16:creationId xmlns:a16="http://schemas.microsoft.com/office/drawing/2014/main" id="{147B1778-4056-4F96-9134-7031B8377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83" y="5804435"/>
            <a:ext cx="879624" cy="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73035-D4AD-42D0-837D-E60228AC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0ED6-A14D-4902-807C-2432DD8A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A6F5F-03C6-4F8E-91A5-8747EE045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8981-20F1-4965-965B-94560027A32E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47122-4861-428E-880C-ECCFCAE11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B77EA-537F-4C1D-88A4-179BD4BE1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046D-8B55-4A9B-82D7-9EE692906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tTSl0" TargetMode="External"/><Relationship Id="rId2" Type="http://schemas.openxmlformats.org/officeDocument/2006/relationships/hyperlink" Target="https://goo.gl/G9ruP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7g4tg" TargetMode="External"/><Relationship Id="rId2" Type="http://schemas.openxmlformats.org/officeDocument/2006/relationships/hyperlink" Target="https://goo.gl/jGihG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goo.gl/oKT1u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sknature.org/?p=821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oo.gl/H1q7h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6F1EC-C571-4105-85F8-EFFE3ACE35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A9FF8-982C-49B9-99D7-17497B154AC9}"/>
              </a:ext>
            </a:extLst>
          </p:cNvPr>
          <p:cNvSpPr txBox="1"/>
          <p:nvPr/>
        </p:nvSpPr>
        <p:spPr>
          <a:xfrm>
            <a:off x="172528" y="0"/>
            <a:ext cx="9126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GB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81F04-FE74-404C-9E1F-A04293C28CE2}"/>
              </a:ext>
            </a:extLst>
          </p:cNvPr>
          <p:cNvSpPr txBox="1"/>
          <p:nvPr/>
        </p:nvSpPr>
        <p:spPr>
          <a:xfrm>
            <a:off x="293298" y="5908432"/>
            <a:ext cx="490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FF59C-72EE-487E-8E34-B6B9F756605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dirty="0">
                <a:effectLst/>
              </a:rPr>
              <a:t> 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3595"/>
            <a:ext cx="9144000" cy="2387600"/>
          </a:xfrm>
        </p:spPr>
        <p:txBody>
          <a:bodyPr/>
          <a:lstStyle/>
          <a:p>
            <a:r>
              <a:rPr lang="hr-HR" b="1" dirty="0"/>
              <a:t>Suvremeni materijali u svakodnevnome životu</a:t>
            </a:r>
            <a:endParaRPr lang="en-GB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5396AA8-F62F-4E01-B7F3-5D1568E57D49}"/>
              </a:ext>
            </a:extLst>
          </p:cNvPr>
          <p:cNvSpPr txBox="1"/>
          <p:nvPr/>
        </p:nvSpPr>
        <p:spPr>
          <a:xfrm>
            <a:off x="386945" y="5845073"/>
            <a:ext cx="532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Predavač</a:t>
            </a:r>
            <a:r>
              <a:rPr lang="en-US" dirty="0"/>
              <a:t>: </a:t>
            </a:r>
            <a:r>
              <a:rPr lang="en-US" dirty="0" err="1"/>
              <a:t>mr.</a:t>
            </a:r>
            <a:r>
              <a:rPr lang="en-US" dirty="0"/>
              <a:t> sc. Antun Kučak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7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270">
        <p14:switch dir="r"/>
      </p:transition>
    </mc:Choice>
    <mc:Fallback xmlns="">
      <p:transition spd="slow" advTm="1627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3219"/>
            <a:ext cx="10515600" cy="914399"/>
          </a:xfrm>
        </p:spPr>
        <p:txBody>
          <a:bodyPr/>
          <a:lstStyle/>
          <a:p>
            <a:r>
              <a:rPr lang="hr-HR" noProof="0" dirty="0"/>
              <a:t>Suvremeni materijali u dizajnu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4629517"/>
          </a:xfrm>
        </p:spPr>
        <p:txBody>
          <a:bodyPr/>
          <a:lstStyle/>
          <a:p>
            <a:r>
              <a:rPr lang="hr-HR" dirty="0"/>
              <a:t>Suvremeni materijali:</a:t>
            </a:r>
          </a:p>
          <a:p>
            <a:pPr lvl="1"/>
            <a:r>
              <a:rPr lang="hr-HR" dirty="0"/>
              <a:t>bitno novi sastav, struktura i svojstva materijala</a:t>
            </a:r>
          </a:p>
          <a:p>
            <a:pPr lvl="1"/>
            <a:r>
              <a:rPr lang="hr-HR" dirty="0"/>
              <a:t>bitno novi proces proizvodnje i oblikovanja </a:t>
            </a:r>
            <a:endParaRPr lang="hr-HR" noProof="0" dirty="0"/>
          </a:p>
          <a:p>
            <a:r>
              <a:rPr lang="hr-HR" noProof="0" dirty="0"/>
              <a:t>Suvremeni materijali bitni su dizajnerima koji se koriste njihovim svojstvima da bi poboljšali funkcionalnost tradicijskih materijala i proizvoda.</a:t>
            </a:r>
          </a:p>
          <a:p>
            <a:r>
              <a:rPr lang="hr-HR" noProof="0" dirty="0"/>
              <a:t>Metalne su pjene izuzetno lagane i vrlo čvrste, što ih čini dobrim za uporabu u aeronautici, poput dijelova svemirskih brodova.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58" y="4651743"/>
            <a:ext cx="4362284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Prednosti suvremenih materijala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noProof="0" dirty="0"/>
              <a:t>Prednosti ovise o vrsti materijala koji se upotrebljava, proizvodu u kojemu se </a:t>
            </a:r>
            <a:r>
              <a:rPr lang="hr-HR" dirty="0"/>
              <a:t>upotrebljava</a:t>
            </a:r>
            <a:r>
              <a:rPr lang="hr-HR" noProof="0" dirty="0"/>
              <a:t> i korisniku, ali općenito to mogu biti: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600" noProof="0" dirty="0"/>
              <a:t>povećana funkcionalnost, npr. </a:t>
            </a:r>
            <a:r>
              <a:rPr lang="hr-HR" sz="2600" noProof="0" dirty="0" err="1"/>
              <a:t>grafen</a:t>
            </a:r>
            <a:r>
              <a:rPr lang="hr-HR" sz="2600" noProof="0" dirty="0"/>
              <a:t> je toliko tanak da bi nam mogao omogućiti stvaranje savitljivih računala i baterija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600" noProof="0" dirty="0"/>
              <a:t>poboljšana svojstva, npr. metalne pjene vrlo su lagane, a ujedno i vrlo čvrste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600" noProof="0" dirty="0"/>
              <a:t>estetika, npr. </a:t>
            </a:r>
            <a:r>
              <a:rPr lang="hr-HR" sz="2600" noProof="0" dirty="0" err="1"/>
              <a:t>nanotehnološki</a:t>
            </a:r>
            <a:r>
              <a:rPr lang="hr-HR" sz="2600" noProof="0" dirty="0"/>
              <a:t> premazi koji omogućuju </a:t>
            </a:r>
            <a:r>
              <a:rPr lang="hr-HR" sz="2600" noProof="0" dirty="0" err="1"/>
              <a:t>samočišćenje</a:t>
            </a:r>
            <a:r>
              <a:rPr lang="hr-HR" sz="2600" noProof="0" dirty="0"/>
              <a:t> proizvoda</a:t>
            </a:r>
            <a:r>
              <a:rPr lang="hr-HR" sz="2600" dirty="0"/>
              <a:t> </a:t>
            </a:r>
            <a:r>
              <a:rPr lang="hr-HR" sz="2600" noProof="0" dirty="0"/>
              <a:t>održavajući ga izgledom kao nov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600" noProof="0" dirty="0"/>
              <a:t>povećana vrijednost, npr. materijal za </a:t>
            </a:r>
            <a:r>
              <a:rPr lang="hr-HR" sz="2600" noProof="0" dirty="0" err="1"/>
              <a:t>samočišćenje</a:t>
            </a:r>
            <a:r>
              <a:rPr lang="hr-HR" sz="2600" noProof="0" dirty="0"/>
              <a:t> može uštedjeti vrijeme i troškove održavanja</a:t>
            </a:r>
          </a:p>
        </p:txBody>
      </p:sp>
    </p:spTree>
    <p:extLst>
      <p:ext uri="{BB962C8B-B14F-4D97-AF65-F5344CB8AC3E}">
        <p14:creationId xmlns:p14="http://schemas.microsoft.com/office/powerpoint/2010/main" val="854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Prednosti suvremenih materijala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415377" cy="456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87" y="2103325"/>
            <a:ext cx="3887771" cy="32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Primjeri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zasloni s tekućim kristalima (LCD)</a:t>
            </a:r>
          </a:p>
          <a:p>
            <a:r>
              <a:rPr lang="hr-HR" noProof="0" dirty="0" err="1"/>
              <a:t>nanotehnologija</a:t>
            </a:r>
            <a:endParaRPr lang="hr-HR" noProof="0" dirty="0"/>
          </a:p>
          <a:p>
            <a:r>
              <a:rPr lang="hr-HR" noProof="0" dirty="0" err="1"/>
              <a:t>biopolimeri</a:t>
            </a:r>
            <a:r>
              <a:rPr lang="hr-HR" noProof="0" dirty="0"/>
              <a:t>, npr. kukuruzni škrob</a:t>
            </a:r>
          </a:p>
          <a:p>
            <a:r>
              <a:rPr lang="hr-HR" noProof="0" dirty="0"/>
              <a:t>metali, npr. metalne pjene, titanij</a:t>
            </a:r>
          </a:p>
          <a:p>
            <a:r>
              <a:rPr lang="hr-HR" noProof="0" dirty="0" err="1"/>
              <a:t>grafen</a:t>
            </a:r>
            <a:endParaRPr lang="hr-HR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45" y="1820069"/>
            <a:ext cx="29527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5288"/>
            <a:ext cx="10515600" cy="1060174"/>
          </a:xfrm>
        </p:spPr>
        <p:txBody>
          <a:bodyPr/>
          <a:lstStyle/>
          <a:p>
            <a:r>
              <a:rPr lang="hr-HR" noProof="0" dirty="0"/>
              <a:t>Zasloni s tekućim kristalima (LCD)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679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noProof="0" dirty="0"/>
              <a:t>Tekući kristali </a:t>
            </a:r>
            <a:r>
              <a:rPr lang="hr-HR" dirty="0"/>
              <a:t>organske su </a:t>
            </a:r>
            <a:r>
              <a:rPr lang="hr-HR" noProof="0" dirty="0"/>
              <a:t>molekule koje stvaraju posebno stanje materije koja se nalazi između krutoga i tekućega, dakle posjeduju svojstva karakteristična za oba stanja: </a:t>
            </a:r>
            <a:r>
              <a:rPr lang="hr-HR" noProof="0" dirty="0" err="1"/>
              <a:t>fluiditet</a:t>
            </a:r>
            <a:r>
              <a:rPr lang="hr-HR" noProof="0" dirty="0"/>
              <a:t> tekućine te neka strukturna i optička svojstva kristala. </a:t>
            </a:r>
          </a:p>
          <a:p>
            <a:pPr marL="0" indent="0">
              <a:buNone/>
            </a:pPr>
            <a:r>
              <a:rPr lang="hr-HR" sz="2600" noProof="0" dirty="0"/>
              <a:t>Građeni su od molekula u obliku štapića poredanih formalnim redoslijedom koji se može poremetiti visokim temperaturama i primjenom električne energije.</a:t>
            </a:r>
          </a:p>
          <a:p>
            <a:pPr lvl="1"/>
            <a:r>
              <a:rPr lang="hr-HR" sz="2600" noProof="0" dirty="0"/>
              <a:t>LCD monitori i slični uređaji koriste se električnom energijom za kontrolu reda kristala i to zajedno s polarizacijskim filtrima stvara slike na ekranu.</a:t>
            </a:r>
          </a:p>
          <a:p>
            <a:pPr lvl="1"/>
            <a:r>
              <a:rPr lang="hr-HR" sz="2600" dirty="0"/>
              <a:t>Do</a:t>
            </a:r>
            <a:r>
              <a:rPr lang="hr-HR" sz="2600" noProof="0" dirty="0"/>
              <a:t>znajte više o tekućim kristalima: </a:t>
            </a:r>
            <a:r>
              <a:rPr lang="hr-HR" sz="2600" noProof="0" dirty="0">
                <a:hlinkClick r:id="rId2"/>
              </a:rPr>
              <a:t>https://goo.gl/G9ruPm</a:t>
            </a:r>
            <a:r>
              <a:rPr lang="hr-HR" sz="2600" noProof="0" dirty="0"/>
              <a:t> ili o LCD zaslonima </a:t>
            </a:r>
            <a:r>
              <a:rPr lang="hr-HR" sz="2600" noProof="0" dirty="0">
                <a:hlinkClick r:id="rId3"/>
              </a:rPr>
              <a:t>https://goo.gl/LtTSl0</a:t>
            </a:r>
            <a:r>
              <a:rPr lang="hr-HR" sz="2600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95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6018"/>
            <a:ext cx="10515600" cy="914400"/>
          </a:xfrm>
        </p:spPr>
        <p:txBody>
          <a:bodyPr/>
          <a:lstStyle/>
          <a:p>
            <a:r>
              <a:rPr lang="hr-HR" noProof="0" dirty="0" err="1"/>
              <a:t>Nanotehnologija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9113" y="2332383"/>
            <a:ext cx="10840277" cy="434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noProof="0" dirty="0" err="1"/>
              <a:t>Nanotehnologija</a:t>
            </a:r>
            <a:r>
              <a:rPr lang="hr-HR" noProof="0" dirty="0"/>
              <a:t> proučava materijale veličine nanometra, uključujući atome i molekule.</a:t>
            </a:r>
          </a:p>
          <a:p>
            <a:r>
              <a:rPr lang="hr-HR" noProof="0" dirty="0"/>
              <a:t>Primjena:</a:t>
            </a:r>
          </a:p>
          <a:p>
            <a:pPr lvl="1"/>
            <a:r>
              <a:rPr lang="hr-HR" dirty="0"/>
              <a:t>d</a:t>
            </a:r>
            <a:r>
              <a:rPr lang="hr-HR" noProof="0" dirty="0" err="1"/>
              <a:t>odatak</a:t>
            </a:r>
            <a:r>
              <a:rPr lang="hr-HR" noProof="0" dirty="0"/>
              <a:t> materijalima, npr. da bi materijal ojačao bez povećanja mase, da bi se poboljšale performanse poput antibakterijskih svojstava</a:t>
            </a:r>
          </a:p>
          <a:p>
            <a:pPr lvl="1"/>
            <a:r>
              <a:rPr lang="hr-HR" noProof="0" dirty="0"/>
              <a:t>medicinska uporaba, npr. dostava lijekova do ciljnih organa</a:t>
            </a:r>
          </a:p>
          <a:p>
            <a:pPr lvl="1"/>
            <a:r>
              <a:rPr lang="hr-HR" noProof="0" dirty="0" err="1"/>
              <a:t>minijaturizacija</a:t>
            </a:r>
            <a:r>
              <a:rPr lang="hr-HR" noProof="0" dirty="0"/>
              <a:t> u elektronici </a:t>
            </a:r>
          </a:p>
          <a:p>
            <a:pPr lvl="1"/>
            <a:r>
              <a:rPr lang="hr-HR" noProof="0" dirty="0"/>
              <a:t>industrijska primjena, npr. nove tehnologije baterija, filtriranje vode</a:t>
            </a:r>
          </a:p>
          <a:p>
            <a:r>
              <a:rPr lang="hr-HR" noProof="0" dirty="0"/>
              <a:t>više o </a:t>
            </a:r>
            <a:r>
              <a:rPr lang="hr-HR" noProof="0" dirty="0" err="1"/>
              <a:t>nanotehnologiji</a:t>
            </a:r>
            <a:r>
              <a:rPr lang="hr-HR" noProof="0" dirty="0"/>
              <a:t>: </a:t>
            </a:r>
            <a:r>
              <a:rPr lang="hr-HR" noProof="0" dirty="0">
                <a:hlinkClick r:id="rId2"/>
              </a:rPr>
              <a:t>https://goo.gl/jGihGJ</a:t>
            </a:r>
            <a:r>
              <a:rPr lang="hr-HR" noProof="0" dirty="0"/>
              <a:t> ; </a:t>
            </a:r>
            <a:r>
              <a:rPr lang="hr-HR" noProof="0" dirty="0">
                <a:hlinkClick r:id="rId3"/>
              </a:rPr>
              <a:t>https://goo.gl/M7g4tg</a:t>
            </a:r>
            <a:r>
              <a:rPr lang="hr-HR" noProof="0" dirty="0"/>
              <a:t>      i o primjeni </a:t>
            </a:r>
            <a:r>
              <a:rPr lang="hr-HR" noProof="0" dirty="0" err="1"/>
              <a:t>nanotehnologije</a:t>
            </a:r>
            <a:r>
              <a:rPr lang="hr-HR" noProof="0" dirty="0"/>
              <a:t> </a:t>
            </a:r>
            <a:r>
              <a:rPr lang="hr-HR" noProof="0" dirty="0">
                <a:hlinkClick r:id="rId4"/>
              </a:rPr>
              <a:t>https://goo.gl/oKT1uV</a:t>
            </a:r>
            <a:r>
              <a:rPr lang="hr-HR" noProof="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751D1C-A79F-4B1C-A231-3A685652DE96}"/>
              </a:ext>
            </a:extLst>
          </p:cNvPr>
          <p:cNvGrpSpPr/>
          <p:nvPr/>
        </p:nvGrpSpPr>
        <p:grpSpPr>
          <a:xfrm>
            <a:off x="5300870" y="592348"/>
            <a:ext cx="6490167" cy="1412734"/>
            <a:chOff x="648526" y="4174837"/>
            <a:chExt cx="7948737" cy="21119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526" y="4174837"/>
              <a:ext cx="7948737" cy="17733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21872" y="5948219"/>
              <a:ext cx="248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571F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Nanomaterial 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6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Lotos efekt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Ovo je primjer </a:t>
            </a:r>
            <a:r>
              <a:rPr lang="hr-HR" noProof="0" dirty="0" err="1"/>
              <a:t>nanotehnologije</a:t>
            </a:r>
            <a:r>
              <a:rPr lang="hr-HR" noProof="0" dirty="0"/>
              <a:t> u prirodi koji se odnosi na svojstva </a:t>
            </a:r>
            <a:r>
              <a:rPr lang="hr-HR" noProof="0" dirty="0" err="1"/>
              <a:t>samočišćenja</a:t>
            </a:r>
            <a:r>
              <a:rPr lang="hr-HR" noProof="0" dirty="0"/>
              <a:t> lotosa. </a:t>
            </a:r>
          </a:p>
          <a:p>
            <a:r>
              <a:rPr lang="hr-HR" noProof="0" dirty="0" err="1"/>
              <a:t>Nanoskopska</a:t>
            </a:r>
            <a:r>
              <a:rPr lang="hr-HR" noProof="0" dirty="0"/>
              <a:t> hrapava površina odbija vodu, a čestice prljavštine usput se skupljaju i odstranjuju s lista. </a:t>
            </a:r>
          </a:p>
          <a:p>
            <a:r>
              <a:rPr lang="hr-HR" noProof="0" dirty="0"/>
              <a:t>To je nadahnulo znanstvenike za stvaranje premaza i završnih slojeva koji omogućuju </a:t>
            </a:r>
            <a:r>
              <a:rPr lang="hr-HR" noProof="0" dirty="0" err="1"/>
              <a:t>samočišćenje</a:t>
            </a:r>
            <a:r>
              <a:rPr lang="hr-HR" noProof="0" dirty="0"/>
              <a:t> materijala.</a:t>
            </a:r>
          </a:p>
          <a:p>
            <a:r>
              <a:rPr lang="hr-HR" dirty="0"/>
              <a:t>v</a:t>
            </a:r>
            <a:r>
              <a:rPr lang="hr-HR" noProof="0" dirty="0" err="1"/>
              <a:t>iše</a:t>
            </a:r>
            <a:r>
              <a:rPr lang="hr-HR" noProof="0" dirty="0"/>
              <a:t> o efektu lotosa na</a:t>
            </a:r>
          </a:p>
          <a:p>
            <a:pPr marL="0" indent="0">
              <a:buNone/>
            </a:pPr>
            <a:r>
              <a:rPr lang="hr-HR" noProof="0" dirty="0"/>
              <a:t>  </a:t>
            </a:r>
            <a:r>
              <a:rPr lang="hr-HR" noProof="0" dirty="0">
                <a:hlinkClick r:id="rId2"/>
              </a:rPr>
              <a:t>https://asknature.org/?p=82195</a:t>
            </a:r>
            <a:r>
              <a:rPr lang="hr-HR" noProof="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154" y="4489380"/>
            <a:ext cx="3038475" cy="20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40275"/>
            <a:ext cx="2143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hr-HR" noProof="0" dirty="0" err="1"/>
              <a:t>Biopolimeri</a:t>
            </a:r>
            <a:endParaRPr lang="hr-H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210"/>
            <a:ext cx="10515600" cy="4904753"/>
          </a:xfrm>
        </p:spPr>
        <p:txBody>
          <a:bodyPr/>
          <a:lstStyle/>
          <a:p>
            <a:r>
              <a:rPr lang="hr-HR" noProof="0" dirty="0"/>
              <a:t>Biorazgradivi polimeri mogu se </a:t>
            </a:r>
            <a:r>
              <a:rPr lang="hr-HR" noProof="0" dirty="0" err="1"/>
              <a:t>kompostirati</a:t>
            </a:r>
            <a:r>
              <a:rPr lang="hr-HR" noProof="0" dirty="0"/>
              <a:t> i nastaju od obnovljivih sirovina poput škroba (npr. kukuruz ili krumpir). </a:t>
            </a:r>
          </a:p>
          <a:p>
            <a:r>
              <a:rPr lang="hr-HR" noProof="0" dirty="0" err="1"/>
              <a:t>Polimliječna</a:t>
            </a:r>
            <a:r>
              <a:rPr lang="hr-HR" noProof="0" dirty="0"/>
              <a:t> kiselina (PLA – </a:t>
            </a:r>
            <a:r>
              <a:rPr lang="hr-HR" dirty="0" err="1"/>
              <a:t>Polylactic</a:t>
            </a:r>
            <a:r>
              <a:rPr lang="hr-HR" dirty="0"/>
              <a:t> </a:t>
            </a:r>
            <a:r>
              <a:rPr lang="hr-HR" dirty="0" err="1"/>
              <a:t>acid</a:t>
            </a:r>
            <a:r>
              <a:rPr lang="hr-HR" dirty="0"/>
              <a:t>) </a:t>
            </a:r>
            <a:r>
              <a:rPr lang="hr-HR" noProof="0" dirty="0"/>
              <a:t>termoplastični je </a:t>
            </a:r>
            <a:r>
              <a:rPr lang="hr-HR" noProof="0" dirty="0" err="1"/>
              <a:t>alifatski</a:t>
            </a:r>
            <a:r>
              <a:rPr lang="hr-HR" noProof="0" dirty="0"/>
              <a:t> </a:t>
            </a:r>
            <a:r>
              <a:rPr lang="hr-HR" noProof="0" dirty="0" err="1"/>
              <a:t>poliester</a:t>
            </a:r>
            <a:r>
              <a:rPr lang="hr-HR" noProof="0" dirty="0"/>
              <a:t> sintetiziran iz obnovljive biomase, obično iz fermentiranoga biljnog škroba, poput kukuruza, šećerne trske ili pulpe šećerne repe.</a:t>
            </a:r>
          </a:p>
          <a:p>
            <a:r>
              <a:rPr lang="hr-HR" noProof="0" dirty="0"/>
              <a:t>PLA je </a:t>
            </a:r>
            <a:r>
              <a:rPr lang="hr-HR" noProof="0" dirty="0" err="1"/>
              <a:t>kompostibilan</a:t>
            </a:r>
            <a:r>
              <a:rPr lang="hr-HR" noProof="0" dirty="0"/>
              <a:t>, ali nije biorazgradiv prema američkim i europskim standardima jer se ne razgrađuje izvan uvjeta umjetnoga </a:t>
            </a:r>
            <a:r>
              <a:rPr lang="hr-HR" noProof="0" dirty="0" err="1"/>
              <a:t>kompostiranja</a:t>
            </a:r>
            <a:r>
              <a:rPr lang="hr-HR" noProof="0" dirty="0"/>
              <a:t>.</a:t>
            </a:r>
          </a:p>
        </p:txBody>
      </p:sp>
      <p:pic>
        <p:nvPicPr>
          <p:cNvPr id="2050" name="Picture 2" descr="https://upload.wikimedia.org/wikipedia/commons/thumb/7/7d/BiodegradablePlasticUtensils2.jpg/300px-BiodegradablePlasticUtensi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71" y="4568271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035"/>
            <a:ext cx="10515600" cy="786365"/>
          </a:xfrm>
        </p:spPr>
        <p:txBody>
          <a:bodyPr/>
          <a:lstStyle/>
          <a:p>
            <a:r>
              <a:rPr lang="hr-HR" noProof="0" dirty="0"/>
              <a:t>Metali i metalne pjene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400"/>
            <a:ext cx="10515600" cy="5455409"/>
          </a:xfrm>
        </p:spPr>
        <p:txBody>
          <a:bodyPr>
            <a:normAutofit/>
          </a:bodyPr>
          <a:lstStyle/>
          <a:p>
            <a:r>
              <a:rPr lang="hr-HR" sz="2400" noProof="0" dirty="0"/>
              <a:t>Titanij se upotrebljava kao suvremeni materijal u sportu i medicini, za izradu vrhunskih bicikala i za zamjenske zglobove kukova. </a:t>
            </a:r>
          </a:p>
          <a:p>
            <a:r>
              <a:rPr lang="hr-HR" sz="2400" noProof="0" dirty="0"/>
              <a:t>Izvrstan je materijal za ove svrhe jer ima visok omjer čvrstoće i mase i otporan je na koroziju.</a:t>
            </a:r>
          </a:p>
          <a:p>
            <a:r>
              <a:rPr lang="hr-HR" sz="2400" noProof="0" dirty="0"/>
              <a:t>Metalne pjene su snažan, ali lagan materijal proizveden uvođenjem plina ili sredstva za pjenjenje u rastaljeni metal. </a:t>
            </a:r>
          </a:p>
          <a:p>
            <a:r>
              <a:rPr lang="hr-HR" sz="2400" noProof="0" dirty="0"/>
              <a:t>Samo 5 – 25 % metalne pjene jest metal, što omogućuje materijalu da zadrži velik dio svoje čvrstoće, ali bez gustoće ili mase čvrstoga metala.</a:t>
            </a:r>
          </a:p>
          <a:p>
            <a:r>
              <a:rPr lang="hr-HR" sz="2400" noProof="0" dirty="0"/>
              <a:t>Metalne se pjene često upotrebljavaju u avionima i automobilima jer učinkovito apsorbiraju udarce i imaju malu masu.</a:t>
            </a:r>
          </a:p>
        </p:txBody>
      </p:sp>
      <p:pic>
        <p:nvPicPr>
          <p:cNvPr id="1026" name="Picture 2" descr="A close-up view of a titanium hip replacement lying on a metal surfa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78" y="4959005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lue background with a gloved hand holding a sample sheet of aluminium foa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7" y="4959005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/>
              <a:t>Grafen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982818"/>
          </a:xfrm>
        </p:spPr>
        <p:txBody>
          <a:bodyPr>
            <a:normAutofit lnSpcReduction="10000"/>
          </a:bodyPr>
          <a:lstStyle/>
          <a:p>
            <a:r>
              <a:rPr lang="hr-HR" noProof="0" dirty="0" err="1"/>
              <a:t>Grafen</a:t>
            </a:r>
            <a:r>
              <a:rPr lang="hr-HR" noProof="0" dirty="0"/>
              <a:t> je otkriven 2004. godine i još uvijek je u fazi razvoja, ali predviđa se da će radikalno promijeniti materijale i proizvode budućnosti.</a:t>
            </a:r>
          </a:p>
          <a:p>
            <a:r>
              <a:rPr lang="hr-HR" noProof="0" dirty="0"/>
              <a:t>Grafit se upotrebljava u olovkama i izrađen je od slojeva </a:t>
            </a:r>
            <a:r>
              <a:rPr lang="hr-HR" noProof="0" dirty="0" err="1"/>
              <a:t>grafena</a:t>
            </a:r>
            <a:r>
              <a:rPr lang="hr-HR" noProof="0" dirty="0"/>
              <a:t>. </a:t>
            </a:r>
          </a:p>
          <a:p>
            <a:r>
              <a:rPr lang="hr-HR" noProof="0" dirty="0" err="1"/>
              <a:t>Grafenski</a:t>
            </a:r>
            <a:r>
              <a:rPr lang="hr-HR" noProof="0" dirty="0"/>
              <a:t> slojevi debljine su jednoga ugljikova atoma.</a:t>
            </a:r>
          </a:p>
          <a:p>
            <a:r>
              <a:rPr lang="hr-HR" noProof="0" dirty="0"/>
              <a:t>Svojstva:</a:t>
            </a:r>
          </a:p>
          <a:p>
            <a:pPr lvl="1"/>
            <a:r>
              <a:rPr lang="hr-HR" noProof="0" dirty="0"/>
              <a:t>200 puta jači od čelika</a:t>
            </a:r>
          </a:p>
          <a:p>
            <a:pPr lvl="1"/>
            <a:r>
              <a:rPr lang="hr-HR" noProof="0" dirty="0"/>
              <a:t>najlakši materijal koji poznajemo</a:t>
            </a:r>
          </a:p>
          <a:p>
            <a:pPr lvl="1"/>
            <a:r>
              <a:rPr lang="hr-HR" noProof="0" dirty="0"/>
              <a:t>najveća toplinska i električna vodljivost poznata čovjeku</a:t>
            </a:r>
          </a:p>
          <a:p>
            <a:pPr lvl="1"/>
            <a:r>
              <a:rPr lang="hr-HR" noProof="0" dirty="0"/>
              <a:t>rastezljiv do 20 % svoje duljine</a:t>
            </a:r>
          </a:p>
          <a:p>
            <a:pPr lvl="1"/>
            <a:r>
              <a:rPr lang="hr-HR" noProof="0" dirty="0"/>
              <a:t>transparentan</a:t>
            </a:r>
          </a:p>
          <a:p>
            <a:pPr lvl="1"/>
            <a:r>
              <a:rPr lang="hr-HR" noProof="0" dirty="0"/>
              <a:t>vrlo fleksibilan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9C458-42D5-40EE-B7D3-2E4F2DC11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361" y="3048481"/>
            <a:ext cx="2536587" cy="37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Što je znanost o materijalima?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noProof="0" dirty="0"/>
              <a:t>Znanost o materijalima – područje koje uključuje interdisciplinarni pristup fizike, kemije, informatike, primijenjene matematike i strojarstva, inženjerstva i tehnologije materijala.</a:t>
            </a:r>
          </a:p>
          <a:p>
            <a:r>
              <a:rPr lang="hr-HR" noProof="0" dirty="0"/>
              <a:t>Materijali su tvari od kojih je nešto izrađeno ili sastavljeno. </a:t>
            </a:r>
          </a:p>
          <a:p>
            <a:r>
              <a:rPr lang="hr-HR" noProof="0" dirty="0"/>
              <a:t>Njihovo poznavanje i iskorištavanje temelj su našega postojanja, razvoja i napretka. </a:t>
            </a:r>
          </a:p>
          <a:p>
            <a:r>
              <a:rPr lang="hr-HR" noProof="0" dirty="0"/>
              <a:t>Tako nas povijest zapravo uči o materijalima, što se najbolje ogleda u imenima pridjenutima pojedinim povijesnim razdobljima kao što su kameno, brončano i željezno doba.</a:t>
            </a:r>
          </a:p>
        </p:txBody>
      </p:sp>
    </p:spTree>
    <p:extLst>
      <p:ext uri="{BB962C8B-B14F-4D97-AF65-F5344CB8AC3E}">
        <p14:creationId xmlns:p14="http://schemas.microsoft.com/office/powerpoint/2010/main" val="36052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Uporaba </a:t>
            </a:r>
            <a:r>
              <a:rPr lang="hr-HR" noProof="0" dirty="0" err="1"/>
              <a:t>grafena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927574" cy="4351338"/>
          </a:xfrm>
        </p:spPr>
        <p:txBody>
          <a:bodyPr/>
          <a:lstStyle/>
          <a:p>
            <a:r>
              <a:rPr lang="hr-HR" noProof="0" dirty="0"/>
              <a:t>Potencijal je uporabe </a:t>
            </a:r>
            <a:r>
              <a:rPr lang="hr-HR" noProof="0" dirty="0" err="1"/>
              <a:t>grafena</a:t>
            </a:r>
            <a:r>
              <a:rPr lang="hr-HR" noProof="0" dirty="0"/>
              <a:t> neograničen, uključujući elektroniku, medicinu, kompozite, premaze, modu, građevinarstvo i zrakoplovstvo.</a:t>
            </a:r>
          </a:p>
          <a:p>
            <a:pPr lvl="1"/>
            <a:r>
              <a:rPr lang="hr-HR" noProof="0" dirty="0"/>
              <a:t>spremište energije, uključujući tiskane sklopive baterije</a:t>
            </a:r>
          </a:p>
          <a:p>
            <a:pPr lvl="1"/>
            <a:r>
              <a:rPr lang="hr-HR" noProof="0" dirty="0"/>
              <a:t>ekrani osjetljivi na dodir, uključujući sklopiva računala i televizore</a:t>
            </a:r>
          </a:p>
          <a:p>
            <a:pPr lvl="1"/>
            <a:r>
              <a:rPr lang="hr-HR" noProof="0" dirty="0"/>
              <a:t>prijenosne solarne ćelije</a:t>
            </a:r>
          </a:p>
          <a:p>
            <a:pPr lvl="1"/>
            <a:r>
              <a:rPr lang="hr-HR" noProof="0" dirty="0" err="1"/>
              <a:t>grafenX</a:t>
            </a:r>
            <a:r>
              <a:rPr lang="hr-HR" noProof="0" dirty="0"/>
              <a:t> – svjetlosna jedra, ESA</a:t>
            </a:r>
          </a:p>
          <a:p>
            <a:pPr marL="914400" lvl="2" indent="0">
              <a:buNone/>
            </a:pPr>
            <a:r>
              <a:rPr lang="hr-HR" noProof="0" dirty="0">
                <a:hlinkClick r:id="rId2"/>
              </a:rPr>
              <a:t> </a:t>
            </a:r>
            <a:r>
              <a:rPr lang="hr-HR" sz="2400" noProof="0" dirty="0">
                <a:hlinkClick r:id="rId2"/>
              </a:rPr>
              <a:t>https://goo.gl/H1q7hJ</a:t>
            </a:r>
            <a:r>
              <a:rPr lang="hr-HR" sz="2400" noProof="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190" y="4895229"/>
            <a:ext cx="292417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11137"/>
            <a:ext cx="3581400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337" y="4001294"/>
            <a:ext cx="24479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Pametni materijali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Da bi ih se svrstalo u pametne materijale, materijali moraju pokazati fizičku promjenu kao odgovor na neke vanjske podražaje.</a:t>
            </a:r>
          </a:p>
          <a:p>
            <a:r>
              <a:rPr lang="hr-HR" noProof="0" dirty="0"/>
              <a:t>Drugim riječima, oni se promijene zbog vanjskoga podražaja, a kad se ukloni uzrok, oni se vraćaju u svoj izvorni oblik.</a:t>
            </a:r>
          </a:p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364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hr-HR" noProof="0" dirty="0"/>
              <a:t>Memorijske legure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3858039"/>
          </a:xfrm>
        </p:spPr>
        <p:txBody>
          <a:bodyPr/>
          <a:lstStyle/>
          <a:p>
            <a:r>
              <a:rPr lang="hr-HR" noProof="0" dirty="0"/>
              <a:t>Memorijske legure (</a:t>
            </a:r>
            <a:r>
              <a:rPr lang="hr-HR" i="1" noProof="0" dirty="0" err="1"/>
              <a:t>Shape</a:t>
            </a:r>
            <a:r>
              <a:rPr lang="hr-HR" i="1" noProof="0" dirty="0"/>
              <a:t> </a:t>
            </a:r>
            <a:r>
              <a:rPr lang="hr-HR" i="1" noProof="0" dirty="0" err="1"/>
              <a:t>Memory</a:t>
            </a:r>
            <a:r>
              <a:rPr lang="hr-HR" i="1" noProof="0" dirty="0"/>
              <a:t> </a:t>
            </a:r>
            <a:r>
              <a:rPr lang="hr-HR" i="1" noProof="0" dirty="0" err="1"/>
              <a:t>Alloys</a:t>
            </a:r>
            <a:r>
              <a:rPr lang="hr-HR" i="1" noProof="0" dirty="0"/>
              <a:t> </a:t>
            </a:r>
            <a:r>
              <a:rPr lang="hr-HR" noProof="0" dirty="0"/>
              <a:t>– SMA) </a:t>
            </a:r>
            <a:r>
              <a:rPr lang="hr-HR" dirty="0"/>
              <a:t>metalne su </a:t>
            </a:r>
            <a:r>
              <a:rPr lang="hr-HR" noProof="0" dirty="0"/>
              <a:t>legure koje se grijanjem vraćaju u prvobitni oblik. Upotrebljavaju se za okvire naočala koji se vraćaju u prvobitni oblik ako se zbog udarca deformiraju.</a:t>
            </a:r>
          </a:p>
          <a:p>
            <a:r>
              <a:rPr lang="hr-HR" noProof="0" dirty="0"/>
              <a:t>Nikal-titanij (</a:t>
            </a:r>
            <a:r>
              <a:rPr lang="hr-HR" noProof="0" dirty="0" err="1"/>
              <a:t>nitinol</a:t>
            </a:r>
            <a:r>
              <a:rPr lang="hr-HR" noProof="0" dirty="0"/>
              <a:t>) vrsta je SMA-a i skuplja se zagrijavanjem dok se većina metala širi. Kad su </a:t>
            </a:r>
            <a:r>
              <a:rPr lang="hr-HR" noProof="0" dirty="0" err="1"/>
              <a:t>ortodontski</a:t>
            </a:r>
            <a:r>
              <a:rPr lang="hr-HR" noProof="0" dirty="0"/>
              <a:t> </a:t>
            </a:r>
            <a:r>
              <a:rPr lang="hr-HR" noProof="0" dirty="0" err="1"/>
              <a:t>aparatići</a:t>
            </a:r>
            <a:r>
              <a:rPr lang="hr-HR" noProof="0" dirty="0"/>
              <a:t> izrađeni od </a:t>
            </a:r>
            <a:r>
              <a:rPr lang="hr-HR" noProof="0" dirty="0" err="1"/>
              <a:t>nitinola</a:t>
            </a:r>
            <a:r>
              <a:rPr lang="hr-HR" noProof="0" dirty="0"/>
              <a:t>, oni se zagrijavaju u ustima i </a:t>
            </a:r>
            <a:r>
              <a:rPr lang="hr-HR" i="1" noProof="0" dirty="0"/>
              <a:t>vuku</a:t>
            </a:r>
            <a:r>
              <a:rPr lang="hr-HR" noProof="0" dirty="0"/>
              <a:t> za zube, </a:t>
            </a:r>
            <a:r>
              <a:rPr lang="hr-HR" dirty="0"/>
              <a:t>s</a:t>
            </a:r>
            <a:r>
              <a:rPr lang="hr-HR" noProof="0" dirty="0"/>
              <a:t>toga se kreću s </a:t>
            </a:r>
            <a:r>
              <a:rPr lang="hr-HR" noProof="0" dirty="0" err="1"/>
              <a:t>nitinolom</a:t>
            </a:r>
            <a:r>
              <a:rPr lang="hr-HR" noProof="0" dirty="0"/>
              <a:t>.</a:t>
            </a:r>
          </a:p>
        </p:txBody>
      </p:sp>
      <p:pic>
        <p:nvPicPr>
          <p:cNvPr id="3074" name="Picture 2" descr="Image result for niti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2" y="4586906"/>
            <a:ext cx="2862331" cy="19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21AC4-CE24-458E-86E6-853158DD9A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05" y="4328418"/>
            <a:ext cx="4343399" cy="2425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4" y="4328418"/>
            <a:ext cx="3366912" cy="21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/>
              <a:t>Termokromni</a:t>
            </a:r>
            <a:r>
              <a:rPr lang="hr-HR" noProof="0" dirty="0"/>
              <a:t> pigmenti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/>
          <a:lstStyle/>
          <a:p>
            <a:r>
              <a:rPr lang="hr-HR" noProof="0" dirty="0" err="1"/>
              <a:t>Termokromni</a:t>
            </a:r>
            <a:r>
              <a:rPr lang="hr-HR" noProof="0" dirty="0"/>
              <a:t> pigmenti mijenjaju boju kad im se temperatura mijenja. Ti se pigmenti mogu miješati s bojom ili polimerima da bi materijalima dali ista svojstva da mijenjaju boju kao i pigment. Primjer ove tehnologije vidi se na šalicama za kavu koje mijenjaju boju, igračkama za dječje kupke i na papirima za račune na blagajnama.</a:t>
            </a:r>
          </a:p>
        </p:txBody>
      </p:sp>
      <p:pic>
        <p:nvPicPr>
          <p:cNvPr id="4116" name="Picture 20" descr="Image result for thermochromic rubber duc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t="14892" r="14056" b="17908"/>
          <a:stretch/>
        </p:blipFill>
        <p:spPr bwMode="auto">
          <a:xfrm>
            <a:off x="5143975" y="4068921"/>
            <a:ext cx="2658794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rmal receipt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02" y="3675081"/>
            <a:ext cx="2761836" cy="27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9" y="4345722"/>
            <a:ext cx="4708906" cy="18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hr-HR" noProof="0" dirty="0" err="1"/>
              <a:t>Fotokromni</a:t>
            </a:r>
            <a:r>
              <a:rPr lang="hr-HR" noProof="0" dirty="0"/>
              <a:t> pigmenti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39688"/>
            <a:ext cx="10515600" cy="5037275"/>
          </a:xfrm>
        </p:spPr>
        <p:txBody>
          <a:bodyPr/>
          <a:lstStyle/>
          <a:p>
            <a:r>
              <a:rPr lang="hr-HR" noProof="0" dirty="0" err="1"/>
              <a:t>Fotokromni</a:t>
            </a:r>
            <a:r>
              <a:rPr lang="hr-HR" noProof="0" dirty="0"/>
              <a:t> pigmenti mijenjaju svojstva kad su izloženi ultraljubičastom (UV) svjetlu. </a:t>
            </a:r>
          </a:p>
          <a:p>
            <a:r>
              <a:rPr lang="hr-HR" noProof="0" dirty="0"/>
              <a:t>Dobro poznati primjer bile bi naočale u kojima su leće prozirne kad se nose unutar zgrade, ali postaju sličnije sunčanim naočalama kad su vani izložene jakom Sunčevu svjetlu. </a:t>
            </a:r>
          </a:p>
          <a:p>
            <a:r>
              <a:rPr lang="hr-HR" noProof="0" dirty="0"/>
              <a:t>Ista se tehnologija upotrebljava za prozorska stakla da bi se spriječilo pregrijavanje soba tijekom topla vremena.</a:t>
            </a:r>
          </a:p>
        </p:txBody>
      </p:sp>
      <p:pic>
        <p:nvPicPr>
          <p:cNvPr id="5122" name="Picture 2" descr="Image result for photochromic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9" y="4960938"/>
            <a:ext cx="36004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hotochromic 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06" y="3863265"/>
            <a:ext cx="4277000" cy="29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046921"/>
          </a:xfrm>
        </p:spPr>
        <p:txBody>
          <a:bodyPr/>
          <a:lstStyle/>
          <a:p>
            <a:r>
              <a:rPr lang="hr-HR" noProof="0" dirty="0"/>
              <a:t>Kompoziti s kvantnim </a:t>
            </a:r>
            <a:r>
              <a:rPr lang="hr-HR" noProof="0" dirty="0" err="1"/>
              <a:t>tuneliranjem</a:t>
            </a:r>
            <a:r>
              <a:rPr lang="hr-HR" noProof="0" dirty="0"/>
              <a:t> (QTC)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3697357"/>
          </a:xfrm>
        </p:spPr>
        <p:txBody>
          <a:bodyPr/>
          <a:lstStyle/>
          <a:p>
            <a:r>
              <a:rPr lang="hr-HR" noProof="0" dirty="0"/>
              <a:t>Kompozit s kvantnim </a:t>
            </a:r>
            <a:r>
              <a:rPr lang="hr-HR" noProof="0" dirty="0" err="1"/>
              <a:t>tuneliranjem</a:t>
            </a:r>
            <a:r>
              <a:rPr lang="hr-HR" noProof="0" dirty="0"/>
              <a:t> (QTC) izolacijska je guma koja sadržava sitne čestice metala. </a:t>
            </a:r>
          </a:p>
          <a:p>
            <a:r>
              <a:rPr lang="hr-HR" noProof="0" dirty="0"/>
              <a:t>Zbog pritiskanja metalne se čestice spajaju i omogućuju protok električne struje. QTC je izolator tijekom mirovanja i vodič tijekom pritiska. </a:t>
            </a:r>
          </a:p>
          <a:p>
            <a:r>
              <a:rPr lang="hr-HR" noProof="0" dirty="0"/>
              <a:t>Upotrebljava se u odjeći za upravljanje pametnim telefonima i prijenosnim glazbenim uređajima, u električnim alatima za upravljanje promjene brzine i u jastučićima osjetljivim na dodir.</a:t>
            </a:r>
          </a:p>
        </p:txBody>
      </p:sp>
      <p:pic>
        <p:nvPicPr>
          <p:cNvPr id="6146" name="Picture 2" descr="Image result for qtc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71" y="4717096"/>
            <a:ext cx="3918364" cy="2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earable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47" y="4736818"/>
            <a:ext cx="3481738" cy="21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Materijali sa svojstvom </a:t>
            </a:r>
            <a:r>
              <a:rPr lang="hr-HR" noProof="0" dirty="0" err="1"/>
              <a:t>samoizlječenja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/>
              <a:t>Samoizlječivi</a:t>
            </a:r>
            <a:r>
              <a:rPr lang="hr-HR" noProof="0" dirty="0"/>
              <a:t> materijali imaju sposobnost popravljanja, što može produžiti životni vijek proizvoda koji </a:t>
            </a:r>
            <a:r>
              <a:rPr lang="hr-HR" dirty="0"/>
              <a:t>se</a:t>
            </a:r>
            <a:r>
              <a:rPr lang="hr-HR" noProof="0" dirty="0"/>
              <a:t> upotrebljava. </a:t>
            </a:r>
          </a:p>
          <a:p>
            <a:r>
              <a:rPr lang="hr-HR" noProof="0" dirty="0"/>
              <a:t>Tu se ubrajaju polimeri koji u sebi mogu zacijeliti posjekotine od noža, metali koji se odupiru koroziji i betoni koji mogu zacijeliti kad puknu.</a:t>
            </a:r>
          </a:p>
        </p:txBody>
      </p:sp>
      <p:pic>
        <p:nvPicPr>
          <p:cNvPr id="7170" name="Picture 2" descr="https://atriainnovation.com/wp-content/uploads/2018/10/20181031_Selfheali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5238"/>
            <a:ext cx="7457867" cy="25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79770-5348-4757-A5F8-04E7C0AE2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17" y="3885238"/>
            <a:ext cx="3180522" cy="2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/>
              <a:t>Polimorfi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/>
              <a:t>Polimorf</a:t>
            </a:r>
            <a:r>
              <a:rPr lang="hr-HR" noProof="0" dirty="0"/>
              <a:t> je polimer koji postaje savitljiv zagrijavanjem na oko 62 °C.</a:t>
            </a:r>
          </a:p>
          <a:p>
            <a:r>
              <a:rPr lang="hr-HR" noProof="0" dirty="0"/>
              <a:t>Hlađenjem postaje dovoljno čvrst za bušenje i rezanje, što ga čini savršenim za modeliranje jer se može ponovno zagrijati i ponovno oblikovati. </a:t>
            </a:r>
          </a:p>
          <a:p>
            <a:r>
              <a:rPr lang="hr-HR" noProof="0" dirty="0"/>
              <a:t>Izvrstan je i za izradu ergonomskih ručki.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1B529-7280-442D-9B31-ADF7BF2DC9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808" y="3853634"/>
            <a:ext cx="3921302" cy="2802725"/>
          </a:xfrm>
          <a:prstGeom prst="rect">
            <a:avLst/>
          </a:prstGeom>
        </p:spPr>
      </p:pic>
      <p:pic>
        <p:nvPicPr>
          <p:cNvPr id="7" name="Picture 2" descr="http://www.mindsetsonline.co.uk/ProductImages/ProductThumbnail/PVM-115_Thumbnail.jpg">
            <a:extLst>
              <a:ext uri="{FF2B5EF4-FFF2-40B4-BE49-F238E27FC236}">
                <a16:creationId xmlns:a16="http://schemas.microsoft.com/office/drawing/2014/main" id="{DDB21FA3-65E9-4E9F-9881-34CCD85A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97" y="421795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C4218-F1BB-4A10-A699-DA0919AD8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1795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Tehnički tekstili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noProof="0" dirty="0"/>
              <a:t>Današnji moderni tekstil ima znatno naprednija i korisnija svojstva u usporedbi s tradicijskim tekstilima poput svile ili pamuka.</a:t>
            </a:r>
          </a:p>
          <a:p>
            <a:r>
              <a:rPr lang="hr-HR" noProof="0" dirty="0"/>
              <a:t>Veliki napredak u tekstilnoj tehnologiji bio je izum </a:t>
            </a:r>
            <a:r>
              <a:rPr lang="hr-HR" noProof="0" dirty="0" err="1"/>
              <a:t>poliamida</a:t>
            </a:r>
            <a:r>
              <a:rPr lang="hr-HR" noProof="0" dirty="0"/>
              <a:t>, poznatijega kao najlon. </a:t>
            </a:r>
            <a:r>
              <a:rPr lang="hr-HR" dirty="0"/>
              <a:t>T</a:t>
            </a:r>
            <a:r>
              <a:rPr lang="hr-HR" noProof="0" dirty="0"/>
              <a:t>aj se sintetički materijal može zagrijavati i presti u vrlo tanke niti, poput prirodnoga tekstila, a danas se intenzivno upotrebljava kao tkanina za izradu odjeće.</a:t>
            </a:r>
          </a:p>
          <a:p>
            <a:r>
              <a:rPr lang="hr-HR" noProof="0" dirty="0"/>
              <a:t>Suvremeni tekstil može se konstruirati tako da ima brojna poboljšana svojstva, poput dodatne čvrstoće ili otpornosti na vatru, vodu ili čak prljavštinu.</a:t>
            </a:r>
          </a:p>
        </p:txBody>
      </p:sp>
    </p:spTree>
    <p:extLst>
      <p:ext uri="{BB962C8B-B14F-4D97-AF65-F5344CB8AC3E}">
        <p14:creationId xmlns:p14="http://schemas.microsoft.com/office/powerpoint/2010/main" val="4400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Vodljive tkanine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9053"/>
          </a:xfrm>
        </p:spPr>
        <p:txBody>
          <a:bodyPr/>
          <a:lstStyle/>
          <a:p>
            <a:r>
              <a:rPr lang="hr-HR" noProof="0" dirty="0"/>
              <a:t>Vodljive tkanine omogućuju siguran prolazak male količine električne struje kroz njih. </a:t>
            </a:r>
          </a:p>
          <a:p>
            <a:r>
              <a:rPr lang="hr-HR" noProof="0" dirty="0"/>
              <a:t>Ova se tehnologija upotrebljava za rasipanje statičkoga naboja ili za rukavice osjetljive na dodir koje omogućuju prolazak male količine naboja kroz rukavicu za povezivanje sa zaslonom.</a:t>
            </a:r>
          </a:p>
        </p:txBody>
      </p:sp>
      <p:pic>
        <p:nvPicPr>
          <p:cNvPr id="8194" name="Picture 2" descr="A man using a smartphone in the snow with gloves adapted to be able to use touch scree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44" y="4134678"/>
            <a:ext cx="4336912" cy="2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1046922"/>
          </a:xfrm>
        </p:spPr>
        <p:txBody>
          <a:bodyPr/>
          <a:lstStyle/>
          <a:p>
            <a:r>
              <a:rPr lang="hr-HR" noProof="0" dirty="0"/>
              <a:t>Znanost i tehnologija materijala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73" y="1205949"/>
            <a:ext cx="5903653" cy="55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Vatrootporne tkanine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Vatrootporne tkanine su tekstili otporni na vatru zbog kemijske obrade ili korištenjem vatrootpornih vlakana. </a:t>
            </a:r>
          </a:p>
          <a:p>
            <a:r>
              <a:rPr lang="hr-HR" noProof="0" dirty="0"/>
              <a:t>Često se upotrebljavaju za izradu namještaja ili zaštitnih odijela.</a:t>
            </a:r>
          </a:p>
          <a:p>
            <a:r>
              <a:rPr lang="hr-HR" noProof="0" dirty="0" err="1"/>
              <a:t>Nomex</a:t>
            </a:r>
            <a:r>
              <a:rPr lang="hr-HR" noProof="0" dirty="0"/>
              <a:t>®</a:t>
            </a:r>
          </a:p>
        </p:txBody>
      </p:sp>
      <p:pic>
        <p:nvPicPr>
          <p:cNvPr id="9224" name="Picture 8" descr="Image result for nom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13" y="3706260"/>
            <a:ext cx="3342999" cy="23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nom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9" y="3983454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Image result for nom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62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/>
              <a:t>Kevlar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/>
              <a:t>Kevlar</a:t>
            </a:r>
            <a:r>
              <a:rPr lang="hr-HR" noProof="0" dirty="0"/>
              <a:t> je čvrsto tkana tkanina koja ima veliku otpornost na udarce.</a:t>
            </a:r>
          </a:p>
          <a:p>
            <a:r>
              <a:rPr lang="hr-HR" noProof="0" dirty="0"/>
              <a:t>Upotrebljava se za gume trkaćih automobila, sportska jedra, vrtlarske rukavice i pancirke.</a:t>
            </a:r>
          </a:p>
        </p:txBody>
      </p:sp>
      <p:pic>
        <p:nvPicPr>
          <p:cNvPr id="10242" name="Picture 2" descr="bodyplate, Vest, dagger, tacticalv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2" y="3159850"/>
            <a:ext cx="3379166" cy="33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kev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49" y="3677857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kev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2632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/>
              <a:t>Mikrovlakna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/>
              <a:t>Mikrovlakna</a:t>
            </a:r>
            <a:r>
              <a:rPr lang="hr-HR" noProof="0" dirty="0"/>
              <a:t> su mnogo tanja od ljudskih dlaka i mogu se namatati da bi se dobio vrlo topli, mekani ili upijajući materijal koji se može upotrijebiti u zimskoj odjeći ili proizvodima kao što su krpe za čišćenje.</a:t>
            </a:r>
          </a:p>
        </p:txBody>
      </p:sp>
      <p:pic>
        <p:nvPicPr>
          <p:cNvPr id="11272" name="Picture 8" descr="Image result for microfi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6382"/>
            <a:ext cx="3704134" cy="26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microfi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67" y="3526382"/>
            <a:ext cx="27051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microfib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08" y="3551541"/>
            <a:ext cx="4111625" cy="27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/>
              <a:t>Mikrokapsulacija</a:t>
            </a:r>
            <a:endParaRPr lang="hr-H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/>
              <a:t>Mikrokapsulacija</a:t>
            </a:r>
            <a:r>
              <a:rPr lang="hr-HR" noProof="0" dirty="0"/>
              <a:t> uključuje </a:t>
            </a:r>
            <a:r>
              <a:rPr lang="hr-HR" noProof="0" dirty="0" err="1"/>
              <a:t>kapsuliranje</a:t>
            </a:r>
            <a:r>
              <a:rPr lang="hr-HR" noProof="0" dirty="0"/>
              <a:t> tekućina ili krutih tvari u sitne mjehure s tankim </a:t>
            </a:r>
            <a:r>
              <a:rPr lang="hr-HR" noProof="0" dirty="0" err="1"/>
              <a:t>stijenkama</a:t>
            </a:r>
            <a:r>
              <a:rPr lang="hr-HR" noProof="0" dirty="0"/>
              <a:t>. </a:t>
            </a:r>
          </a:p>
          <a:p>
            <a:r>
              <a:rPr lang="hr-HR" noProof="0" dirty="0"/>
              <a:t>Te </a:t>
            </a:r>
            <a:r>
              <a:rPr lang="hr-HR" noProof="0" dirty="0" err="1"/>
              <a:t>mikrosfere</a:t>
            </a:r>
            <a:r>
              <a:rPr lang="hr-HR" noProof="0" dirty="0"/>
              <a:t> postupno oslobađaju aktivne tvari kad se zbog trljanja ili pritiska tanka </a:t>
            </a:r>
            <a:r>
              <a:rPr lang="hr-HR" noProof="0" dirty="0" err="1"/>
              <a:t>stijenka</a:t>
            </a:r>
            <a:r>
              <a:rPr lang="hr-HR" noProof="0" dirty="0"/>
              <a:t> ošteti. </a:t>
            </a:r>
          </a:p>
          <a:p>
            <a:r>
              <a:rPr lang="hr-HR" noProof="0" dirty="0"/>
              <a:t>Primjerice, oslobađanje mirisa koji prikriva tjelesne mirise u sportskoj odjeći, dezinficijensi u zavojima i medicinskim tkaninama, „pogrebi i pomiriši” za reklamiranje parfema i mirisa u časopisima i sl.</a:t>
            </a:r>
          </a:p>
        </p:txBody>
      </p:sp>
    </p:spTree>
    <p:extLst>
      <p:ext uri="{BB962C8B-B14F-4D97-AF65-F5344CB8AC3E}">
        <p14:creationId xmlns:p14="http://schemas.microsoft.com/office/powerpoint/2010/main" val="32159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icroencapsulation in fabr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4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Sprega tehnologije i kemije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Praćenje osobne kondicije jest industrija vrijedna više milijardi eura. Opće je prihvaćeno da je puls u mirovanju (RHR) dobar pokazatelj promjena kardiovaskularne kondicije. </a:t>
            </a:r>
          </a:p>
          <a:p>
            <a:r>
              <a:rPr lang="hr-HR" noProof="0" dirty="0"/>
              <a:t>Primjerice, pad RHR-a tijekom nekoliko tjedana vježbanja pokazuje da je srce postalo učinkovitije u pumpanju krvi i kisika po tijelu.</a:t>
            </a:r>
          </a:p>
          <a:p>
            <a:r>
              <a:rPr lang="hr-HR" noProof="0" dirty="0"/>
              <a:t>Moderni nosivi uređaji poput pametnih satova omogućuju praćenje ovih promjena tijekom vremena, ali i drugih mjernih podataka povezanih s općim zdravljem.</a:t>
            </a:r>
          </a:p>
        </p:txBody>
      </p:sp>
    </p:spTree>
    <p:extLst>
      <p:ext uri="{BB962C8B-B14F-4D97-AF65-F5344CB8AC3E}">
        <p14:creationId xmlns:p14="http://schemas.microsoft.com/office/powerpoint/2010/main" val="33632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hoto of a woman looking at her smartwatch during a run outdoo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3" y="521832"/>
            <a:ext cx="6019110" cy="423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hoto of the back of a smart watch showing the green lights and the sens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3318041"/>
            <a:ext cx="4826000" cy="3216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0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hr-HR" noProof="0" dirty="0"/>
              <a:t>Pametni sat i zeleno svjetlo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453"/>
            <a:ext cx="10515600" cy="3670852"/>
          </a:xfrm>
        </p:spPr>
        <p:txBody>
          <a:bodyPr/>
          <a:lstStyle/>
          <a:p>
            <a:r>
              <a:rPr lang="hr-HR" noProof="0" dirty="0"/>
              <a:t>Moderni pametni satovi koriste se trepćućim zelenim svjetlom za mjerenje otkucaja srca iz zapešća. </a:t>
            </a:r>
          </a:p>
          <a:p>
            <a:r>
              <a:rPr lang="hr-HR" noProof="0" dirty="0"/>
              <a:t>Stražnji dio pametnoga sata sadržava optički senzor za otkrivanje reflektirane svjetlosti. </a:t>
            </a:r>
          </a:p>
          <a:p>
            <a:r>
              <a:rPr lang="hr-HR" noProof="0" dirty="0"/>
              <a:t>Glavna razlika od spektrometara jest ta što su izvor svjetlosti i detektor smješteni na istoj strani pametnih satova, a u spektrometrima su jedan nasuprot drugomu.</a:t>
            </a:r>
          </a:p>
        </p:txBody>
      </p:sp>
      <p:pic>
        <p:nvPicPr>
          <p:cNvPr id="1026" name="Picture 2" descr="The Fitbit Estimated Oxygen Variation s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39" y="4180741"/>
            <a:ext cx="4716556" cy="26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awei Watch GT 2e Sp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5" y="4340206"/>
            <a:ext cx="4472057" cy="25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2FBD-256F-47C5-991B-90518A59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3C70124-5799-4C32-B595-B2C4DEC501FC}"/>
              </a:ext>
            </a:extLst>
          </p:cNvPr>
          <p:cNvSpPr txBox="1"/>
          <p:nvPr/>
        </p:nvSpPr>
        <p:spPr>
          <a:xfrm>
            <a:off x="2388093" y="656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6280"/>
            <a:ext cx="9248124" cy="4783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4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1861">
        <p14:switch dir="r"/>
      </p:transition>
    </mc:Choice>
    <mc:Fallback xmlns="">
      <p:transition spd="slow" advTm="31861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SmartCoat</a:t>
            </a:r>
            <a:r>
              <a:rPr lang="hr-HR" dirty="0"/>
              <a:t> </a:t>
            </a:r>
            <a:r>
              <a:rPr lang="hr-HR" dirty="0" err="1"/>
              <a:t>nanotehnologija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1341"/>
            <a:ext cx="10683240" cy="4235621"/>
          </a:xfrm>
        </p:spPr>
        <p:txBody>
          <a:bodyPr/>
          <a:lstStyle/>
          <a:p>
            <a:r>
              <a:rPr lang="hr-HR" dirty="0" err="1"/>
              <a:t>SmartCoat</a:t>
            </a:r>
            <a:r>
              <a:rPr lang="hr-HR" dirty="0"/>
              <a:t> je otopina na bazi TiO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err="1"/>
              <a:t>nanočestica</a:t>
            </a:r>
            <a:r>
              <a:rPr lang="hr-HR" dirty="0"/>
              <a:t> koja se upotrebljava za uništavanje ili inhibiranje neželjenih mikroorganizama.</a:t>
            </a:r>
          </a:p>
          <a:p>
            <a:r>
              <a:rPr lang="hr-HR" dirty="0"/>
              <a:t>Riječ je o ekološkome premazu na bazi vode koji ubija viruse, bakterije, plijesan i rast gljivica; i što je najvažnije, poboljšava kvalitetu zraka u zatvorenome prostoru.</a:t>
            </a:r>
          </a:p>
          <a:p>
            <a:r>
              <a:rPr lang="hr-HR" dirty="0" err="1"/>
              <a:t>SmartCoat</a:t>
            </a:r>
            <a:r>
              <a:rPr lang="hr-HR" dirty="0"/>
              <a:t> djeluje prema načelu </a:t>
            </a:r>
            <a:r>
              <a:rPr lang="hr-HR" dirty="0" err="1"/>
              <a:t>fotokatalizatora</a:t>
            </a:r>
            <a:r>
              <a:rPr lang="hr-HR" dirty="0"/>
              <a:t> i aktivira se pod bilo kojim izvorom svjetlosti, pri čemu oksidacijski djeluje na organske molekule.</a:t>
            </a:r>
          </a:p>
          <a:p>
            <a:r>
              <a:rPr lang="hr-HR" dirty="0"/>
              <a:t>Nanosi se prskanjem premaza na površine elektrostatskom prskalicom.</a:t>
            </a:r>
          </a:p>
        </p:txBody>
      </p:sp>
    </p:spTree>
    <p:extLst>
      <p:ext uri="{BB962C8B-B14F-4D97-AF65-F5344CB8AC3E}">
        <p14:creationId xmlns:p14="http://schemas.microsoft.com/office/powerpoint/2010/main" val="14079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Što proučava znanost o materijalima?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624930" cy="4351338"/>
          </a:xfrm>
        </p:spPr>
        <p:txBody>
          <a:bodyPr/>
          <a:lstStyle/>
          <a:p>
            <a:r>
              <a:rPr lang="hr-HR" noProof="0" dirty="0"/>
              <a:t>Znanost o materijalima usredotočuje se na odnos između atomske i molekularne strukture materijala, svojstava materijala (poput čvrstoće, električne vodljivosti ili optičkih svojstava) i načina na koje se materijal proizvodi ili prerađuje u oblik ili proizvod.</a:t>
            </a:r>
          </a:p>
          <a:p>
            <a:r>
              <a:rPr lang="hr-HR" noProof="0" dirty="0"/>
              <a:t>Drugi bitan dio znanosti o materijalima objašnjava kako se proizvodi mogu poboljšati znanjem o strukturi i tehnikama obrade i kako struktura i obrada utječu na svojstva materijala. </a:t>
            </a:r>
          </a:p>
          <a:p>
            <a:r>
              <a:rPr lang="hr-HR" noProof="0" dirty="0"/>
              <a:t>To uključuje proučavanje različitih vrsta materijala, od metala i kompozita do prirodnih vlakana i bioloških struktura.</a:t>
            </a:r>
          </a:p>
        </p:txBody>
      </p:sp>
    </p:spTree>
    <p:extLst>
      <p:ext uri="{BB962C8B-B14F-4D97-AF65-F5344CB8AC3E}">
        <p14:creationId xmlns:p14="http://schemas.microsoft.com/office/powerpoint/2010/main" val="1096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13" y="1530220"/>
            <a:ext cx="7658143" cy="38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Razvoj novih materijala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Znanost o materijalima jedna je od najbrže rastućih znanstvenih disciplina u svijetu.</a:t>
            </a:r>
          </a:p>
          <a:p>
            <a:r>
              <a:rPr lang="hr-HR" noProof="0" dirty="0"/>
              <a:t>Nove spoznaje o materijalima mogu biti korištene u svim područjima tehnologije i granama industrije. </a:t>
            </a:r>
          </a:p>
          <a:p>
            <a:r>
              <a:rPr lang="hr-HR" noProof="0" dirty="0"/>
              <a:t>Veliki broj svih inovacija izravno ili neizravno ovise o svojstvima materijala koji se upotrebljavaju i imaju velik potencijal u smanjivanju zagađenja okoliša, uštedi energije, očuvanju prirodnih resursa i općenito poboljšanju kvalitete života.</a:t>
            </a:r>
          </a:p>
        </p:txBody>
      </p:sp>
    </p:spTree>
    <p:extLst>
      <p:ext uri="{BB962C8B-B14F-4D97-AF65-F5344CB8AC3E}">
        <p14:creationId xmlns:p14="http://schemas.microsoft.com/office/powerpoint/2010/main" val="736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6973" y="365126"/>
            <a:ext cx="5416826" cy="1273428"/>
          </a:xfrm>
        </p:spPr>
        <p:txBody>
          <a:bodyPr/>
          <a:lstStyle/>
          <a:p>
            <a:r>
              <a:rPr lang="hr-HR" noProof="0" dirty="0"/>
              <a:t>Novi kurikulum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6973" y="1851438"/>
            <a:ext cx="5724939" cy="4641436"/>
          </a:xfrm>
        </p:spPr>
        <p:txBody>
          <a:bodyPr>
            <a:normAutofit/>
          </a:bodyPr>
          <a:lstStyle/>
          <a:p>
            <a:r>
              <a:rPr lang="hr-HR" noProof="0" dirty="0"/>
              <a:t>Kurikulum predmeta Kemije donio je novi pristup poučavanju nastavnih sadržaja kemije u četvrtome razredu srednjih škola s četverogodišnjim programom predmeta Kemije. </a:t>
            </a:r>
          </a:p>
          <a:p>
            <a:r>
              <a:rPr lang="hr-HR" noProof="0" dirty="0"/>
              <a:t>Jedno od tematskih područja u novome kurikulumu jest i Znanost o materijalima.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370087"/>
            <a:ext cx="4731026" cy="62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8925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3456"/>
          <a:stretch/>
        </p:blipFill>
        <p:spPr>
          <a:xfrm>
            <a:off x="6471145" y="2802831"/>
            <a:ext cx="572085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Napredni materijali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Tradicijskim se materijalima kao što su drvo, kamen, koža, metali, legure i papir koristimo već stoljećima.</a:t>
            </a:r>
          </a:p>
          <a:p>
            <a:r>
              <a:rPr lang="hr-HR" noProof="0" dirty="0"/>
              <a:t>Da bi se poboljšala svojstva postojećih materijala ili da se pronađu materijali specifičnih svojstava, znanstvenici su otkrili i nove materijale. Po kemijskome sastavu najčešće su to spojevi koji nisu prisutni u prirodi.</a:t>
            </a:r>
          </a:p>
          <a:p>
            <a:r>
              <a:rPr lang="hr-HR" noProof="0" dirty="0"/>
              <a:t>Razvijeni su </a:t>
            </a:r>
            <a:r>
              <a:rPr lang="hr-HR" b="1" noProof="0" dirty="0"/>
              <a:t>napredni materijali </a:t>
            </a:r>
            <a:r>
              <a:rPr lang="hr-HR" noProof="0" dirty="0"/>
              <a:t>kojima se danas sve više koristimo i koji potiskuju tradicijske materijale.</a:t>
            </a:r>
          </a:p>
        </p:txBody>
      </p:sp>
    </p:spTree>
    <p:extLst>
      <p:ext uri="{BB962C8B-B14F-4D97-AF65-F5344CB8AC3E}">
        <p14:creationId xmlns:p14="http://schemas.microsoft.com/office/powerpoint/2010/main" val="8404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1792"/>
            <a:ext cx="10515600" cy="901148"/>
          </a:xfrm>
        </p:spPr>
        <p:txBody>
          <a:bodyPr/>
          <a:lstStyle/>
          <a:p>
            <a:r>
              <a:rPr lang="hr-HR" noProof="0" dirty="0"/>
              <a:t>Suvremeni materijali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20418"/>
            <a:ext cx="10515600" cy="5156546"/>
          </a:xfrm>
        </p:spPr>
        <p:txBody>
          <a:bodyPr/>
          <a:lstStyle/>
          <a:p>
            <a:r>
              <a:rPr lang="hr-HR" noProof="0" dirty="0"/>
              <a:t>Izraz </a:t>
            </a:r>
            <a:r>
              <a:rPr lang="hr-HR" i="1" noProof="0" dirty="0"/>
              <a:t>suvremeni materijal </a:t>
            </a:r>
            <a:r>
              <a:rPr lang="hr-HR" noProof="0" dirty="0"/>
              <a:t>označuje grupu materijala koji su klasificirani zajedno jer su to konstruirani materijali koji se ne javljaju prirodno i koji su stvoreni za određene svrhe.</a:t>
            </a:r>
          </a:p>
          <a:p>
            <a:r>
              <a:rPr lang="hr-HR" noProof="0" dirty="0"/>
              <a:t>Neki suvremeni materijali mogu se klasificirati kao tehnički tekstil, npr. </a:t>
            </a:r>
            <a:r>
              <a:rPr lang="hr-HR" noProof="0" dirty="0" err="1"/>
              <a:t>nanotehnološki</a:t>
            </a:r>
            <a:r>
              <a:rPr lang="hr-HR" noProof="0" dirty="0"/>
              <a:t> premazi koji se upotrebljavaju na tkaninama da bi postale vodootporne.</a:t>
            </a:r>
          </a:p>
          <a:p>
            <a:r>
              <a:rPr lang="hr-HR" noProof="0" dirty="0" err="1"/>
              <a:t>Grafen</a:t>
            </a:r>
            <a:r>
              <a:rPr lang="hr-HR" noProof="0" dirty="0"/>
              <a:t> je suvremeni materijal koji će imati velik utjecaj na način na koji se predmeti proizvode i upotrebljavaju u budućnosti.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2" y="4415556"/>
            <a:ext cx="4116811" cy="2315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4415558"/>
            <a:ext cx="3095438" cy="23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|1|1.6|3.7|0.9|0.8|0.9|1.2|0.9|2.1|1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32302</TotalTime>
  <Words>2127</Words>
  <Application>Microsoft Office PowerPoint</Application>
  <PresentationFormat>Široki zaslon</PresentationFormat>
  <Paragraphs>154</Paragraphs>
  <Slides>40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Suvremeni materijali u svakodnevnome životu</vt:lpstr>
      <vt:lpstr>Što je znanost o materijalima?</vt:lpstr>
      <vt:lpstr>Znanost i tehnologija materijala</vt:lpstr>
      <vt:lpstr>Što proučava znanost o materijalima?</vt:lpstr>
      <vt:lpstr>Razvoj novih materijala</vt:lpstr>
      <vt:lpstr>Novi kurikulum </vt:lpstr>
      <vt:lpstr>PowerPoint prezentacija</vt:lpstr>
      <vt:lpstr>Napredni materijali</vt:lpstr>
      <vt:lpstr>Suvremeni materijali</vt:lpstr>
      <vt:lpstr>Suvremeni materijali u dizajnu</vt:lpstr>
      <vt:lpstr>Prednosti suvremenih materijala</vt:lpstr>
      <vt:lpstr>Prednosti suvremenih materijala</vt:lpstr>
      <vt:lpstr>Primjeri</vt:lpstr>
      <vt:lpstr>Zasloni s tekućim kristalima (LCD)</vt:lpstr>
      <vt:lpstr>Nanotehnologija</vt:lpstr>
      <vt:lpstr>Lotos efekt</vt:lpstr>
      <vt:lpstr>Biopolimeri</vt:lpstr>
      <vt:lpstr>Metali i metalne pjene</vt:lpstr>
      <vt:lpstr>Grafen</vt:lpstr>
      <vt:lpstr>Uporaba grafena</vt:lpstr>
      <vt:lpstr>Pametni materijali</vt:lpstr>
      <vt:lpstr>Memorijske legure</vt:lpstr>
      <vt:lpstr>Termokromni pigmenti</vt:lpstr>
      <vt:lpstr>Fotokromni pigmenti</vt:lpstr>
      <vt:lpstr>Kompoziti s kvantnim tuneliranjem (QTC)</vt:lpstr>
      <vt:lpstr>Materijali sa svojstvom samoizlječenja</vt:lpstr>
      <vt:lpstr>Polimorfi</vt:lpstr>
      <vt:lpstr>Tehnički tekstili</vt:lpstr>
      <vt:lpstr>Vodljive tkanine</vt:lpstr>
      <vt:lpstr>Vatrootporne tkanine</vt:lpstr>
      <vt:lpstr>Kevlar</vt:lpstr>
      <vt:lpstr>Mikrovlakna</vt:lpstr>
      <vt:lpstr>Mikrokapsulacija</vt:lpstr>
      <vt:lpstr>PowerPoint prezentacija</vt:lpstr>
      <vt:lpstr>Sprega tehnologije i kemije</vt:lpstr>
      <vt:lpstr>PowerPoint prezentacija</vt:lpstr>
      <vt:lpstr>Pametni sat i zeleno svjetlo</vt:lpstr>
      <vt:lpstr> </vt:lpstr>
      <vt:lpstr>SmartCoat nanotehnologija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Punčikar-Opitz</dc:creator>
  <cp:lastModifiedBy>Anita Terzić</cp:lastModifiedBy>
  <cp:revision>1613</cp:revision>
  <cp:lastPrinted>2021-01-20T07:53:15Z</cp:lastPrinted>
  <dcterms:created xsi:type="dcterms:W3CDTF">2020-02-27T19:00:54Z</dcterms:created>
  <dcterms:modified xsi:type="dcterms:W3CDTF">2021-02-16T10:20:59Z</dcterms:modified>
</cp:coreProperties>
</file>