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9" r:id="rId4"/>
    <p:sldId id="260" r:id="rId5"/>
    <p:sldId id="261" r:id="rId6"/>
    <p:sldId id="262" r:id="rId7"/>
    <p:sldId id="263" r:id="rId8"/>
    <p:sldId id="264" r:id="rId9"/>
    <p:sldId id="265" r:id="rId10"/>
    <p:sldId id="266" r:id="rId11"/>
    <p:sldId id="267" r:id="rId12"/>
    <p:sldId id="273" r:id="rId13"/>
    <p:sldId id="268" r:id="rId14"/>
    <p:sldId id="269" r:id="rId15"/>
    <p:sldId id="271" r:id="rId16"/>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27126" autoAdjust="0"/>
  </p:normalViewPr>
  <p:slideViewPr>
    <p:cSldViewPr snapToGrid="0">
      <p:cViewPr varScale="1">
        <p:scale>
          <a:sx n="114" d="100"/>
          <a:sy n="114" d="100"/>
        </p:scale>
        <p:origin x="360"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7AA38-3B57-4CF2-9D87-CCD141E87FD7}" type="datetimeFigureOut">
              <a:rPr lang="hr-HR" smtClean="0"/>
              <a:t>24.4.2020.</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CE7A9-3EC9-4E95-B2F0-3B7722198216}" type="slidenum">
              <a:rPr lang="hr-HR" smtClean="0"/>
              <a:t>‹#›</a:t>
            </a:fld>
            <a:endParaRPr lang="hr-HR"/>
          </a:p>
        </p:txBody>
      </p:sp>
    </p:spTree>
    <p:extLst>
      <p:ext uri="{BB962C8B-B14F-4D97-AF65-F5344CB8AC3E}">
        <p14:creationId xmlns:p14="http://schemas.microsoft.com/office/powerpoint/2010/main" val="34906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r.izzi.digital/DOS/14088/14095.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zo.gov.hr/UserDocsImages/dokumenti/Obrazovanje/Upute-za-vrednovanje/Upute%20za%20vrednovanje%20i%20ocjenjivanje%20tijekom%20nastave%20na%20daljinu.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mzo.gov.hr/UserDocsImages/dokumenti/Obrazovanje/Upute-za-vrednovanje/Dodatak%20B%20-%20Digitalni%20alati%20za%20vrednovanje%20naucenog.pdf" TargetMode="External"/><Relationship Id="rId4" Type="http://schemas.openxmlformats.org/officeDocument/2006/relationships/hyperlink" Target="https://mzo.gov.hr/UserDocsImages/dokumenti/Obrazovanje/Upute-za-vrednovanje/Dodatak%20A%20-%20Primjeri%20provjera%20i%20njihovog%20vrednovanja%20iz%20razlicitih%20predmeta%20na%20daljinu.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rofil-klett.hr/ucenje-na-daljin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r.izzi.digital/DOS/2348/2372.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r.izzi.digital/DOS/13817/13832.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r.izzi.digital/DOS/14088/14115.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1" dirty="0">
                <a:solidFill>
                  <a:srgbClr val="FF0000"/>
                </a:solidFill>
              </a:rPr>
              <a:t>VAŽNO!!! </a:t>
            </a:r>
            <a:r>
              <a:rPr lang="hr-HR" dirty="0"/>
              <a:t>Promijeniti datum i ime predavača za svaki </a:t>
            </a:r>
            <a:r>
              <a:rPr lang="hr-HR" dirty="0" err="1"/>
              <a:t>webinar</a:t>
            </a:r>
            <a:endParaRPr lang="hr-HR" dirty="0"/>
          </a:p>
          <a:p>
            <a:endParaRPr lang="hr-HR" dirty="0"/>
          </a:p>
          <a:p>
            <a:r>
              <a:rPr lang="hr-HR" dirty="0"/>
              <a:t>Pokazati i sadržaj dok traje uvodno pozdravno obraćanje.</a:t>
            </a:r>
          </a:p>
          <a:p>
            <a:r>
              <a:rPr lang="hr-HR" dirty="0"/>
              <a:t>Dobar dan svima!</a:t>
            </a:r>
          </a:p>
          <a:p>
            <a:r>
              <a:rPr lang="hr-HR" dirty="0"/>
              <a:t>Nadam se da ste dobro i u pozitivnoj/uzlaznoj krivulji što se raspoloženja tiče. Vrlo mi je žao što nam okolnosti nisu sklone pa se ne možemo vidjeti uživo jer se uvijek veselim neslužbenome, zanimljivijem dijelu koji je jedna kolegica lani nazvala GLASOVNE VJEŽBE – kava i… ne znam smijem li javno reći drugi dio. U tom neslužbenom dijelu uvijek riješimo najveći dio onoga što nas muči.</a:t>
            </a:r>
          </a:p>
          <a:p>
            <a:r>
              <a:rPr lang="hr-HR" dirty="0"/>
              <a:t>Zahvaljujem vam na vremenu koje ste izdvojili za ovaj susret, jer nekako se čini da nam je svima virtualnoga i digitalnoga, online i na daljinu više nego dosta.</a:t>
            </a:r>
          </a:p>
          <a:p>
            <a:r>
              <a:rPr lang="hr-HR" dirty="0"/>
              <a:t>Moram priznati da imam popriličnu tremu premda sam već navikla govoriti sama sebi. Više se bojim tehničkih nesnalaženja pa pozdravljam Alena koji sve budno prati sa sigurne udaljenosti i uskočit će ako zatreba.</a:t>
            </a:r>
          </a:p>
          <a:p>
            <a:r>
              <a:rPr lang="hr-HR" dirty="0"/>
              <a:t>Upravo je tako zamišljeno i ovo naše druženje – nadamo se da vam možemo uskočiti. Pomoći vam i osn</a:t>
            </a:r>
            <a:r>
              <a:rPr lang="hr-HR" b="1" u="sng" dirty="0"/>
              <a:t>a</a:t>
            </a:r>
            <a:r>
              <a:rPr lang="hr-HR" dirty="0"/>
              <a:t>žiti vas u dijelu učiteljskoga posla koji je i u normalnim uvjetima i okolnostima najzahtjevniji, a to je vrednovanje i ocjenjivanje.</a:t>
            </a:r>
          </a:p>
          <a:p>
            <a:r>
              <a:rPr lang="hr-HR" dirty="0"/>
              <a:t>Primjeri vrednovanja koje ćemo podijeliti s vama nadovezuju se na materijale koje ste već </a:t>
            </a:r>
            <a:r>
              <a:rPr lang="hr-HR" b="1" u="sng" dirty="0"/>
              <a:t>u</a:t>
            </a:r>
            <a:r>
              <a:rPr lang="hr-HR" dirty="0"/>
              <a:t>poznali tijekom nastave na daljinu i za koje se nadam da su vam bar malo </a:t>
            </a:r>
            <a:r>
              <a:rPr lang="hr-HR" b="1" u="sng" dirty="0"/>
              <a:t>o</a:t>
            </a:r>
            <a:r>
              <a:rPr lang="hr-HR" dirty="0"/>
              <a:t>lakšali posao.</a:t>
            </a:r>
          </a:p>
          <a:p>
            <a:r>
              <a:rPr lang="hr-HR" dirty="0"/>
              <a:t>Komentare na dosadašnje materijale možete napisati u poruci jer nam je povratna informacija važna za dalje.</a:t>
            </a:r>
          </a:p>
          <a:p>
            <a:r>
              <a:rPr lang="hr-HR" dirty="0"/>
              <a:t>Na vaša pitanja u porukama odgovorit ću/ćemo tijekom ili nakon predstavljanja materijala. Ako ne </a:t>
            </a:r>
            <a:r>
              <a:rPr lang="hr-HR" b="1" u="sng" dirty="0"/>
              <a:t>sti</a:t>
            </a:r>
            <a:r>
              <a:rPr lang="hr-HR" dirty="0"/>
              <a:t>gnemo odgovoriti na sva pitanja, odgovor ćete dobiti e-poštom ili ćemo ih objaviti na FB stranici. Sve vaše komentare i poruke prate kolegice Klara Šarčević i Anita Kiš.</a:t>
            </a: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1</a:t>
            </a:fld>
            <a:endParaRPr lang="hr-HR"/>
          </a:p>
        </p:txBody>
      </p:sp>
    </p:spTree>
    <p:extLst>
      <p:ext uri="{BB962C8B-B14F-4D97-AF65-F5344CB8AC3E}">
        <p14:creationId xmlns:p14="http://schemas.microsoft.com/office/powerpoint/2010/main" val="3320885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1. Književnost</a:t>
            </a:r>
          </a:p>
          <a:p>
            <a:r>
              <a:rPr lang="hr-HR" sz="1200" kern="1200" dirty="0">
                <a:solidFill>
                  <a:schemeClr val="tx1"/>
                </a:solidFill>
                <a:effectLst/>
                <a:latin typeface="+mn-lt"/>
                <a:ea typeface="+mn-ea"/>
                <a:cs typeface="+mn-cs"/>
              </a:rPr>
              <a:t>T. </a:t>
            </a:r>
            <a:r>
              <a:rPr lang="hr-HR" sz="1200" kern="1200" dirty="0" err="1">
                <a:solidFill>
                  <a:schemeClr val="tx1"/>
                </a:solidFill>
                <a:effectLst/>
                <a:latin typeface="+mn-lt"/>
                <a:ea typeface="+mn-ea"/>
                <a:cs typeface="+mn-cs"/>
              </a:rPr>
              <a:t>Zagoda</a:t>
            </a:r>
            <a:r>
              <a:rPr lang="hr-HR" sz="1200" kern="1200" dirty="0">
                <a:solidFill>
                  <a:schemeClr val="tx1"/>
                </a:solidFill>
                <a:effectLst/>
                <a:latin typeface="+mn-lt"/>
                <a:ea typeface="+mn-ea"/>
                <a:cs typeface="+mn-cs"/>
              </a:rPr>
              <a:t>, Podvala za podvalom (A. Poslon, V. Čondić, Čitam i promišljam)</a:t>
            </a:r>
          </a:p>
          <a:p>
            <a:r>
              <a:rPr lang="hr-HR" sz="1200" kern="1200" dirty="0">
                <a:solidFill>
                  <a:schemeClr val="tx1"/>
                </a:solidFill>
                <a:effectLst/>
                <a:latin typeface="+mn-lt"/>
                <a:ea typeface="+mn-ea"/>
                <a:cs typeface="+mn-cs"/>
              </a:rPr>
              <a:t>2. Čitanje s razumijevanjem</a:t>
            </a:r>
          </a:p>
          <a:p>
            <a:r>
              <a:rPr lang="hr-HR" sz="1200" kern="1200" dirty="0">
                <a:solidFill>
                  <a:schemeClr val="tx1"/>
                </a:solidFill>
                <a:effectLst/>
                <a:latin typeface="+mn-lt"/>
                <a:ea typeface="+mn-ea"/>
                <a:cs typeface="+mn-cs"/>
              </a:rPr>
              <a:t>grafički prikaz</a:t>
            </a:r>
          </a:p>
          <a:p>
            <a:r>
              <a:rPr lang="hr-HR" sz="1200" kern="1200" dirty="0">
                <a:solidFill>
                  <a:schemeClr val="tx1"/>
                </a:solidFill>
                <a:effectLst/>
                <a:latin typeface="+mn-lt"/>
                <a:ea typeface="+mn-ea"/>
                <a:cs typeface="+mn-cs"/>
              </a:rPr>
              <a:t>3. Jezično gradivo</a:t>
            </a:r>
          </a:p>
          <a:p>
            <a:r>
              <a:rPr lang="hr-HR" sz="1200" kern="1200" dirty="0">
                <a:solidFill>
                  <a:schemeClr val="tx1"/>
                </a:solidFill>
                <a:effectLst/>
                <a:latin typeface="+mn-lt"/>
                <a:ea typeface="+mn-ea"/>
                <a:cs typeface="+mn-cs"/>
              </a:rPr>
              <a:t>rečenica, povijest/razvoj hrvatskoga jezika</a:t>
            </a:r>
          </a:p>
          <a:p>
            <a:r>
              <a:rPr lang="hr-HR" sz="1200" kern="1200" dirty="0">
                <a:solidFill>
                  <a:schemeClr val="tx1"/>
                </a:solidFill>
                <a:effectLst/>
                <a:latin typeface="+mn-lt"/>
                <a:ea typeface="+mn-ea"/>
                <a:cs typeface="+mn-cs"/>
              </a:rPr>
              <a:t>4. Prilagođeni</a:t>
            </a:r>
          </a:p>
          <a:p>
            <a:r>
              <a:rPr lang="hr-HR" sz="1200" kern="1200" dirty="0">
                <a:solidFill>
                  <a:schemeClr val="tx1"/>
                </a:solidFill>
                <a:effectLst/>
                <a:latin typeface="+mn-lt"/>
                <a:ea typeface="+mn-ea"/>
                <a:cs typeface="+mn-cs"/>
              </a:rPr>
              <a:t>ispit – književnost (Tilda Raić-</a:t>
            </a:r>
            <a:r>
              <a:rPr lang="hr-HR" sz="1200" kern="1200" dirty="0" err="1">
                <a:solidFill>
                  <a:schemeClr val="tx1"/>
                </a:solidFill>
                <a:effectLst/>
                <a:latin typeface="+mn-lt"/>
                <a:ea typeface="+mn-ea"/>
                <a:cs typeface="+mn-cs"/>
              </a:rPr>
              <a:t>Ergović</a:t>
            </a:r>
            <a:r>
              <a:rPr lang="hr-HR" sz="1200" kern="1200" dirty="0">
                <a:solidFill>
                  <a:schemeClr val="tx1"/>
                </a:solidFill>
                <a:effectLst/>
                <a:latin typeface="+mn-lt"/>
                <a:ea typeface="+mn-ea"/>
                <a:cs typeface="+mn-cs"/>
              </a:rPr>
              <a:t>)</a:t>
            </a:r>
          </a:p>
          <a:p>
            <a:r>
              <a:rPr lang="hr-HR" sz="1200" kern="1200" dirty="0">
                <a:solidFill>
                  <a:schemeClr val="tx1"/>
                </a:solidFill>
                <a:effectLst/>
                <a:latin typeface="+mn-lt"/>
                <a:ea typeface="+mn-ea"/>
                <a:cs typeface="+mn-cs"/>
              </a:rPr>
              <a:t>jezik – (Sandra Vitković)</a:t>
            </a:r>
          </a:p>
          <a:p>
            <a:r>
              <a:rPr lang="hr-HR" sz="1200" b="1" kern="1200" dirty="0">
                <a:solidFill>
                  <a:schemeClr val="tx1"/>
                </a:solidFill>
                <a:effectLst/>
                <a:latin typeface="+mn-lt"/>
                <a:ea typeface="+mn-ea"/>
                <a:cs typeface="+mn-cs"/>
              </a:rPr>
              <a:t>IZZI – Očitanju IZZI</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u="sng" kern="1200" dirty="0">
                <a:solidFill>
                  <a:schemeClr val="tx1"/>
                </a:solidFill>
                <a:effectLst/>
                <a:latin typeface="+mn-lt"/>
                <a:ea typeface="+mn-ea"/>
                <a:cs typeface="+mn-cs"/>
                <a:hlinkClick r:id="rId3"/>
              </a:rPr>
              <a:t>https://hr.izzi.digital/DOS/14088/14095.html</a:t>
            </a:r>
            <a:endParaRPr lang="hr-HR" sz="1200" kern="1200" dirty="0">
              <a:solidFill>
                <a:schemeClr val="tx1"/>
              </a:solidFill>
              <a:effectLst/>
              <a:latin typeface="+mn-lt"/>
              <a:ea typeface="+mn-ea"/>
              <a:cs typeface="+mn-cs"/>
            </a:endParaRPr>
          </a:p>
          <a:p>
            <a:endParaRPr lang="hr-HR" sz="1200" b="1" kern="1200" dirty="0">
              <a:solidFill>
                <a:schemeClr val="tx1"/>
              </a:solidFill>
              <a:effectLst/>
              <a:latin typeface="+mn-lt"/>
              <a:ea typeface="+mn-ea"/>
              <a:cs typeface="+mn-cs"/>
            </a:endParaRPr>
          </a:p>
          <a:p>
            <a:pPr marL="171450" indent="-171450">
              <a:buFontTx/>
              <a:buChar char="-"/>
            </a:pPr>
            <a:r>
              <a:rPr lang="hr-HR" sz="1200" b="1" kern="1200" dirty="0">
                <a:solidFill>
                  <a:schemeClr val="tx1"/>
                </a:solidFill>
                <a:effectLst/>
                <a:latin typeface="+mn-lt"/>
                <a:ea typeface="+mn-ea"/>
                <a:cs typeface="+mn-cs"/>
              </a:rPr>
              <a:t>varijanta A prva prati IZZI - upute vode korak po korak od motivacije do završetka o predaje zadataka </a:t>
            </a:r>
          </a:p>
          <a:p>
            <a:pPr marL="171450" indent="-171450">
              <a:buFontTx/>
              <a:buChar char="-"/>
            </a:pPr>
            <a:r>
              <a:rPr lang="hr-HR" sz="1200" b="1" kern="1200" dirty="0">
                <a:solidFill>
                  <a:schemeClr val="tx1"/>
                </a:solidFill>
                <a:effectLst/>
                <a:latin typeface="+mn-lt"/>
                <a:ea typeface="+mn-ea"/>
                <a:cs typeface="+mn-cs"/>
              </a:rPr>
              <a:t>varijanta B polazi od audio/video materijala na IZZI-ju, ostale zadatke zadajete u kanalu kojim se služite u nastavi na daljinu i dogovarate s učenicima kako će predati/predstaviti zadatke</a:t>
            </a:r>
          </a:p>
          <a:p>
            <a:r>
              <a:rPr lang="hr-HR" sz="1200" b="0" kern="1200" dirty="0">
                <a:solidFill>
                  <a:schemeClr val="tx1"/>
                </a:solidFill>
                <a:effectLst/>
                <a:latin typeface="+mn-lt"/>
                <a:ea typeface="+mn-ea"/>
                <a:cs typeface="+mn-cs"/>
              </a:rPr>
              <a:t>2. Odgovori na sljedeća pitanja u obliku bilježaka. </a:t>
            </a:r>
            <a:endParaRPr lang="hr-HR" sz="1200" kern="1200" dirty="0">
              <a:solidFill>
                <a:schemeClr val="tx1"/>
              </a:solidFill>
              <a:effectLst/>
              <a:latin typeface="+mn-lt"/>
              <a:ea typeface="+mn-ea"/>
              <a:cs typeface="+mn-cs"/>
            </a:endParaRPr>
          </a:p>
          <a:p>
            <a:r>
              <a:rPr lang="hr-HR" sz="1200" b="0" kern="1200" dirty="0">
                <a:solidFill>
                  <a:schemeClr val="tx1"/>
                </a:solidFill>
                <a:effectLst/>
                <a:latin typeface="+mn-lt"/>
                <a:ea typeface="+mn-ea"/>
                <a:cs typeface="+mn-cs"/>
              </a:rPr>
              <a:t>a) </a:t>
            </a:r>
            <a:r>
              <a:rPr lang="hr-HR" sz="1200" kern="1200" dirty="0">
                <a:solidFill>
                  <a:schemeClr val="tx1"/>
                </a:solidFill>
                <a:effectLst/>
                <a:latin typeface="+mn-lt"/>
                <a:ea typeface="+mn-ea"/>
                <a:cs typeface="+mn-cs"/>
              </a:rPr>
              <a:t>Prisjeti se književnih tekstova koje si čitao/čitala, a da je prema njima snimljen film.</a:t>
            </a:r>
          </a:p>
          <a:p>
            <a:r>
              <a:rPr lang="hr-HR" sz="1200" kern="1200" dirty="0">
                <a:solidFill>
                  <a:schemeClr val="tx1"/>
                </a:solidFill>
                <a:effectLst/>
                <a:latin typeface="+mn-lt"/>
                <a:ea typeface="+mn-ea"/>
                <a:cs typeface="+mn-cs"/>
              </a:rPr>
              <a:t>b) Usporedi istoimeno književno djelo i film tako što ćeš u </a:t>
            </a:r>
            <a:r>
              <a:rPr lang="hr-HR" sz="1200" kern="1200" dirty="0" err="1">
                <a:solidFill>
                  <a:schemeClr val="tx1"/>
                </a:solidFill>
                <a:effectLst/>
                <a:latin typeface="+mn-lt"/>
                <a:ea typeface="+mn-ea"/>
                <a:cs typeface="+mn-cs"/>
              </a:rPr>
              <a:t>Vennov</a:t>
            </a:r>
            <a:r>
              <a:rPr lang="hr-HR" sz="1200" kern="1200" dirty="0">
                <a:solidFill>
                  <a:schemeClr val="tx1"/>
                </a:solidFill>
                <a:effectLst/>
                <a:latin typeface="+mn-lt"/>
                <a:ea typeface="+mn-ea"/>
                <a:cs typeface="+mn-cs"/>
              </a:rPr>
              <a:t> dijagram upisati sličnosti i različitosti.</a:t>
            </a:r>
          </a:p>
          <a:p>
            <a:r>
              <a:rPr lang="hr-HR" sz="1200" kern="1200" dirty="0">
                <a:solidFill>
                  <a:schemeClr val="tx1"/>
                </a:solidFill>
                <a:effectLst/>
                <a:latin typeface="+mn-lt"/>
                <a:ea typeface="+mn-ea"/>
                <a:cs typeface="+mn-cs"/>
              </a:rPr>
              <a:t>c) Komentiraj uspješnost filmske adaptacije književnoga teksta, objasni koja ti se interpretacija priče više svidjela. </a:t>
            </a:r>
          </a:p>
          <a:p>
            <a:r>
              <a:rPr lang="hr-HR" sz="1200" kern="1200" dirty="0">
                <a:solidFill>
                  <a:schemeClr val="tx1"/>
                </a:solidFill>
                <a:effectLst/>
                <a:latin typeface="+mn-lt"/>
                <a:ea typeface="+mn-ea"/>
                <a:cs typeface="+mn-cs"/>
              </a:rPr>
              <a:t>d) Svoja razmišljanja poveži i s tvrdnjama Mete </a:t>
            </a:r>
            <a:r>
              <a:rPr lang="hr-HR" sz="1200" kern="1200" dirty="0" err="1">
                <a:solidFill>
                  <a:schemeClr val="tx1"/>
                </a:solidFill>
                <a:effectLst/>
                <a:latin typeface="+mn-lt"/>
                <a:ea typeface="+mn-ea"/>
                <a:cs typeface="+mn-cs"/>
              </a:rPr>
              <a:t>Grosman</a:t>
            </a:r>
            <a:r>
              <a:rPr lang="hr-HR" sz="1200" kern="1200" dirty="0">
                <a:solidFill>
                  <a:schemeClr val="tx1"/>
                </a:solidFill>
                <a:effectLst/>
                <a:latin typeface="+mn-lt"/>
                <a:ea typeface="+mn-ea"/>
                <a:cs typeface="+mn-cs"/>
              </a:rPr>
              <a:t>:</a:t>
            </a:r>
          </a:p>
          <a:p>
            <a:r>
              <a:rPr lang="hr-HR" sz="1200" b="0" kern="1200" dirty="0">
                <a:solidFill>
                  <a:schemeClr val="tx1"/>
                </a:solidFill>
                <a:effectLst/>
                <a:latin typeface="+mn-lt"/>
                <a:ea typeface="+mn-ea"/>
                <a:cs typeface="+mn-cs"/>
              </a:rPr>
              <a:t>„Čitanje umjetničke priče pruža čitatelju slobodu u predodžbama za razliku od vizualno prikazanih priča (crtani filmovi, televizijske emisije, računalne igrice...) koje ne potiču i ne razvijaju međusobne odnose, kritičko razmišljanje i jezični razvoj jer je gledatelj potpuno neaktivan primatelj poruka. Nasuprot tomu, čitatelj svojim aktivnim sudjelovanjem i maštom daje značenje tekstu.“</a:t>
            </a:r>
            <a:endParaRPr lang="hr-HR" sz="1200" kern="1200" dirty="0">
              <a:solidFill>
                <a:schemeClr val="tx1"/>
              </a:solidFill>
              <a:effectLst/>
              <a:latin typeface="+mn-lt"/>
              <a:ea typeface="+mn-ea"/>
              <a:cs typeface="+mn-cs"/>
            </a:endParaRPr>
          </a:p>
          <a:p>
            <a:r>
              <a:rPr lang="hr-HR" sz="1200" b="0" kern="1200" dirty="0">
                <a:solidFill>
                  <a:schemeClr val="tx1"/>
                </a:solidFill>
                <a:effectLst/>
                <a:latin typeface="+mn-lt"/>
                <a:ea typeface="+mn-ea"/>
                <a:cs typeface="+mn-cs"/>
              </a:rPr>
              <a:t>3. Na temelju bilježaka iz 2. zadatka sastavi vezani tekstu trodijelne strukture (uvod, središnji dio, završetak) u kojem ćeš usporediti čitanje književnoga djela i filmsku adaptaciju književnoga djela. </a:t>
            </a:r>
            <a:endParaRPr lang="hr-HR" sz="1200" kern="1200" dirty="0">
              <a:solidFill>
                <a:schemeClr val="tx1"/>
              </a:solidFill>
              <a:effectLst/>
              <a:latin typeface="+mn-lt"/>
              <a:ea typeface="+mn-ea"/>
              <a:cs typeface="+mn-cs"/>
            </a:endParaRPr>
          </a:p>
          <a:p>
            <a:r>
              <a:rPr lang="hr-HR" sz="1200" b="0" kern="1200" dirty="0">
                <a:solidFill>
                  <a:schemeClr val="tx1"/>
                </a:solidFill>
                <a:effectLst/>
                <a:latin typeface="+mn-lt"/>
                <a:ea typeface="+mn-ea"/>
                <a:cs typeface="+mn-cs"/>
              </a:rPr>
              <a:t>4. Izdvoji iz riječi Mete </a:t>
            </a:r>
            <a:r>
              <a:rPr lang="hr-HR" sz="1200" b="0" kern="1200" dirty="0" err="1">
                <a:solidFill>
                  <a:schemeClr val="tx1"/>
                </a:solidFill>
                <a:effectLst/>
                <a:latin typeface="+mn-lt"/>
                <a:ea typeface="+mn-ea"/>
                <a:cs typeface="+mn-cs"/>
              </a:rPr>
              <a:t>Grosman</a:t>
            </a:r>
            <a:r>
              <a:rPr lang="hr-HR" sz="1200" b="0" kern="1200" dirty="0">
                <a:solidFill>
                  <a:schemeClr val="tx1"/>
                </a:solidFill>
                <a:effectLst/>
                <a:latin typeface="+mn-lt"/>
                <a:ea typeface="+mn-ea"/>
                <a:cs typeface="+mn-cs"/>
              </a:rPr>
              <a:t> jednu jednostavnu rečenicu i jednu </a:t>
            </a:r>
            <a:r>
              <a:rPr lang="hr-HR" sz="1200" b="0" kern="1200" dirty="0" err="1">
                <a:solidFill>
                  <a:schemeClr val="tx1"/>
                </a:solidFill>
                <a:effectLst/>
                <a:latin typeface="+mn-lt"/>
                <a:ea typeface="+mn-ea"/>
                <a:cs typeface="+mn-cs"/>
              </a:rPr>
              <a:t>višestrukosloženu</a:t>
            </a:r>
            <a:r>
              <a:rPr lang="hr-HR" sz="1200" b="0" kern="1200" dirty="0">
                <a:solidFill>
                  <a:schemeClr val="tx1"/>
                </a:solidFill>
                <a:effectLst/>
                <a:latin typeface="+mn-lt"/>
                <a:ea typeface="+mn-ea"/>
                <a:cs typeface="+mn-cs"/>
              </a:rPr>
              <a:t> rečenicu.  </a:t>
            </a:r>
            <a:endParaRPr lang="hr-HR" sz="1200" kern="1200" dirty="0">
              <a:solidFill>
                <a:schemeClr val="tx1"/>
              </a:solidFill>
              <a:effectLst/>
              <a:latin typeface="+mn-lt"/>
              <a:ea typeface="+mn-ea"/>
              <a:cs typeface="+mn-cs"/>
            </a:endParaRPr>
          </a:p>
          <a:p>
            <a:pPr marL="0" indent="0">
              <a:buFontTx/>
              <a:buNone/>
            </a:pPr>
            <a:endParaRPr lang="hr-HR" sz="1200" b="1"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Vrednuju se:</a:t>
            </a:r>
          </a:p>
          <a:p>
            <a:pPr marL="171450" indent="-171450">
              <a:buFontTx/>
              <a:buChar char="-"/>
            </a:pPr>
            <a:r>
              <a:rPr lang="hr-HR" sz="1200" b="0" kern="1200" dirty="0">
                <a:solidFill>
                  <a:schemeClr val="tx1"/>
                </a:solidFill>
                <a:effectLst/>
                <a:latin typeface="+mn-lt"/>
                <a:ea typeface="+mn-ea"/>
                <a:cs typeface="+mn-cs"/>
              </a:rPr>
              <a:t>vještine: čitanje, pisanje/govorenje (istraživanje podataka i izvora, vođenje bilježaka, sažimanje, tekst trodijelne strukture) </a:t>
            </a:r>
          </a:p>
          <a:p>
            <a:pPr marL="171450" indent="-171450">
              <a:buFontTx/>
              <a:buChar char="-"/>
            </a:pPr>
            <a:r>
              <a:rPr lang="hr-HR" sz="1200" b="0" kern="1200" dirty="0">
                <a:solidFill>
                  <a:schemeClr val="tx1"/>
                </a:solidFill>
                <a:effectLst/>
                <a:latin typeface="+mn-lt"/>
                <a:ea typeface="+mn-ea"/>
                <a:cs typeface="+mn-cs"/>
              </a:rPr>
              <a:t>usvojenost znanja: jezično gradivo (usustavljivanje), pravopis; filmska adaptacija</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 analitička rubrika</a:t>
            </a: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10</a:t>
            </a:fld>
            <a:endParaRPr lang="hr-HR"/>
          </a:p>
        </p:txBody>
      </p:sp>
    </p:spTree>
    <p:extLst>
      <p:ext uri="{BB962C8B-B14F-4D97-AF65-F5344CB8AC3E}">
        <p14:creationId xmlns:p14="http://schemas.microsoft.com/office/powerpoint/2010/main" val="60443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povezivanje književnog ili obavijesnoga teksta s učenikovim iskustvom i okružjem </a:t>
            </a:r>
          </a:p>
          <a:p>
            <a:r>
              <a:rPr lang="hr-HR" dirty="0"/>
              <a:t>provjeravanje gramatiku u pismenom ili usmenom obliku izražavanja (primjerice, prilikom oblikovanja teksta ili govorenja o vlastitom iskustvu).</a:t>
            </a:r>
          </a:p>
          <a:p>
            <a:r>
              <a:rPr lang="hr-HR" dirty="0"/>
              <a:t>Ovo je samo prijedlog. Rubriku svaki učitelj prilagođava svojim potrebama, tj. odgojno-obrazovnim ishodima koje provjerava i vrednuje. </a:t>
            </a:r>
          </a:p>
          <a:p>
            <a:r>
              <a:rPr lang="hr-HR" dirty="0"/>
              <a:t>Ako smijem biti toliko slobodna pa predložiti, isprobajte prvo neke od ponuđenih zadataka i provjera da se učenici i vi naviknete na taj način vrednovanja. Neka prvo bude učenje za učenje, u tipu bilješke.</a:t>
            </a:r>
          </a:p>
          <a:p>
            <a:r>
              <a:rPr lang="hr-HR" dirty="0"/>
              <a:t>Zadataka za </a:t>
            </a:r>
            <a:r>
              <a:rPr lang="hr-HR" dirty="0" err="1"/>
              <a:t>sumativno</a:t>
            </a:r>
            <a:r>
              <a:rPr lang="hr-HR" dirty="0"/>
              <a:t> vrednovanje ima dovoljno, a bit će ih još u sljedećim danima. </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solidFill>
                  <a:srgbClr val="212529"/>
                </a:solidFill>
                <a:effectLst/>
                <a:latin typeface="-apple-system"/>
              </a:rPr>
              <a:t>U složenom tipu zadatka pisanja teksta o temi učenici primjenjuju znanja o strukturi teksta, jezična znanja i/ili znanja iz književnosti </a:t>
            </a:r>
            <a:r>
              <a:rPr lang="hr-HR" sz="1200" b="0" kern="1200" dirty="0">
                <a:solidFill>
                  <a:schemeClr val="tx1"/>
                </a:solidFill>
                <a:effectLst/>
                <a:latin typeface="+mn-lt"/>
                <a:ea typeface="+mn-ea"/>
                <a:cs typeface="+mn-cs"/>
              </a:rPr>
              <a:t>istraživanje podataka i izvora, vođenje bilježaka, sažimanje i slično</a:t>
            </a:r>
            <a:r>
              <a:rPr lang="hr-HR" b="0" i="0" dirty="0">
                <a:solidFill>
                  <a:srgbClr val="212529"/>
                </a:solidFill>
                <a:effectLst/>
                <a:latin typeface="-apple-system"/>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0" kern="1200" dirty="0">
                <a:solidFill>
                  <a:schemeClr val="tx1"/>
                </a:solidFill>
                <a:effectLst/>
                <a:latin typeface="+mn-lt"/>
                <a:ea typeface="+mn-ea"/>
                <a:cs typeface="+mn-cs"/>
              </a:rPr>
              <a:t>Razvijaju se i vrednuju vještine: čitanje i slušanja te pisanja i govorenja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0" kern="1200" dirty="0">
                <a:solidFill>
                  <a:schemeClr val="tx1"/>
                </a:solidFill>
                <a:effectLst/>
                <a:latin typeface="+mn-lt"/>
                <a:ea typeface="+mn-ea"/>
                <a:cs typeface="+mn-cs"/>
              </a:rPr>
              <a:t>Ovisno o tome kako ste planirali i sastavili smjernice i rubriku, na čemu ste stavili naglasak, tako ćete i upisati ocjenu.</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0" kern="1200" dirty="0">
                <a:solidFill>
                  <a:schemeClr val="tx1"/>
                </a:solidFill>
                <a:effectLst/>
                <a:latin typeface="+mn-lt"/>
                <a:ea typeface="+mn-ea"/>
                <a:cs typeface="+mn-cs"/>
              </a:rPr>
              <a:t>Recimo, vezani tekst (pisani ili izgovoreni) može se ocijeniti u element hrvatski jezik i komunikacija, ako je sadržajno vezan uz književni tekst – upisujemo u književnost i stvaralaštvo itd.</a:t>
            </a:r>
            <a:br>
              <a:rPr lang="hr-HR" sz="1200" b="0" kern="1200" dirty="0">
                <a:solidFill>
                  <a:schemeClr val="tx1"/>
                </a:solidFill>
                <a:effectLst/>
                <a:latin typeface="+mn-lt"/>
                <a:ea typeface="+mn-ea"/>
                <a:cs typeface="+mn-cs"/>
              </a:rPr>
            </a:br>
            <a:r>
              <a:rPr lang="hr-HR" sz="1200" b="0" kern="1200" dirty="0">
                <a:solidFill>
                  <a:schemeClr val="tx1"/>
                </a:solidFill>
                <a:effectLst/>
                <a:latin typeface="+mn-lt"/>
                <a:ea typeface="+mn-ea"/>
                <a:cs typeface="+mn-cs"/>
              </a:rPr>
              <a:t>Samo snalaženje i komuniciranje u nastavi na daljinu, izrada sadržaja u nekim digitalnim alatima može se ocijeniti u elementu Kultura i mediji. </a:t>
            </a:r>
            <a:endParaRPr lang="hr-HR" b="0" i="0" dirty="0">
              <a:solidFill>
                <a:srgbClr val="212529"/>
              </a:solidFill>
              <a:effectLst/>
              <a:latin typeface="-apple-system"/>
            </a:endParaRP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11</a:t>
            </a:fld>
            <a:endParaRPr lang="hr-HR"/>
          </a:p>
        </p:txBody>
      </p:sp>
    </p:spTree>
    <p:extLst>
      <p:ext uri="{BB962C8B-B14F-4D97-AF65-F5344CB8AC3E}">
        <p14:creationId xmlns:p14="http://schemas.microsoft.com/office/powerpoint/2010/main" val="3946418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0" i="0" kern="1200" dirty="0">
                <a:solidFill>
                  <a:schemeClr val="tx1"/>
                </a:solidFill>
                <a:effectLst/>
                <a:latin typeface="+mn-lt"/>
                <a:ea typeface="+mn-ea"/>
                <a:cs typeface="+mn-cs"/>
              </a:rPr>
              <a:t>Praćenje rada i napretka koje može i ne mora rezultirati ocjenom</a:t>
            </a:r>
          </a:p>
          <a:p>
            <a:endParaRPr lang="hr-HR" sz="1200" b="0" i="0" kern="1200" dirty="0">
              <a:solidFill>
                <a:schemeClr val="tx1"/>
              </a:solidFill>
              <a:effectLst/>
              <a:latin typeface="+mn-lt"/>
              <a:ea typeface="+mn-ea"/>
              <a:cs typeface="+mn-cs"/>
            </a:endParaRPr>
          </a:p>
          <a:p>
            <a:r>
              <a:rPr lang="hr-HR" sz="1200" b="0" i="0" kern="1200" dirty="0">
                <a:solidFill>
                  <a:schemeClr val="tx1"/>
                </a:solidFill>
                <a:effectLst/>
                <a:latin typeface="+mn-lt"/>
                <a:ea typeface="+mn-ea"/>
                <a:cs typeface="+mn-cs"/>
              </a:rPr>
              <a:t>Uvidom u evidenciju prijavljivanja učenika u nastavi na daljinu u aplikaciji </a:t>
            </a:r>
            <a:r>
              <a:rPr lang="hr-HR" sz="1200" b="0" i="0" kern="1200" dirty="0" err="1">
                <a:solidFill>
                  <a:schemeClr val="tx1"/>
                </a:solidFill>
                <a:effectLst/>
                <a:latin typeface="+mn-lt"/>
                <a:ea typeface="+mn-ea"/>
                <a:cs typeface="+mn-cs"/>
              </a:rPr>
              <a:t>Teams</a:t>
            </a:r>
            <a:r>
              <a:rPr lang="hr-HR" sz="1200" b="0" i="0" kern="1200" dirty="0">
                <a:solidFill>
                  <a:schemeClr val="tx1"/>
                </a:solidFill>
                <a:effectLst/>
                <a:latin typeface="+mn-lt"/>
                <a:ea typeface="+mn-ea"/>
                <a:cs typeface="+mn-cs"/>
              </a:rPr>
              <a:t> utvrđena je redovita prisutnost. Dogovorenim znakom daje do znanja da je zadatak pročitan.</a:t>
            </a:r>
          </a:p>
          <a:p>
            <a:r>
              <a:rPr lang="hr-HR" sz="1200" b="0" i="0" kern="1200" dirty="0">
                <a:solidFill>
                  <a:schemeClr val="tx1"/>
                </a:solidFill>
                <a:effectLst/>
                <a:latin typeface="+mn-lt"/>
                <a:ea typeface="+mn-ea"/>
                <a:cs typeface="+mn-cs"/>
              </a:rPr>
              <a:t>Zabilježena je redovita prisutnost i aktivno sudjelovanje u radu tijekom </a:t>
            </a:r>
            <a:r>
              <a:rPr lang="hr-HR" sz="1200" b="0" i="0" kern="1200" dirty="0" err="1">
                <a:solidFill>
                  <a:schemeClr val="tx1"/>
                </a:solidFill>
                <a:effectLst/>
                <a:latin typeface="+mn-lt"/>
                <a:ea typeface="+mn-ea"/>
                <a:cs typeface="+mn-cs"/>
              </a:rPr>
              <a:t>videopoziva</a:t>
            </a:r>
            <a:r>
              <a:rPr lang="hr-HR" sz="1200" b="0" i="0" kern="1200" dirty="0">
                <a:solidFill>
                  <a:schemeClr val="tx1"/>
                </a:solidFill>
                <a:effectLst/>
                <a:latin typeface="+mn-lt"/>
                <a:ea typeface="+mn-ea"/>
                <a:cs typeface="+mn-cs"/>
              </a:rPr>
              <a:t> (Zoom).</a:t>
            </a:r>
          </a:p>
          <a:p>
            <a:r>
              <a:rPr lang="hr-HR" sz="1200" b="0" i="0" kern="1200" dirty="0">
                <a:solidFill>
                  <a:schemeClr val="tx1"/>
                </a:solidFill>
                <a:effectLst/>
                <a:latin typeface="+mn-lt"/>
                <a:ea typeface="+mn-ea"/>
                <a:cs typeface="+mn-cs"/>
              </a:rPr>
              <a:t>Zadatke obavlja redovito i u za to predviđenom roku, šalje ih na dogovoreni način: e-poštom ili u aplikaciji </a:t>
            </a:r>
            <a:r>
              <a:rPr lang="hr-HR" sz="1200" b="0" i="0" kern="1200" dirty="0" err="1">
                <a:solidFill>
                  <a:schemeClr val="tx1"/>
                </a:solidFill>
                <a:effectLst/>
                <a:latin typeface="+mn-lt"/>
                <a:ea typeface="+mn-ea"/>
                <a:cs typeface="+mn-cs"/>
              </a:rPr>
              <a:t>Teams</a:t>
            </a:r>
            <a:r>
              <a:rPr lang="hr-HR" sz="1200" b="0" i="0" kern="1200" dirty="0">
                <a:solidFill>
                  <a:schemeClr val="tx1"/>
                </a:solidFill>
                <a:effectLst/>
                <a:latin typeface="+mn-lt"/>
                <a:ea typeface="+mn-ea"/>
                <a:cs typeface="+mn-cs"/>
              </a:rPr>
              <a:t>.</a:t>
            </a:r>
          </a:p>
          <a:p>
            <a:r>
              <a:rPr lang="hr-HR" sz="1200" b="0" i="0" kern="1200" dirty="0">
                <a:solidFill>
                  <a:schemeClr val="tx1"/>
                </a:solidFill>
                <a:effectLst/>
                <a:latin typeface="+mn-lt"/>
                <a:ea typeface="+mn-ea"/>
                <a:cs typeface="+mn-cs"/>
              </a:rPr>
              <a:t>Na platformi IZZI predviđene zadatke rješava uspješno i redovito.</a:t>
            </a:r>
          </a:p>
          <a:p>
            <a:r>
              <a:rPr lang="hr-HR" sz="1200" b="0" i="0" kern="1200" dirty="0">
                <a:solidFill>
                  <a:schemeClr val="tx1"/>
                </a:solidFill>
                <a:effectLst/>
                <a:latin typeface="+mn-lt"/>
                <a:ea typeface="+mn-ea"/>
                <a:cs typeface="+mn-cs"/>
              </a:rPr>
              <a:t>Uspješno komunicira u online okružju koristeći se različitim kanalima poštujući komunikacijski bonton.</a:t>
            </a:r>
          </a:p>
          <a:p>
            <a:r>
              <a:rPr lang="hr-HR" sz="1200" b="0" i="0" kern="1200" dirty="0">
                <a:solidFill>
                  <a:schemeClr val="tx1"/>
                </a:solidFill>
                <a:effectLst/>
                <a:latin typeface="+mn-lt"/>
                <a:ea typeface="+mn-ea"/>
                <a:cs typeface="+mn-cs"/>
              </a:rPr>
              <a:t>Motivirano rješava zadatke koji nisu obvezni.</a:t>
            </a: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12</a:t>
            </a:fld>
            <a:endParaRPr lang="hr-HR"/>
          </a:p>
        </p:txBody>
      </p:sp>
    </p:spTree>
    <p:extLst>
      <p:ext uri="{BB962C8B-B14F-4D97-AF65-F5344CB8AC3E}">
        <p14:creationId xmlns:p14="http://schemas.microsoft.com/office/powerpoint/2010/main" val="3153373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Ono što većinu najviše muči, ako smijem tako reći, jest prilagodna sadržaja.</a:t>
            </a:r>
          </a:p>
          <a:p>
            <a:r>
              <a:rPr lang="hr-HR" dirty="0"/>
              <a:t>Pokazati jedan jezik i jednu književnost.</a:t>
            </a:r>
          </a:p>
          <a:p>
            <a:r>
              <a:rPr lang="hr-HR" dirty="0"/>
              <a:t>Zahtjevniji zadatci prikazani prije ostaju isti, samo što ih učitelj prila</a:t>
            </a:r>
            <a:r>
              <a:rPr lang="hr-HR" b="1" u="sng" dirty="0"/>
              <a:t>gođ</a:t>
            </a:r>
            <a:r>
              <a:rPr lang="hr-HR" dirty="0"/>
              <a:t>ava u zahtjevima svojim učenicima koje sam najbolje poznaje. </a:t>
            </a: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13</a:t>
            </a:fld>
            <a:endParaRPr lang="hr-HR"/>
          </a:p>
        </p:txBody>
      </p:sp>
    </p:spTree>
    <p:extLst>
      <p:ext uri="{BB962C8B-B14F-4D97-AF65-F5344CB8AC3E}">
        <p14:creationId xmlns:p14="http://schemas.microsoft.com/office/powerpoint/2010/main" val="2647918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Sve o čemu smo govorili možete pronaći na nekoj od prikazanih poveznica ili se obratiti uredništvu, a i </a:t>
            </a:r>
            <a:r>
              <a:rPr lang="hr-HR" dirty="0" err="1"/>
              <a:t>webinar</a:t>
            </a:r>
            <a:r>
              <a:rPr lang="hr-HR" dirty="0"/>
              <a:t> će biti dostupan u obliku snimke.</a:t>
            </a: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14</a:t>
            </a:fld>
            <a:endParaRPr lang="hr-HR"/>
          </a:p>
        </p:txBody>
      </p:sp>
    </p:spTree>
    <p:extLst>
      <p:ext uri="{BB962C8B-B14F-4D97-AF65-F5344CB8AC3E}">
        <p14:creationId xmlns:p14="http://schemas.microsoft.com/office/powerpoint/2010/main" val="413672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Nadam se da vam je bar nešto bilo korisno te da će vam poslužiti i bar vas donekle rasteretiti. </a:t>
            </a:r>
          </a:p>
          <a:p>
            <a:r>
              <a:rPr lang="hr-HR" dirty="0"/>
              <a:t>Još vam jedanput zahvaljujem na vremenu i strpljenju. </a:t>
            </a:r>
          </a:p>
          <a:p>
            <a:r>
              <a:rPr lang="hr-HR" dirty="0"/>
              <a:t>Srdačno vas pozdravljam uime cijeloga autorskoga tima i uredništva za hrvatski jezik i želim svako dobro!</a:t>
            </a:r>
          </a:p>
        </p:txBody>
      </p:sp>
      <p:sp>
        <p:nvSpPr>
          <p:cNvPr id="4" name="Slide Number Placeholder 3"/>
          <p:cNvSpPr>
            <a:spLocks noGrp="1"/>
          </p:cNvSpPr>
          <p:nvPr>
            <p:ph type="sldNum" sz="quarter" idx="5"/>
          </p:nvPr>
        </p:nvSpPr>
        <p:spPr/>
        <p:txBody>
          <a:bodyPr/>
          <a:lstStyle/>
          <a:p>
            <a:fld id="{699CE7A9-3EC9-4E95-B2F0-3B7722198216}" type="slidenum">
              <a:rPr lang="hr-HR" smtClean="0"/>
              <a:t>15</a:t>
            </a:fld>
            <a:endParaRPr lang="hr-HR"/>
          </a:p>
        </p:txBody>
      </p:sp>
    </p:spTree>
    <p:extLst>
      <p:ext uri="{BB962C8B-B14F-4D97-AF65-F5344CB8AC3E}">
        <p14:creationId xmlns:p14="http://schemas.microsoft.com/office/powerpoint/2010/main" val="280024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Pokazati i sadržaj dok traje uvodno pozdravno obraćanje.</a:t>
            </a:r>
          </a:p>
          <a:p>
            <a:r>
              <a:rPr lang="hr-HR" dirty="0"/>
              <a:t>Dobar dan svima!</a:t>
            </a:r>
          </a:p>
          <a:p>
            <a:r>
              <a:rPr lang="hr-HR" dirty="0"/>
              <a:t>Nadam se da ste dobro i u pozitivnoj/uzlaznoj krivulji što se raspoloženja tiče u skladu s najavom popuštanja, popularno rečeno relaksiranja mjera. Vrlo mi je žao što nam okolnosti nisu sklone pa se ne možemo vidjeti uživo jer se uvijek veselim druženju uz kavicu u stankama. U tom neslužbenom dijelu uvijek riješimo najveći dio onoga što nas muči.</a:t>
            </a:r>
          </a:p>
          <a:p>
            <a:r>
              <a:rPr lang="hr-HR" dirty="0"/>
              <a:t>Zahvaljujem vam na vremenu koje ste izdvojili za ovaj susret, jer nekako se čini da nam je virtualnoga i digitalnoga, online i na daljinu više nego dosta.</a:t>
            </a:r>
          </a:p>
          <a:p>
            <a:r>
              <a:rPr lang="hr-HR" dirty="0"/>
              <a:t>Moram priznati da imam popriličnu tremu premda mi je govorenje ekranu već prešlo u rutinu. Više se bojim tehničkih nesnalaženja pa pozdravljam Alena koji sve budno prati sa sigurne udaljenosti i uskočit će ako zatreba.</a:t>
            </a:r>
          </a:p>
          <a:p>
            <a:r>
              <a:rPr lang="hr-HR" dirty="0"/>
              <a:t>Upravo je tako zamišljeno i ovo naše druženje – nadamo se da vam možemo uskočiti. Pomoći vam i osn</a:t>
            </a:r>
            <a:r>
              <a:rPr lang="hr-HR" b="1" u="sng" dirty="0"/>
              <a:t>a</a:t>
            </a:r>
            <a:r>
              <a:rPr lang="hr-HR" dirty="0"/>
              <a:t>žiti vas u dijelu učiteljskoga posla koji je i u normalnim uvjetima i okolnostima najzahtjevniji, a to je vrednovanje i ocjenjivanje.</a:t>
            </a:r>
          </a:p>
          <a:p>
            <a:r>
              <a:rPr lang="hr-HR" dirty="0"/>
              <a:t>Primjeri vrednovanja koje ćemo podijeliti s vama nadovezuju se na materijale koje ste već </a:t>
            </a:r>
            <a:r>
              <a:rPr lang="hr-HR" b="1" u="sng" dirty="0"/>
              <a:t>u</a:t>
            </a:r>
            <a:r>
              <a:rPr lang="hr-HR" dirty="0"/>
              <a:t>poznali tijekom nastave na daljinu i za koje se nadam da su vam bar malo </a:t>
            </a:r>
            <a:r>
              <a:rPr lang="hr-HR" b="1" u="sng" dirty="0"/>
              <a:t>o</a:t>
            </a:r>
            <a:r>
              <a:rPr lang="hr-HR" dirty="0"/>
              <a:t>lakšali posao.</a:t>
            </a:r>
          </a:p>
          <a:p>
            <a:r>
              <a:rPr lang="hr-HR" dirty="0"/>
              <a:t>Komentare na dosadašnje materijale možete napisati u poruci jer nam je povratna informacija važna za dalje.</a:t>
            </a:r>
          </a:p>
          <a:p>
            <a:r>
              <a:rPr lang="hr-HR" dirty="0"/>
              <a:t>Na vaša pitanja u porukama odgovorit ću/ćemo tijekom ili nakon predstavljanja materijala. Ako ne </a:t>
            </a:r>
            <a:r>
              <a:rPr lang="hr-HR" b="1" u="sng" dirty="0"/>
              <a:t>sti</a:t>
            </a:r>
            <a:r>
              <a:rPr lang="hr-HR" dirty="0"/>
              <a:t>gnemo odgovoriti na sva pitanja, odgovor ćete dobiti e-poštom ili ćemo ih objaviti na FB stranici. Sve vaše komentare i poruke prate kolegice Klara Šarčević i Anita Kiš.</a:t>
            </a:r>
          </a:p>
        </p:txBody>
      </p:sp>
      <p:sp>
        <p:nvSpPr>
          <p:cNvPr id="4" name="Slide Number Placeholder 3"/>
          <p:cNvSpPr>
            <a:spLocks noGrp="1"/>
          </p:cNvSpPr>
          <p:nvPr>
            <p:ph type="sldNum" sz="quarter" idx="5"/>
          </p:nvPr>
        </p:nvSpPr>
        <p:spPr/>
        <p:txBody>
          <a:bodyPr/>
          <a:lstStyle/>
          <a:p>
            <a:fld id="{699CE7A9-3EC9-4E95-B2F0-3B7722198216}" type="slidenum">
              <a:rPr lang="hr-HR" smtClean="0"/>
              <a:t>2</a:t>
            </a:fld>
            <a:endParaRPr lang="hr-HR"/>
          </a:p>
        </p:txBody>
      </p:sp>
    </p:spTree>
    <p:extLst>
      <p:ext uri="{BB962C8B-B14F-4D97-AF65-F5344CB8AC3E}">
        <p14:creationId xmlns:p14="http://schemas.microsoft.com/office/powerpoint/2010/main" val="58992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Vjerujem da ste vidjeli upute Ministarstva znanosti i obrazovanja, pa ćete procijeniti moje čitanje s razumijevanjem, izdvajanje bitnoga i sažimanje, nadam se pozitivnoj ocjeni!</a:t>
            </a:r>
          </a:p>
          <a:p>
            <a:r>
              <a:rPr lang="hr-HR" sz="1200" kern="1200" dirty="0">
                <a:solidFill>
                  <a:schemeClr val="tx1"/>
                </a:solidFill>
                <a:effectLst/>
                <a:latin typeface="+mn-lt"/>
                <a:ea typeface="+mn-ea"/>
                <a:cs typeface="+mn-cs"/>
              </a:rPr>
              <a:t>Dokumenti su objavljeni početkom travanj 2020. u brošurama</a:t>
            </a:r>
          </a:p>
          <a:p>
            <a:r>
              <a:rPr lang="hr-HR" sz="1200" kern="1200" dirty="0">
                <a:solidFill>
                  <a:schemeClr val="tx1"/>
                </a:solidFill>
                <a:effectLst/>
                <a:latin typeface="+mn-lt"/>
                <a:ea typeface="+mn-ea"/>
                <a:cs typeface="+mn-cs"/>
              </a:rPr>
              <a:t>1. </a:t>
            </a:r>
            <a:r>
              <a:rPr lang="hr-HR" sz="1200" i="1" u="sng" kern="1200" dirty="0">
                <a:solidFill>
                  <a:schemeClr val="tx1"/>
                </a:solidFill>
                <a:effectLst/>
                <a:latin typeface="+mn-lt"/>
                <a:ea typeface="+mn-ea"/>
                <a:cs typeface="+mn-cs"/>
                <a:hlinkClick r:id="rId3"/>
              </a:rPr>
              <a:t>Vrednovanje i ocjenjivanje u nastavi na daljinu</a:t>
            </a:r>
            <a:r>
              <a:rPr lang="hr-HR" sz="1200" kern="1200" dirty="0">
                <a:solidFill>
                  <a:schemeClr val="tx1"/>
                </a:solidFill>
                <a:effectLst/>
                <a:latin typeface="+mn-lt"/>
                <a:ea typeface="+mn-ea"/>
                <a:cs typeface="+mn-cs"/>
              </a:rPr>
              <a:t>, </a:t>
            </a:r>
          </a:p>
          <a:p>
            <a:r>
              <a:rPr lang="hr-HR" sz="1200" kern="1200" dirty="0">
                <a:solidFill>
                  <a:schemeClr val="tx1"/>
                </a:solidFill>
                <a:effectLst/>
                <a:latin typeface="+mn-lt"/>
                <a:ea typeface="+mn-ea"/>
                <a:cs typeface="+mn-cs"/>
              </a:rPr>
              <a:t>2. </a:t>
            </a:r>
            <a:r>
              <a:rPr lang="hr-HR" sz="1200" i="1" u="sng" kern="1200" dirty="0">
                <a:solidFill>
                  <a:schemeClr val="tx1"/>
                </a:solidFill>
                <a:effectLst/>
                <a:latin typeface="+mn-lt"/>
                <a:ea typeface="+mn-ea"/>
                <a:cs typeface="+mn-cs"/>
                <a:hlinkClick r:id="rId4"/>
              </a:rPr>
              <a:t>Primjeri provjera i njihovog vrednovanja iz različitih predmeta</a:t>
            </a:r>
            <a:r>
              <a:rPr lang="hr-HR" sz="1200" kern="1200" dirty="0">
                <a:solidFill>
                  <a:schemeClr val="tx1"/>
                </a:solidFill>
                <a:effectLst/>
                <a:latin typeface="+mn-lt"/>
                <a:ea typeface="+mn-ea"/>
                <a:cs typeface="+mn-cs"/>
              </a:rPr>
              <a:t> </a:t>
            </a:r>
          </a:p>
          <a:p>
            <a:r>
              <a:rPr lang="hr-HR" sz="1200" kern="1200" dirty="0">
                <a:solidFill>
                  <a:schemeClr val="tx1"/>
                </a:solidFill>
                <a:effectLst/>
                <a:latin typeface="+mn-lt"/>
                <a:ea typeface="+mn-ea"/>
                <a:cs typeface="+mn-cs"/>
              </a:rPr>
              <a:t>3. </a:t>
            </a:r>
            <a:r>
              <a:rPr lang="hr-HR" sz="1200" i="1" u="sng" kern="1200" dirty="0">
                <a:solidFill>
                  <a:schemeClr val="tx1"/>
                </a:solidFill>
                <a:effectLst/>
                <a:latin typeface="+mn-lt"/>
                <a:ea typeface="+mn-ea"/>
                <a:cs typeface="+mn-cs"/>
                <a:hlinkClick r:id="rId5"/>
              </a:rPr>
              <a:t>Digitalni alati za vrednovanje</a:t>
            </a:r>
            <a:r>
              <a:rPr lang="hr-HR" sz="1200" kern="1200" dirty="0">
                <a:solidFill>
                  <a:schemeClr val="tx1"/>
                </a:solidFill>
                <a:effectLst/>
                <a:latin typeface="+mn-lt"/>
                <a:ea typeface="+mn-ea"/>
                <a:cs typeface="+mn-cs"/>
              </a:rPr>
              <a:t>. </a:t>
            </a: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U svim se dokumentima posebno ističe:</a:t>
            </a:r>
          </a:p>
          <a:p>
            <a:r>
              <a:rPr lang="hr-HR" sz="1200" kern="1200" dirty="0">
                <a:solidFill>
                  <a:schemeClr val="tx1"/>
                </a:solidFill>
                <a:effectLst/>
                <a:latin typeface="+mn-lt"/>
                <a:ea typeface="+mn-ea"/>
                <a:cs typeface="+mn-cs"/>
              </a:rPr>
              <a:t>- usvajanje ishoda na temelju </a:t>
            </a:r>
            <a:r>
              <a:rPr lang="hr-HR" sz="1200" b="1" kern="1200" dirty="0">
                <a:solidFill>
                  <a:schemeClr val="tx1"/>
                </a:solidFill>
                <a:effectLst/>
                <a:latin typeface="+mn-lt"/>
                <a:ea typeface="+mn-ea"/>
                <a:cs typeface="+mn-cs"/>
              </a:rPr>
              <a:t>bitnih</a:t>
            </a:r>
            <a:r>
              <a:rPr lang="hr-HR" sz="1200" kern="1200" dirty="0">
                <a:solidFill>
                  <a:schemeClr val="tx1"/>
                </a:solidFill>
                <a:effectLst/>
                <a:latin typeface="+mn-lt"/>
                <a:ea typeface="+mn-ea"/>
                <a:cs typeface="+mn-cs"/>
              </a:rPr>
              <a:t> sadržaja i razvijanje kompetencija</a:t>
            </a:r>
          </a:p>
          <a:p>
            <a:r>
              <a:rPr lang="hr-HR" sz="1200" kern="1200" dirty="0">
                <a:solidFill>
                  <a:schemeClr val="tx1"/>
                </a:solidFill>
                <a:effectLst/>
                <a:latin typeface="+mn-lt"/>
                <a:ea typeface="+mn-ea"/>
                <a:cs typeface="+mn-cs"/>
              </a:rPr>
              <a:t>- poticanje na učenje, a ne na ocjenjivanje n</a:t>
            </a:r>
            <a:r>
              <a:rPr lang="hr-HR" sz="1200" b="1" u="sng" kern="1200" dirty="0">
                <a:solidFill>
                  <a:schemeClr val="tx1"/>
                </a:solidFill>
                <a:effectLst/>
                <a:latin typeface="+mn-lt"/>
                <a:ea typeface="+mn-ea"/>
                <a:cs typeface="+mn-cs"/>
              </a:rPr>
              <a:t>auč</a:t>
            </a:r>
            <a:r>
              <a:rPr lang="hr-HR" sz="1200" kern="1200" dirty="0">
                <a:solidFill>
                  <a:schemeClr val="tx1"/>
                </a:solidFill>
                <a:effectLst/>
                <a:latin typeface="+mn-lt"/>
                <a:ea typeface="+mn-ea"/>
                <a:cs typeface="+mn-cs"/>
              </a:rPr>
              <a:t>enoga</a:t>
            </a:r>
          </a:p>
          <a:p>
            <a:r>
              <a:rPr lang="hr-HR" sz="1200" kern="1200" dirty="0">
                <a:solidFill>
                  <a:schemeClr val="tx1"/>
                </a:solidFill>
                <a:effectLst/>
                <a:latin typeface="+mn-lt"/>
                <a:ea typeface="+mn-ea"/>
                <a:cs typeface="+mn-cs"/>
              </a:rPr>
              <a:t>- prvenstveno pro</a:t>
            </a:r>
            <a:r>
              <a:rPr lang="hr-HR" sz="1200" b="0" kern="1200" dirty="0">
                <a:solidFill>
                  <a:schemeClr val="tx1"/>
                </a:solidFill>
                <a:effectLst/>
                <a:latin typeface="+mn-lt"/>
                <a:ea typeface="+mn-ea"/>
                <a:cs typeface="+mn-cs"/>
              </a:rPr>
              <a:t>vo</a:t>
            </a:r>
            <a:r>
              <a:rPr lang="hr-HR" sz="1200" kern="1200" dirty="0">
                <a:solidFill>
                  <a:schemeClr val="tx1"/>
                </a:solidFill>
                <a:effectLst/>
                <a:latin typeface="+mn-lt"/>
                <a:ea typeface="+mn-ea"/>
                <a:cs typeface="+mn-cs"/>
              </a:rPr>
              <a:t>diti </a:t>
            </a:r>
            <a:r>
              <a:rPr lang="hr-HR" sz="1200" b="1" kern="1200" dirty="0">
                <a:solidFill>
                  <a:schemeClr val="tx1"/>
                </a:solidFill>
                <a:effectLst/>
                <a:latin typeface="+mn-lt"/>
                <a:ea typeface="+mn-ea"/>
                <a:cs typeface="+mn-cs"/>
              </a:rPr>
              <a:t>vrednovanje za učenje i vrednovanje kao učenje</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Do kraja nastavne godine trebalo bi ocijeniti dva elementa: </a:t>
            </a:r>
          </a:p>
          <a:p>
            <a:r>
              <a:rPr lang="hr-HR" sz="1200" kern="1200" dirty="0">
                <a:solidFill>
                  <a:schemeClr val="tx1"/>
                </a:solidFill>
                <a:effectLst/>
                <a:latin typeface="+mn-lt"/>
                <a:ea typeface="+mn-ea"/>
                <a:cs typeface="+mn-cs"/>
              </a:rPr>
              <a:t>- </a:t>
            </a:r>
            <a:r>
              <a:rPr lang="hr-HR" sz="1200" b="1" kern="1200" dirty="0">
                <a:solidFill>
                  <a:schemeClr val="tx1"/>
                </a:solidFill>
                <a:effectLst/>
                <a:latin typeface="+mn-lt"/>
                <a:ea typeface="+mn-ea"/>
                <a:cs typeface="+mn-cs"/>
              </a:rPr>
              <a:t>aktivnost i sudjelovanje u radu</a:t>
            </a:r>
            <a:r>
              <a:rPr lang="hr-HR" sz="1200" kern="1200" dirty="0">
                <a:solidFill>
                  <a:schemeClr val="tx1"/>
                </a:solidFill>
                <a:effectLst/>
                <a:latin typeface="+mn-lt"/>
                <a:ea typeface="+mn-ea"/>
                <a:cs typeface="+mn-cs"/>
              </a:rPr>
              <a:t>  </a:t>
            </a:r>
          </a:p>
          <a:p>
            <a:pPr marL="171450" indent="-171450">
              <a:buFontTx/>
              <a:buChar char="-"/>
            </a:pPr>
            <a:r>
              <a:rPr lang="hr-HR" sz="1200" b="1" kern="1200" dirty="0">
                <a:solidFill>
                  <a:schemeClr val="tx1"/>
                </a:solidFill>
                <a:effectLst/>
                <a:latin typeface="+mn-lt"/>
                <a:ea typeface="+mn-ea"/>
                <a:cs typeface="+mn-cs"/>
              </a:rPr>
              <a:t>izvršavanje nekoga složenijeg rada</a:t>
            </a:r>
          </a:p>
          <a:p>
            <a:pPr marL="0" indent="0">
              <a:buFontTx/>
              <a:buNone/>
            </a:pPr>
            <a:endParaRPr lang="hr-HR" sz="1200" b="1"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19. travnja objavljeno je pojašnjenje o ocjenjivanju aktivnosti na stranicama Škole za život, Često postavljana pitanja.</a:t>
            </a:r>
          </a:p>
          <a:p>
            <a:r>
              <a:rPr lang="hr-HR" sz="1200" kern="1200" dirty="0">
                <a:solidFill>
                  <a:schemeClr val="tx1"/>
                </a:solidFill>
                <a:effectLst/>
                <a:latin typeface="+mn-lt"/>
                <a:ea typeface="+mn-ea"/>
                <a:cs typeface="+mn-cs"/>
              </a:rPr>
              <a:t>Osvrnut ćemo se na to poslije u sklopu rubrike za vrednovanje. </a:t>
            </a:r>
          </a:p>
          <a:p>
            <a:pPr marL="0" indent="0">
              <a:buFontTx/>
              <a:buNone/>
            </a:pPr>
            <a:endParaRPr lang="hr-HR" sz="1200" kern="1200" dirty="0">
              <a:solidFill>
                <a:schemeClr val="tx1"/>
              </a:solidFill>
              <a:effectLst/>
              <a:latin typeface="+mn-lt"/>
              <a:ea typeface="+mn-ea"/>
              <a:cs typeface="+mn-cs"/>
            </a:endParaRP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3</a:t>
            </a:fld>
            <a:endParaRPr lang="hr-HR"/>
          </a:p>
        </p:txBody>
      </p:sp>
    </p:spTree>
    <p:extLst>
      <p:ext uri="{BB962C8B-B14F-4D97-AF65-F5344CB8AC3E}">
        <p14:creationId xmlns:p14="http://schemas.microsoft.com/office/powerpoint/2010/main" val="69155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kern="1200" dirty="0">
                <a:solidFill>
                  <a:schemeClr val="tx1"/>
                </a:solidFill>
                <a:effectLst/>
                <a:latin typeface="+mn-lt"/>
                <a:ea typeface="+mn-ea"/>
                <a:cs typeface="+mn-cs"/>
              </a:rPr>
              <a:t>Prati se i vrednuje - aktivnost učenika u procesu učenja:</a:t>
            </a:r>
            <a:r>
              <a:rPr lang="hr-HR" sz="1200" kern="1200" dirty="0">
                <a:solidFill>
                  <a:schemeClr val="tx1"/>
                </a:solidFill>
                <a:effectLst/>
                <a:latin typeface="+mn-lt"/>
                <a:ea typeface="+mn-ea"/>
                <a:cs typeface="+mn-cs"/>
              </a:rPr>
              <a:t> </a:t>
            </a:r>
          </a:p>
          <a:p>
            <a:r>
              <a:rPr lang="hr-HR" sz="1200" kern="1200" dirty="0">
                <a:solidFill>
                  <a:schemeClr val="tx1"/>
                </a:solidFill>
                <a:effectLst/>
                <a:latin typeface="+mn-lt"/>
                <a:ea typeface="+mn-ea"/>
                <a:cs typeface="+mn-cs"/>
              </a:rPr>
              <a:t>- samostalno upravljanje vlastitim učenjem: izvršavanje zadataka u skladu s uputama i zadanim rokom</a:t>
            </a:r>
          </a:p>
          <a:p>
            <a:r>
              <a:rPr lang="hr-HR" sz="1200" kern="1200" dirty="0">
                <a:solidFill>
                  <a:schemeClr val="tx1"/>
                </a:solidFill>
                <a:effectLst/>
                <a:latin typeface="+mn-lt"/>
                <a:ea typeface="+mn-ea"/>
                <a:cs typeface="+mn-cs"/>
              </a:rPr>
              <a:t>- sudjelovanje u raspravi i analizi nakon zadataka u kanalima kojima komunicirate s učenicima – </a:t>
            </a:r>
            <a:r>
              <a:rPr lang="hr-HR" sz="1200" kern="1200" dirty="0" err="1">
                <a:solidFill>
                  <a:schemeClr val="tx1"/>
                </a:solidFill>
                <a:effectLst/>
                <a:latin typeface="+mn-lt"/>
                <a:ea typeface="+mn-ea"/>
                <a:cs typeface="+mn-cs"/>
              </a:rPr>
              <a:t>Teams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Yammer</a:t>
            </a:r>
            <a:r>
              <a:rPr lang="hr-HR" sz="1200" kern="1200" dirty="0">
                <a:solidFill>
                  <a:schemeClr val="tx1"/>
                </a:solidFill>
                <a:effectLst/>
                <a:latin typeface="+mn-lt"/>
                <a:ea typeface="+mn-ea"/>
                <a:cs typeface="+mn-cs"/>
              </a:rPr>
              <a:t> i slično.</a:t>
            </a:r>
          </a:p>
          <a:p>
            <a:pPr fontAlgn="base"/>
            <a:r>
              <a:rPr lang="hr-HR" sz="1200" b="1" kern="1200" dirty="0">
                <a:solidFill>
                  <a:schemeClr val="tx1"/>
                </a:solidFill>
                <a:effectLst/>
                <a:latin typeface="+mn-lt"/>
                <a:ea typeface="+mn-ea"/>
                <a:cs typeface="+mn-cs"/>
              </a:rPr>
              <a:t>Vrednovanje za učenje podra</a:t>
            </a:r>
            <a:r>
              <a:rPr lang="hr-HR" sz="1200" b="1" u="sng" kern="1200" dirty="0">
                <a:solidFill>
                  <a:schemeClr val="tx1"/>
                </a:solidFill>
                <a:effectLst/>
                <a:latin typeface="+mn-lt"/>
                <a:ea typeface="+mn-ea"/>
                <a:cs typeface="+mn-cs"/>
              </a:rPr>
              <a:t>zum</a:t>
            </a:r>
            <a:r>
              <a:rPr lang="hr-HR" sz="1200" b="1" kern="1200" dirty="0">
                <a:solidFill>
                  <a:schemeClr val="tx1"/>
                </a:solidFill>
                <a:effectLst/>
                <a:latin typeface="+mn-lt"/>
                <a:ea typeface="+mn-ea"/>
                <a:cs typeface="+mn-cs"/>
              </a:rPr>
              <a:t>ijeva</a:t>
            </a:r>
          </a:p>
          <a:p>
            <a:pPr marL="171450" indent="-171450" fontAlgn="base">
              <a:buFontTx/>
              <a:buChar char="-"/>
            </a:pPr>
            <a:r>
              <a:rPr lang="hr-HR" sz="1200" kern="1200" dirty="0">
                <a:solidFill>
                  <a:schemeClr val="tx1"/>
                </a:solidFill>
                <a:effectLst/>
                <a:latin typeface="+mn-lt"/>
                <a:ea typeface="+mn-ea"/>
                <a:cs typeface="+mn-cs"/>
              </a:rPr>
              <a:t>provjeru razumijevanja i učenikova napredovanja ciljanim pitanjima </a:t>
            </a:r>
          </a:p>
          <a:p>
            <a:pPr marL="171450" indent="-171450" fontAlgn="base">
              <a:buFontTx/>
              <a:buChar char="-"/>
            </a:pPr>
            <a:r>
              <a:rPr lang="hr-HR" sz="1200" kern="1200" dirty="0">
                <a:solidFill>
                  <a:schemeClr val="tx1"/>
                </a:solidFill>
                <a:effectLst/>
                <a:latin typeface="+mn-lt"/>
                <a:ea typeface="+mn-ea"/>
                <a:cs typeface="+mn-cs"/>
              </a:rPr>
              <a:t>predstavljanje učeničkih radova </a:t>
            </a:r>
          </a:p>
          <a:p>
            <a:pPr marL="171450" indent="-171450" fontAlgn="base">
              <a:buFontTx/>
              <a:buChar char="-"/>
            </a:pPr>
            <a:r>
              <a:rPr lang="hr-HR" sz="1200" kern="1200" dirty="0">
                <a:solidFill>
                  <a:schemeClr val="tx1"/>
                </a:solidFill>
                <a:effectLst/>
                <a:latin typeface="+mn-lt"/>
                <a:ea typeface="+mn-ea"/>
                <a:cs typeface="+mn-cs"/>
              </a:rPr>
              <a:t>uvid u učeničke mape (poslane zadaće tijekom nastave na daljinu ili kako ste već organizirali praćenje) </a:t>
            </a:r>
          </a:p>
          <a:p>
            <a:pPr marL="171450" indent="-171450" fontAlgn="base">
              <a:buFontTx/>
              <a:buChar char="-"/>
            </a:pPr>
            <a:r>
              <a:rPr lang="hr-HR" sz="1200" kern="1200" dirty="0">
                <a:solidFill>
                  <a:schemeClr val="tx1"/>
                </a:solidFill>
                <a:effectLst/>
                <a:latin typeface="+mn-lt"/>
                <a:ea typeface="+mn-ea"/>
                <a:cs typeface="+mn-cs"/>
              </a:rPr>
              <a:t>predstavljanje učeničkih projekata, opažanja učeničkih aktivnosti i ponašanja tijekom nastave na daljinu (u našoj školi aktivnost mjerimo na temelju poslanih zadaća, prisutnost na </a:t>
            </a:r>
            <a:r>
              <a:rPr lang="hr-HR" sz="1200" kern="1200" dirty="0" err="1">
                <a:solidFill>
                  <a:schemeClr val="tx1"/>
                </a:solidFill>
                <a:effectLst/>
                <a:latin typeface="+mn-lt"/>
                <a:ea typeface="+mn-ea"/>
                <a:cs typeface="+mn-cs"/>
              </a:rPr>
              <a:t>videopozivima</a:t>
            </a:r>
            <a:r>
              <a:rPr lang="hr-HR" sz="1200" kern="1200" dirty="0">
                <a:solidFill>
                  <a:schemeClr val="tx1"/>
                </a:solidFill>
                <a:effectLst/>
                <a:latin typeface="+mn-lt"/>
                <a:ea typeface="+mn-ea"/>
                <a:cs typeface="+mn-cs"/>
              </a:rPr>
              <a:t>, pitanja i odgovora u čavrljanjima.</a:t>
            </a:r>
          </a:p>
          <a:p>
            <a:pPr fontAlgn="base"/>
            <a:r>
              <a:rPr lang="hr-HR" sz="1200" b="1" kern="1200" dirty="0">
                <a:solidFill>
                  <a:schemeClr val="tx1"/>
                </a:solidFill>
                <a:effectLst/>
                <a:latin typeface="+mn-lt"/>
                <a:ea typeface="+mn-ea"/>
                <a:cs typeface="+mn-cs"/>
              </a:rPr>
              <a:t>Vrednovanje kao učenje podra</a:t>
            </a:r>
            <a:r>
              <a:rPr lang="hr-HR" sz="1200" b="1" u="sng" kern="1200" dirty="0">
                <a:solidFill>
                  <a:schemeClr val="tx1"/>
                </a:solidFill>
                <a:effectLst/>
                <a:latin typeface="+mn-lt"/>
                <a:ea typeface="+mn-ea"/>
                <a:cs typeface="+mn-cs"/>
              </a:rPr>
              <a:t>zum</a:t>
            </a:r>
            <a:r>
              <a:rPr lang="hr-HR" sz="1200" b="1" kern="1200" dirty="0">
                <a:solidFill>
                  <a:schemeClr val="tx1"/>
                </a:solidFill>
                <a:effectLst/>
                <a:latin typeface="+mn-lt"/>
                <a:ea typeface="+mn-ea"/>
                <a:cs typeface="+mn-cs"/>
              </a:rPr>
              <a:t>ijeva</a:t>
            </a:r>
          </a:p>
          <a:p>
            <a:pPr marL="171450" indent="-171450" fontAlgn="base">
              <a:buFontTx/>
              <a:buChar char="-"/>
            </a:pPr>
            <a:r>
              <a:rPr lang="hr-HR" sz="1200" kern="1200" dirty="0">
                <a:solidFill>
                  <a:schemeClr val="tx1"/>
                </a:solidFill>
                <a:effectLst/>
                <a:latin typeface="+mn-lt"/>
                <a:ea typeface="+mn-ea"/>
                <a:cs typeface="+mn-cs"/>
              </a:rPr>
              <a:t>vođenje individualnih razgovora s učenicima </a:t>
            </a:r>
          </a:p>
          <a:p>
            <a:pPr marL="171450" indent="-171450" fontAlgn="base">
              <a:buFontTx/>
              <a:buChar char="-"/>
            </a:pPr>
            <a:r>
              <a:rPr lang="hr-HR" sz="1200" kern="1200" dirty="0">
                <a:solidFill>
                  <a:schemeClr val="tx1"/>
                </a:solidFill>
                <a:effectLst/>
                <a:latin typeface="+mn-lt"/>
                <a:ea typeface="+mn-ea"/>
                <a:cs typeface="+mn-cs"/>
              </a:rPr>
              <a:t>služenje popisima/</a:t>
            </a:r>
            <a:r>
              <a:rPr lang="hr-HR" sz="1200" kern="1200" dirty="0" err="1">
                <a:solidFill>
                  <a:schemeClr val="tx1"/>
                </a:solidFill>
                <a:effectLst/>
                <a:latin typeface="+mn-lt"/>
                <a:ea typeface="+mn-ea"/>
                <a:cs typeface="+mn-cs"/>
              </a:rPr>
              <a:t>opisnicima</a:t>
            </a:r>
            <a:r>
              <a:rPr lang="hr-HR" sz="1200" kern="1200" dirty="0">
                <a:solidFill>
                  <a:schemeClr val="tx1"/>
                </a:solidFill>
                <a:effectLst/>
                <a:latin typeface="+mn-lt"/>
                <a:ea typeface="+mn-ea"/>
                <a:cs typeface="+mn-cs"/>
              </a:rPr>
              <a:t> za (samo)procjenu znanja, vještina i sposobnosti</a:t>
            </a: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4</a:t>
            </a:fld>
            <a:endParaRPr lang="hr-HR"/>
          </a:p>
        </p:txBody>
      </p:sp>
    </p:spTree>
    <p:extLst>
      <p:ext uri="{BB962C8B-B14F-4D97-AF65-F5344CB8AC3E}">
        <p14:creationId xmlns:p14="http://schemas.microsoft.com/office/powerpoint/2010/main" val="340098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Tx/>
              <a:buNone/>
            </a:pPr>
            <a:r>
              <a:rPr lang="hr-HR" sz="1200" b="0" kern="1200" dirty="0">
                <a:solidFill>
                  <a:schemeClr val="tx1"/>
                </a:solidFill>
                <a:effectLst/>
                <a:latin typeface="+mn-lt"/>
                <a:ea typeface="+mn-ea"/>
                <a:cs typeface="+mn-cs"/>
              </a:rPr>
              <a:t>Ono što nas trenutačno najviše muči jest </a:t>
            </a:r>
          </a:p>
          <a:p>
            <a:pPr marL="0" indent="0" fontAlgn="base">
              <a:buFontTx/>
              <a:buNone/>
            </a:pPr>
            <a:r>
              <a:rPr lang="hr-HR" sz="1200" b="1" kern="1200" dirty="0">
                <a:solidFill>
                  <a:schemeClr val="tx1"/>
                </a:solidFill>
                <a:effectLst/>
                <a:latin typeface="+mn-lt"/>
                <a:ea typeface="+mn-ea"/>
                <a:cs typeface="+mn-cs"/>
              </a:rPr>
              <a:t>Vrednovanje nau</a:t>
            </a:r>
            <a:r>
              <a:rPr lang="hr-HR" sz="1200" b="1" u="sng" kern="1200" dirty="0">
                <a:solidFill>
                  <a:schemeClr val="tx1"/>
                </a:solidFill>
                <a:effectLst/>
                <a:latin typeface="+mn-lt"/>
                <a:ea typeface="+mn-ea"/>
                <a:cs typeface="+mn-cs"/>
              </a:rPr>
              <a:t>čen</a:t>
            </a:r>
            <a:r>
              <a:rPr lang="hr-HR" sz="1200" b="1" kern="1200" dirty="0">
                <a:solidFill>
                  <a:schemeClr val="tx1"/>
                </a:solidFill>
                <a:effectLst/>
                <a:latin typeface="+mn-lt"/>
                <a:ea typeface="+mn-ea"/>
                <a:cs typeface="+mn-cs"/>
              </a:rPr>
              <a:t>oga </a:t>
            </a:r>
            <a:r>
              <a:rPr lang="hr-HR" sz="1200" kern="1200" dirty="0">
                <a:solidFill>
                  <a:schemeClr val="tx1"/>
                </a:solidFill>
                <a:effectLst/>
                <a:latin typeface="+mn-lt"/>
                <a:ea typeface="+mn-ea"/>
                <a:cs typeface="+mn-cs"/>
              </a:rPr>
              <a:t>ili </a:t>
            </a:r>
            <a:r>
              <a:rPr lang="hr-HR" sz="1200" kern="1200" dirty="0" err="1">
                <a:solidFill>
                  <a:schemeClr val="tx1"/>
                </a:solidFill>
                <a:effectLst/>
                <a:latin typeface="+mn-lt"/>
                <a:ea typeface="+mn-ea"/>
                <a:cs typeface="+mn-cs"/>
              </a:rPr>
              <a:t>sumativno</a:t>
            </a:r>
            <a:r>
              <a:rPr lang="hr-HR" sz="1200" kern="1200" dirty="0">
                <a:solidFill>
                  <a:schemeClr val="tx1"/>
                </a:solidFill>
                <a:effectLst/>
                <a:latin typeface="+mn-lt"/>
                <a:ea typeface="+mn-ea"/>
                <a:cs typeface="+mn-cs"/>
              </a:rPr>
              <a:t> vrednovanje, što podra</a:t>
            </a:r>
            <a:r>
              <a:rPr lang="hr-HR" sz="1200" b="1" i="0" u="sng" kern="1200" dirty="0">
                <a:solidFill>
                  <a:schemeClr val="tx1"/>
                </a:solidFill>
                <a:effectLst/>
                <a:latin typeface="+mn-lt"/>
                <a:ea typeface="+mn-ea"/>
                <a:cs typeface="+mn-cs"/>
              </a:rPr>
              <a:t>zum</a:t>
            </a:r>
            <a:r>
              <a:rPr lang="hr-HR" sz="1200" kern="1200" dirty="0">
                <a:solidFill>
                  <a:schemeClr val="tx1"/>
                </a:solidFill>
                <a:effectLst/>
                <a:latin typeface="+mn-lt"/>
                <a:ea typeface="+mn-ea"/>
                <a:cs typeface="+mn-cs"/>
              </a:rPr>
              <a:t>ijeva</a:t>
            </a:r>
          </a:p>
          <a:p>
            <a:pPr marL="171450" indent="-171450" fontAlgn="base">
              <a:buFontTx/>
              <a:buChar char="-"/>
            </a:pPr>
            <a:r>
              <a:rPr lang="hr-HR" sz="1200" kern="1200" dirty="0">
                <a:solidFill>
                  <a:schemeClr val="tx1"/>
                </a:solidFill>
                <a:effectLst/>
                <a:latin typeface="+mn-lt"/>
                <a:ea typeface="+mn-ea"/>
                <a:cs typeface="+mn-cs"/>
              </a:rPr>
              <a:t>usmene provjere </a:t>
            </a:r>
          </a:p>
          <a:p>
            <a:pPr marL="171450" indent="-171450" fontAlgn="base">
              <a:buFontTx/>
              <a:buChar char="-"/>
            </a:pPr>
            <a:r>
              <a:rPr lang="hr-HR" sz="1200" kern="1200" dirty="0">
                <a:solidFill>
                  <a:schemeClr val="tx1"/>
                </a:solidFill>
                <a:effectLst/>
                <a:latin typeface="+mn-lt"/>
                <a:ea typeface="+mn-ea"/>
                <a:cs typeface="+mn-cs"/>
              </a:rPr>
              <a:t>pismene provjere zadatcima zatvorenoga i/ili otvorenog tipa </a:t>
            </a:r>
          </a:p>
          <a:p>
            <a:pPr marL="171450" indent="-171450" fontAlgn="base">
              <a:buFontTx/>
              <a:buChar char="-"/>
            </a:pPr>
            <a:r>
              <a:rPr lang="hr-HR" sz="1200" kern="1200" dirty="0">
                <a:solidFill>
                  <a:schemeClr val="tx1"/>
                </a:solidFill>
                <a:effectLst/>
                <a:latin typeface="+mn-lt"/>
                <a:ea typeface="+mn-ea"/>
                <a:cs typeface="+mn-cs"/>
              </a:rPr>
              <a:t>predstavljanja ili izvedbe: različiti plakati, prezentacije, kvizovi i slično.</a:t>
            </a:r>
          </a:p>
          <a:p>
            <a:pPr marL="171450" indent="-171450" fontAlgn="base">
              <a:buFontTx/>
              <a:buChar char="-"/>
            </a:pPr>
            <a:r>
              <a:rPr lang="hr-HR" sz="1200" kern="1200" dirty="0">
                <a:solidFill>
                  <a:schemeClr val="tx1"/>
                </a:solidFill>
                <a:effectLst/>
                <a:latin typeface="+mn-lt"/>
                <a:ea typeface="+mn-ea"/>
                <a:cs typeface="+mn-cs"/>
              </a:rPr>
              <a:t>praktične radove, projekte; učeničke mape </a:t>
            </a:r>
            <a:endParaRPr lang="hr-HR" dirty="0"/>
          </a:p>
          <a:p>
            <a:endParaRPr lang="hr-HR" sz="1200" b="1"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U pismenome provjeravanju</a:t>
            </a:r>
            <a:r>
              <a:rPr lang="hr-HR" sz="1200" kern="1200" dirty="0">
                <a:solidFill>
                  <a:schemeClr val="tx1"/>
                </a:solidFill>
                <a:effectLst/>
                <a:latin typeface="+mn-lt"/>
                <a:ea typeface="+mn-ea"/>
                <a:cs typeface="+mn-cs"/>
              </a:rPr>
              <a:t> potrebno je </a:t>
            </a:r>
            <a:r>
              <a:rPr lang="hr-HR" sz="1200" b="1" u="sng" kern="1200" dirty="0">
                <a:solidFill>
                  <a:schemeClr val="tx1"/>
                </a:solidFill>
                <a:effectLst/>
                <a:latin typeface="+mn-lt"/>
                <a:ea typeface="+mn-ea"/>
                <a:cs typeface="+mn-cs"/>
              </a:rPr>
              <a:t>us</a:t>
            </a:r>
            <a:r>
              <a:rPr lang="hr-HR" sz="1200" kern="1200" dirty="0">
                <a:solidFill>
                  <a:schemeClr val="tx1"/>
                </a:solidFill>
                <a:effectLst/>
                <a:latin typeface="+mn-lt"/>
                <a:ea typeface="+mn-ea"/>
                <a:cs typeface="+mn-cs"/>
              </a:rPr>
              <a:t>kladiti vrijeme provedbe ispita i zahtjevnijih zadataka među predmetima da bi se uravnotežilo opterećenje učenika</a:t>
            </a:r>
          </a:p>
          <a:p>
            <a:r>
              <a:rPr lang="hr-HR" sz="1200" kern="1200" dirty="0">
                <a:solidFill>
                  <a:schemeClr val="tx1"/>
                </a:solidFill>
                <a:effectLst/>
                <a:latin typeface="+mn-lt"/>
                <a:ea typeface="+mn-ea"/>
                <a:cs typeface="+mn-cs"/>
              </a:rPr>
              <a:t>U</a:t>
            </a:r>
            <a:r>
              <a:rPr lang="hr-HR" sz="1200" b="1" kern="1200" dirty="0">
                <a:solidFill>
                  <a:schemeClr val="tx1"/>
                </a:solidFill>
                <a:effectLst/>
                <a:latin typeface="+mn-lt"/>
                <a:ea typeface="+mn-ea"/>
                <a:cs typeface="+mn-cs"/>
              </a:rPr>
              <a:t>smeno</a:t>
            </a:r>
            <a:r>
              <a:rPr lang="hr-HR" sz="1200" kern="1200" dirty="0">
                <a:solidFill>
                  <a:schemeClr val="tx1"/>
                </a:solidFill>
                <a:effectLst/>
                <a:latin typeface="+mn-lt"/>
                <a:ea typeface="+mn-ea"/>
                <a:cs typeface="+mn-cs"/>
              </a:rPr>
              <a:t> odgovaranje može se organizirati </a:t>
            </a:r>
            <a:r>
              <a:rPr lang="hr-HR" sz="1200" kern="1200" dirty="0" err="1">
                <a:solidFill>
                  <a:schemeClr val="tx1"/>
                </a:solidFill>
                <a:effectLst/>
                <a:latin typeface="+mn-lt"/>
                <a:ea typeface="+mn-ea"/>
                <a:cs typeface="+mn-cs"/>
              </a:rPr>
              <a:t>videopoziva</a:t>
            </a:r>
            <a:r>
              <a:rPr lang="hr-HR" sz="1200" kern="1200" dirty="0">
                <a:solidFill>
                  <a:schemeClr val="tx1"/>
                </a:solidFill>
                <a:effectLst/>
                <a:latin typeface="+mn-lt"/>
                <a:ea typeface="+mn-ea"/>
                <a:cs typeface="+mn-cs"/>
              </a:rPr>
              <a:t>,/videokonferencijom: </a:t>
            </a:r>
            <a:r>
              <a:rPr lang="hr-HR" sz="1200" b="1" kern="1200" dirty="0">
                <a:solidFill>
                  <a:schemeClr val="tx1"/>
                </a:solidFill>
                <a:effectLst/>
                <a:latin typeface="+mn-lt"/>
                <a:ea typeface="+mn-ea"/>
                <a:cs typeface="+mn-cs"/>
              </a:rPr>
              <a:t>usmeno ispitivanje potrebno je provesti jedanput do kraja nastavne godine, a posebno ako nastavnik ili učenik imaju dvojbu oko zaključne ocjene, odnosno ako nema dovoljno elemenata za zaključivanje ocjene </a:t>
            </a:r>
            <a:r>
              <a:rPr lang="hr-HR" sz="1200" b="0" kern="1200" dirty="0">
                <a:solidFill>
                  <a:schemeClr val="tx1"/>
                </a:solidFill>
                <a:effectLst/>
                <a:latin typeface="+mn-lt"/>
                <a:ea typeface="+mn-ea"/>
                <a:cs typeface="+mn-cs"/>
              </a:rPr>
              <a:t>(citat iz naputka MZO-a)</a:t>
            </a:r>
          </a:p>
          <a:p>
            <a:r>
              <a:rPr lang="hr-HR" sz="1200" b="0" kern="1200" dirty="0">
                <a:solidFill>
                  <a:schemeClr val="tx1"/>
                </a:solidFill>
                <a:effectLst/>
                <a:latin typeface="+mn-lt"/>
                <a:ea typeface="+mn-ea"/>
                <a:cs typeface="+mn-cs"/>
              </a:rPr>
              <a:t>U slučaju korištenja alata za provjeru, nužno je prije provedbe provjere koristiti se istim alatima u vrednovanju za učenje i kao učenje kako bi se učenici </a:t>
            </a:r>
            <a:r>
              <a:rPr lang="hr-HR" sz="1200" b="1" u="sng" kern="1200" dirty="0">
                <a:solidFill>
                  <a:schemeClr val="tx1"/>
                </a:solidFill>
                <a:effectLst/>
                <a:latin typeface="+mn-lt"/>
                <a:ea typeface="+mn-ea"/>
                <a:cs typeface="+mn-cs"/>
              </a:rPr>
              <a:t>u</a:t>
            </a:r>
            <a:r>
              <a:rPr lang="hr-HR" sz="1200" b="0" kern="1200" dirty="0">
                <a:solidFill>
                  <a:schemeClr val="tx1"/>
                </a:solidFill>
                <a:effectLst/>
                <a:latin typeface="+mn-lt"/>
                <a:ea typeface="+mn-ea"/>
                <a:cs typeface="+mn-cs"/>
              </a:rPr>
              <a:t>poznali s alatom i kako bi se smanjio utjecaj digitalnoga okružja na rezultate provjere.</a:t>
            </a:r>
            <a:endParaRPr lang="hr-HR" sz="1200" kern="1200" dirty="0">
              <a:solidFill>
                <a:schemeClr val="tx1"/>
              </a:solidFill>
              <a:effectLst/>
              <a:latin typeface="+mn-lt"/>
              <a:ea typeface="+mn-ea"/>
              <a:cs typeface="+mn-cs"/>
            </a:endParaRPr>
          </a:p>
          <a:p>
            <a:r>
              <a:rPr lang="hr-HR" sz="1200" b="0" kern="1200" dirty="0">
                <a:solidFill>
                  <a:schemeClr val="tx1"/>
                </a:solidFill>
                <a:effectLst/>
                <a:latin typeface="+mn-lt"/>
                <a:ea typeface="+mn-ea"/>
                <a:cs typeface="+mn-cs"/>
              </a:rPr>
              <a:t>Također se vrednuju i </a:t>
            </a:r>
            <a:r>
              <a:rPr lang="hr-HR" sz="1200" b="1" kern="1200" dirty="0">
                <a:solidFill>
                  <a:schemeClr val="tx1"/>
                </a:solidFill>
                <a:effectLst/>
                <a:latin typeface="+mn-lt"/>
                <a:ea typeface="+mn-ea"/>
                <a:cs typeface="+mn-cs"/>
              </a:rPr>
              <a:t>domaće zadaće</a:t>
            </a:r>
            <a:r>
              <a:rPr lang="hr-HR" sz="1200" b="0" kern="1200" dirty="0">
                <a:solidFill>
                  <a:schemeClr val="tx1"/>
                </a:solidFill>
                <a:effectLst/>
                <a:latin typeface="+mn-lt"/>
                <a:ea typeface="+mn-ea"/>
                <a:cs typeface="+mn-cs"/>
              </a:rPr>
              <a:t>, i to </a:t>
            </a:r>
            <a:r>
              <a:rPr lang="hr-HR" sz="1200" kern="1200" dirty="0">
                <a:solidFill>
                  <a:schemeClr val="tx1"/>
                </a:solidFill>
                <a:effectLst/>
                <a:latin typeface="+mn-lt"/>
                <a:ea typeface="+mn-ea"/>
                <a:cs typeface="+mn-cs"/>
              </a:rPr>
              <a:t>s obzirom na njihovu kvalitetu, ali i redovitost. Bilježenje i povratna informacija na domaću zadaću svakomu učeniku oduzima, bar meni, jako puno vremena, to je ono što u nastavi učinimo tijekom sata gotovo da i ne p</a:t>
            </a:r>
            <a:r>
              <a:rPr lang="hr-HR" sz="1200" b="1" u="sng" kern="1200" dirty="0">
                <a:solidFill>
                  <a:schemeClr val="tx1"/>
                </a:solidFill>
                <a:effectLst/>
                <a:latin typeface="+mn-lt"/>
                <a:ea typeface="+mn-ea"/>
                <a:cs typeface="+mn-cs"/>
              </a:rPr>
              <a:t>rim</a:t>
            </a:r>
            <a:r>
              <a:rPr lang="hr-HR" sz="1200" kern="1200" dirty="0">
                <a:solidFill>
                  <a:schemeClr val="tx1"/>
                </a:solidFill>
                <a:effectLst/>
                <a:latin typeface="+mn-lt"/>
                <a:ea typeface="+mn-ea"/>
                <a:cs typeface="+mn-cs"/>
              </a:rPr>
              <a:t>ijetimo.</a:t>
            </a:r>
          </a:p>
          <a:p>
            <a:endParaRPr lang="hr-HR" sz="1200" kern="1200" dirty="0">
              <a:solidFill>
                <a:schemeClr val="tx1"/>
              </a:solidFill>
              <a:effectLst/>
              <a:latin typeface="+mn-lt"/>
              <a:ea typeface="+mn-ea"/>
              <a:cs typeface="+mn-cs"/>
            </a:endParaRPr>
          </a:p>
          <a:p>
            <a:endParaRPr lang="hr-HR" b="0" i="0" dirty="0">
              <a:solidFill>
                <a:srgbClr val="212529"/>
              </a:solidFill>
              <a:effectLst/>
              <a:latin typeface="-apple-system"/>
            </a:endParaRPr>
          </a:p>
        </p:txBody>
      </p:sp>
      <p:sp>
        <p:nvSpPr>
          <p:cNvPr id="4" name="Slide Number Placeholder 3"/>
          <p:cNvSpPr>
            <a:spLocks noGrp="1"/>
          </p:cNvSpPr>
          <p:nvPr>
            <p:ph type="sldNum" sz="quarter" idx="5"/>
          </p:nvPr>
        </p:nvSpPr>
        <p:spPr/>
        <p:txBody>
          <a:bodyPr/>
          <a:lstStyle/>
          <a:p>
            <a:fld id="{699CE7A9-3EC9-4E95-B2F0-3B7722198216}" type="slidenum">
              <a:rPr lang="hr-HR" smtClean="0"/>
              <a:t>5</a:t>
            </a:fld>
            <a:endParaRPr lang="hr-HR"/>
          </a:p>
        </p:txBody>
      </p:sp>
    </p:spTree>
    <p:extLst>
      <p:ext uri="{BB962C8B-B14F-4D97-AF65-F5344CB8AC3E}">
        <p14:creationId xmlns:p14="http://schemas.microsoft.com/office/powerpoint/2010/main" val="40200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Primjeri vrednovanja koje vam nudimo nadovezuju se na materijale koje smo već podijelili i koje ste i vi i učenici upoznali tijekom nastave na daljinu, dakle taj je uvjet </a:t>
            </a:r>
            <a:r>
              <a:rPr lang="hr-HR" b="1" u="sng" dirty="0"/>
              <a:t>za</a:t>
            </a:r>
            <a:r>
              <a:rPr lang="hr-HR" dirty="0"/>
              <a:t>dovoljen – učenici se vrednuju s pomoću alata i na način koji im je poznat.</a:t>
            </a:r>
          </a:p>
          <a:p>
            <a:r>
              <a:rPr lang="hr-HR" dirty="0"/>
              <a:t>Vjeruje da ste većinu materijala već vidjeli, a neke i iskoristili, jer podatci o posjećenosti kažu da je u razdoblju od 1. do 15. travnja bilo 15873 ulaza u IZZI HJ. </a:t>
            </a:r>
          </a:p>
          <a:p>
            <a:endParaRPr lang="hr-HR" dirty="0"/>
          </a:p>
          <a:p>
            <a:r>
              <a:rPr lang="hr-HR" dirty="0"/>
              <a:t>Svi materijali za nastavu na daljinu nalaze se na jednome mjestu – dostupni su na poveznici koju vidite na ekranu</a:t>
            </a:r>
          </a:p>
          <a:p>
            <a:r>
              <a:rPr lang="hr-HR" dirty="0">
                <a:hlinkClick r:id="rId3"/>
              </a:rPr>
              <a:t>https://www.profil-klett.hr/ucenje-na-daljinu</a:t>
            </a:r>
            <a:endParaRPr lang="hr-HR" dirty="0"/>
          </a:p>
          <a:p>
            <a:endParaRPr lang="hr-HR" dirty="0"/>
          </a:p>
          <a:p>
            <a:r>
              <a:rPr lang="hr-HR" dirty="0"/>
              <a:t>SVI LINKOVI materijala koje ćemo danas proći, a i svih ostalih bit će na toj stranici, a neki već stoje i od prošlog tjedna.</a:t>
            </a:r>
          </a:p>
          <a:p>
            <a:endParaRPr lang="hr-HR" dirty="0"/>
          </a:p>
          <a:p>
            <a:endParaRPr lang="hr-HR" dirty="0"/>
          </a:p>
          <a:p>
            <a:r>
              <a:rPr lang="hr-HR" sz="1200" b="1" kern="1200" dirty="0">
                <a:solidFill>
                  <a:schemeClr val="tx1"/>
                </a:solidFill>
                <a:effectLst/>
                <a:latin typeface="+mn-lt"/>
                <a:ea typeface="+mn-ea"/>
                <a:cs typeface="+mn-cs"/>
              </a:rPr>
              <a:t>Za svaki smo razred pripremili materijale za vrednovanje u svim trima predmetnim područjima, i to zadatke zatvorenoga tipa i one otvorenoga tipa. </a:t>
            </a:r>
          </a:p>
          <a:p>
            <a:endParaRPr lang="hr-H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Svi su zadatci izrađeni u skladu s metodologijom izrade zadataka:</a:t>
            </a:r>
          </a:p>
          <a:p>
            <a:endParaRPr lang="hr-HR" sz="1200" b="1" kern="1200" dirty="0">
              <a:solidFill>
                <a:schemeClr val="tx1"/>
              </a:solidFill>
              <a:effectLst/>
              <a:latin typeface="+mn-lt"/>
              <a:ea typeface="+mn-ea"/>
              <a:cs typeface="+mn-cs"/>
            </a:endParaRPr>
          </a:p>
          <a:p>
            <a:pPr rtl="0" fontAlgn="base"/>
            <a:r>
              <a:rPr lang="hr-HR" sz="1200" b="0" i="0" u="none" strike="noStrike" kern="1200" dirty="0">
                <a:solidFill>
                  <a:schemeClr val="tx1"/>
                </a:solidFill>
                <a:effectLst/>
                <a:latin typeface="+mn-lt"/>
                <a:ea typeface="+mn-ea"/>
                <a:cs typeface="+mn-cs"/>
              </a:rPr>
              <a:t>- zadatci su različitoga tipa</a:t>
            </a:r>
            <a:endParaRPr lang="hr-HR" sz="1200" b="1" i="0" u="none" strike="noStrike" kern="1200" dirty="0">
              <a:solidFill>
                <a:schemeClr val="tx1"/>
              </a:solidFill>
              <a:effectLst/>
              <a:latin typeface="+mn-lt"/>
              <a:ea typeface="+mn-ea"/>
              <a:cs typeface="+mn-cs"/>
            </a:endParaRPr>
          </a:p>
          <a:p>
            <a:pPr rtl="0" fontAlgn="base"/>
            <a:r>
              <a:rPr lang="hr-HR" sz="1200" b="0" i="0" u="none" strike="noStrike" kern="1200" dirty="0">
                <a:solidFill>
                  <a:schemeClr val="tx1"/>
                </a:solidFill>
                <a:effectLst/>
                <a:latin typeface="+mn-lt"/>
                <a:ea typeface="+mn-ea"/>
                <a:cs typeface="+mn-cs"/>
              </a:rPr>
              <a:t>- obuhvaćaju različite kognitivne razine</a:t>
            </a:r>
            <a:endParaRPr lang="hr-HR" sz="1200" b="1" i="0" u="none" strike="noStrike" kern="1200" dirty="0">
              <a:solidFill>
                <a:schemeClr val="tx1"/>
              </a:solidFill>
              <a:effectLst/>
              <a:latin typeface="+mn-lt"/>
              <a:ea typeface="+mn-ea"/>
              <a:cs typeface="+mn-cs"/>
            </a:endParaRPr>
          </a:p>
          <a:p>
            <a:pPr rtl="0" fontAlgn="base"/>
            <a:r>
              <a:rPr lang="hr-HR" sz="1200" b="0" i="0" u="none" strike="noStrike" kern="1200" dirty="0">
                <a:solidFill>
                  <a:schemeClr val="tx1"/>
                </a:solidFill>
                <a:effectLst/>
                <a:latin typeface="+mn-lt"/>
                <a:ea typeface="+mn-ea"/>
                <a:cs typeface="+mn-cs"/>
              </a:rPr>
              <a:t>- upute su jasne</a:t>
            </a:r>
            <a:endParaRPr lang="hr-HR" sz="1200" b="1" i="0" u="none" strike="noStrike" kern="1200" dirty="0">
              <a:solidFill>
                <a:schemeClr val="tx1"/>
              </a:solidFill>
              <a:effectLst/>
              <a:latin typeface="+mn-lt"/>
              <a:ea typeface="+mn-ea"/>
              <a:cs typeface="+mn-cs"/>
            </a:endParaRPr>
          </a:p>
          <a:p>
            <a:pPr rtl="0" fontAlgn="base"/>
            <a:r>
              <a:rPr lang="hr-HR" sz="1200" b="0" i="0" u="none" strike="noStrike" kern="1200" dirty="0">
                <a:solidFill>
                  <a:schemeClr val="tx1"/>
                </a:solidFill>
                <a:effectLst/>
                <a:latin typeface="+mn-lt"/>
                <a:ea typeface="+mn-ea"/>
                <a:cs typeface="+mn-cs"/>
              </a:rPr>
              <a:t>- zadatci idu od lakših prema težim</a:t>
            </a:r>
            <a:endParaRPr lang="hr-HR" sz="1200" b="1" i="0" u="none" strike="noStrike" kern="1200" dirty="0">
              <a:solidFill>
                <a:schemeClr val="tx1"/>
              </a:solidFill>
              <a:effectLst/>
              <a:latin typeface="+mn-lt"/>
              <a:ea typeface="+mn-ea"/>
              <a:cs typeface="+mn-cs"/>
            </a:endParaRPr>
          </a:p>
          <a:p>
            <a:pPr rtl="0" fontAlgn="base"/>
            <a:r>
              <a:rPr lang="hr-HR" sz="1200" b="0" i="0" u="none" strike="noStrike" kern="1200" dirty="0">
                <a:solidFill>
                  <a:schemeClr val="tx1"/>
                </a:solidFill>
                <a:effectLst/>
                <a:latin typeface="+mn-lt"/>
                <a:ea typeface="+mn-ea"/>
                <a:cs typeface="+mn-cs"/>
              </a:rPr>
              <a:t>- kreativni zadatci – u smislu oblikovanja sastavka, govora, vijesti</a:t>
            </a:r>
            <a:endParaRPr lang="hr-HR" sz="1200" b="1" i="0" u="none" strike="noStrike" kern="1200" dirty="0">
              <a:solidFill>
                <a:schemeClr val="tx1"/>
              </a:solidFill>
              <a:effectLst/>
              <a:latin typeface="+mn-lt"/>
              <a:ea typeface="+mn-ea"/>
              <a:cs typeface="+mn-cs"/>
            </a:endParaRPr>
          </a:p>
          <a:p>
            <a:pPr marL="171450" indent="-171450" rtl="0" fontAlgn="base">
              <a:buFontTx/>
              <a:buChar char="-"/>
            </a:pPr>
            <a:r>
              <a:rPr lang="hr-HR" sz="1200" b="0" i="0" u="none" strike="noStrike" kern="1200" dirty="0">
                <a:solidFill>
                  <a:schemeClr val="tx1"/>
                </a:solidFill>
                <a:effectLst/>
                <a:latin typeface="+mn-lt"/>
                <a:ea typeface="+mn-ea"/>
                <a:cs typeface="+mn-cs"/>
              </a:rPr>
              <a:t>utemeljeni na vještinama</a:t>
            </a:r>
          </a:p>
          <a:p>
            <a:pPr marL="171450" indent="-171450" rtl="0" fontAlgn="base">
              <a:buFontTx/>
              <a:buChar char="-"/>
            </a:pPr>
            <a:endParaRPr lang="hr-HR" sz="1200" b="1" kern="1200" dirty="0">
              <a:solidFill>
                <a:schemeClr val="tx1"/>
              </a:solidFill>
              <a:effectLst/>
              <a:latin typeface="+mn-lt"/>
              <a:ea typeface="+mn-ea"/>
              <a:cs typeface="+mn-cs"/>
            </a:endParaRPr>
          </a:p>
          <a:p>
            <a:pPr rtl="0"/>
            <a:r>
              <a:rPr lang="hr-HR" sz="1200" b="0" i="0" u="none" strike="noStrike" kern="1200" dirty="0">
                <a:solidFill>
                  <a:schemeClr val="tx1"/>
                </a:solidFill>
                <a:effectLst/>
                <a:latin typeface="+mn-lt"/>
                <a:ea typeface="+mn-ea"/>
                <a:cs typeface="+mn-cs"/>
              </a:rPr>
              <a:t>Jezične se pojave zapažaju, promatraju, ispituju, uvježbavaju i primjenjuju</a:t>
            </a:r>
            <a:r>
              <a:rPr lang="hr-HR" sz="1200" b="1" i="0" u="none" strike="noStrike" kern="1200" dirty="0">
                <a:solidFill>
                  <a:schemeClr val="tx1"/>
                </a:solidFill>
                <a:effectLst/>
                <a:latin typeface="+mn-lt"/>
                <a:ea typeface="+mn-ea"/>
                <a:cs typeface="+mn-cs"/>
              </a:rPr>
              <a:t> na tekstu.</a:t>
            </a:r>
            <a:endParaRPr lang="hr-HR" b="0" dirty="0">
              <a:effectLst/>
            </a:endParaRPr>
          </a:p>
          <a:p>
            <a:pPr rtl="0"/>
            <a:r>
              <a:rPr lang="hr-HR" sz="1200" b="1" i="0" u="none" strike="noStrike" kern="1200" dirty="0">
                <a:solidFill>
                  <a:schemeClr val="tx1"/>
                </a:solidFill>
                <a:effectLst/>
                <a:latin typeface="+mn-lt"/>
                <a:ea typeface="+mn-ea"/>
                <a:cs typeface="+mn-cs"/>
              </a:rPr>
              <a:t>Tekstovi </a:t>
            </a:r>
            <a:endParaRPr lang="hr-HR" b="0" dirty="0">
              <a:effectLst/>
            </a:endParaRPr>
          </a:p>
          <a:p>
            <a:pPr rtl="0" fontAlgn="base"/>
            <a:r>
              <a:rPr lang="hr-HR" sz="1200" b="0" i="0" u="none" strike="noStrike" kern="1200" dirty="0">
                <a:solidFill>
                  <a:schemeClr val="tx1"/>
                </a:solidFill>
                <a:effectLst/>
                <a:latin typeface="+mn-lt"/>
                <a:ea typeface="+mn-ea"/>
                <a:cs typeface="+mn-cs"/>
              </a:rPr>
              <a:t>raznovrsni sadržaji</a:t>
            </a:r>
          </a:p>
          <a:p>
            <a:pPr rtl="0" fontAlgn="base"/>
            <a:r>
              <a:rPr lang="hr-HR" sz="1200" b="0" i="0" u="none" strike="noStrike" kern="1200" dirty="0">
                <a:solidFill>
                  <a:schemeClr val="tx1"/>
                </a:solidFill>
                <a:effectLst/>
                <a:latin typeface="+mn-lt"/>
                <a:ea typeface="+mn-ea"/>
                <a:cs typeface="+mn-cs"/>
              </a:rPr>
              <a:t>različite vrste, različita stilska obilježja</a:t>
            </a:r>
          </a:p>
          <a:p>
            <a:pPr rtl="0" fontAlgn="base"/>
            <a:r>
              <a:rPr lang="hr-HR" sz="1200" b="0" i="0" u="none" strike="noStrike" kern="1200" dirty="0">
                <a:solidFill>
                  <a:schemeClr val="tx1"/>
                </a:solidFill>
                <a:effectLst/>
                <a:latin typeface="+mn-lt"/>
                <a:ea typeface="+mn-ea"/>
                <a:cs typeface="+mn-cs"/>
              </a:rPr>
              <a:t>primjenjivi i svakodnevni (strip, oglas, blog, učenički sastavak, književna djela…)</a:t>
            </a:r>
          </a:p>
          <a:p>
            <a:pPr rtl="0"/>
            <a:br>
              <a:rPr lang="hr-HR" b="0" dirty="0">
                <a:effectLst/>
              </a:rPr>
            </a:br>
            <a:r>
              <a:rPr lang="hr-HR" sz="1200" b="1" i="0" u="none" strike="noStrike" kern="1200" dirty="0">
                <a:solidFill>
                  <a:schemeClr val="tx1"/>
                </a:solidFill>
                <a:effectLst/>
                <a:latin typeface="+mn-lt"/>
                <a:ea typeface="+mn-ea"/>
                <a:cs typeface="+mn-cs"/>
              </a:rPr>
              <a:t>Zadatci otvorenoga tipa obuhvaćaju zadatke</a:t>
            </a:r>
            <a:endParaRPr lang="hr-HR" b="0" dirty="0">
              <a:effectLst/>
            </a:endParaRPr>
          </a:p>
          <a:p>
            <a:pPr rtl="0" fontAlgn="base"/>
            <a:r>
              <a:rPr lang="hr-HR" sz="1200" b="1" i="0" u="none" strike="noStrike" kern="1200" dirty="0">
                <a:solidFill>
                  <a:schemeClr val="tx1"/>
                </a:solidFill>
                <a:effectLst/>
                <a:latin typeface="+mn-lt"/>
                <a:ea typeface="+mn-ea"/>
                <a:cs typeface="+mn-cs"/>
              </a:rPr>
              <a:t>dosjećanja</a:t>
            </a:r>
          </a:p>
          <a:p>
            <a:pPr rtl="0" fontAlgn="base"/>
            <a:r>
              <a:rPr lang="hr-HR" sz="1200" b="1" i="0" u="none" strike="noStrike" kern="1200" dirty="0">
                <a:solidFill>
                  <a:schemeClr val="tx1"/>
                </a:solidFill>
                <a:effectLst/>
                <a:latin typeface="+mn-lt"/>
                <a:ea typeface="+mn-ea"/>
                <a:cs typeface="+mn-cs"/>
              </a:rPr>
              <a:t>dopunjavanja</a:t>
            </a:r>
            <a:endParaRPr lang="hr-HR" sz="1200" b="0" i="0" u="none" strike="noStrike" kern="1200" dirty="0">
              <a:solidFill>
                <a:schemeClr val="tx1"/>
              </a:solidFill>
              <a:effectLst/>
              <a:latin typeface="+mn-lt"/>
              <a:ea typeface="+mn-ea"/>
              <a:cs typeface="+mn-cs"/>
            </a:endParaRPr>
          </a:p>
          <a:p>
            <a:pPr rtl="0" fontAlgn="base"/>
            <a:r>
              <a:rPr lang="hr-HR" sz="1200" b="1" i="0" u="none" strike="noStrike" kern="1200" dirty="0">
                <a:solidFill>
                  <a:schemeClr val="tx1"/>
                </a:solidFill>
                <a:effectLst/>
                <a:latin typeface="+mn-lt"/>
                <a:ea typeface="+mn-ea"/>
                <a:cs typeface="+mn-cs"/>
              </a:rPr>
              <a:t>kratkih odgovora</a:t>
            </a:r>
            <a:endParaRPr lang="hr-HR" sz="1200" b="0" i="0" u="none" strike="noStrike" kern="1200" dirty="0">
              <a:solidFill>
                <a:schemeClr val="tx1"/>
              </a:solidFill>
              <a:effectLst/>
              <a:latin typeface="+mn-lt"/>
              <a:ea typeface="+mn-ea"/>
              <a:cs typeface="+mn-cs"/>
            </a:endParaRPr>
          </a:p>
          <a:p>
            <a:pPr rtl="0" fontAlgn="base"/>
            <a:r>
              <a:rPr lang="hr-HR" sz="1200" b="1" i="0" u="none" strike="noStrike" kern="1200" dirty="0">
                <a:solidFill>
                  <a:schemeClr val="tx1"/>
                </a:solidFill>
                <a:effectLst/>
                <a:latin typeface="+mn-lt"/>
                <a:ea typeface="+mn-ea"/>
                <a:cs typeface="+mn-cs"/>
              </a:rPr>
              <a:t>produženih odgovora</a:t>
            </a:r>
            <a:endParaRPr lang="hr-HR" sz="1200" b="0" i="0" u="none" strike="noStrike" kern="1200" dirty="0">
              <a:solidFill>
                <a:schemeClr val="tx1"/>
              </a:solidFill>
              <a:effectLst/>
              <a:latin typeface="+mn-lt"/>
              <a:ea typeface="+mn-ea"/>
              <a:cs typeface="+mn-cs"/>
            </a:endParaRPr>
          </a:p>
          <a:p>
            <a:pPr rtl="0"/>
            <a:br>
              <a:rPr lang="hr-HR" b="0" dirty="0">
                <a:effectLst/>
              </a:rPr>
            </a:br>
            <a:r>
              <a:rPr lang="hr-HR" sz="1200" b="1" i="0" u="none" strike="noStrike" kern="1200" dirty="0">
                <a:solidFill>
                  <a:schemeClr val="tx1"/>
                </a:solidFill>
                <a:effectLst/>
                <a:latin typeface="+mn-lt"/>
                <a:ea typeface="+mn-ea"/>
                <a:cs typeface="+mn-cs"/>
              </a:rPr>
              <a:t>Zadatci zatvorenoga tipa obuhvaćaju zadatke</a:t>
            </a:r>
            <a:endParaRPr lang="hr-HR" b="0" dirty="0">
              <a:effectLst/>
            </a:endParaRPr>
          </a:p>
          <a:p>
            <a:pPr rtl="0" fontAlgn="base"/>
            <a:r>
              <a:rPr lang="hr-HR" sz="1200" b="1" i="0" u="none" strike="noStrike" kern="1200" dirty="0">
                <a:solidFill>
                  <a:schemeClr val="tx1"/>
                </a:solidFill>
                <a:effectLst/>
                <a:latin typeface="+mn-lt"/>
                <a:ea typeface="+mn-ea"/>
                <a:cs typeface="+mn-cs"/>
              </a:rPr>
              <a:t>alternativnog izbora</a:t>
            </a:r>
          </a:p>
          <a:p>
            <a:pPr rtl="0" fontAlgn="base"/>
            <a:r>
              <a:rPr lang="hr-HR" sz="1200" b="1" i="0" u="none" strike="noStrike" kern="1200" dirty="0">
                <a:solidFill>
                  <a:schemeClr val="tx1"/>
                </a:solidFill>
                <a:effectLst/>
                <a:latin typeface="+mn-lt"/>
                <a:ea typeface="+mn-ea"/>
                <a:cs typeface="+mn-cs"/>
              </a:rPr>
              <a:t>višestrukog izbora</a:t>
            </a:r>
            <a:r>
              <a:rPr lang="hr-HR" sz="1200" b="0" i="0" u="none" strike="noStrike" kern="1200" dirty="0">
                <a:solidFill>
                  <a:schemeClr val="tx1"/>
                </a:solidFill>
                <a:effectLst/>
                <a:latin typeface="+mn-lt"/>
                <a:ea typeface="+mn-ea"/>
                <a:cs typeface="+mn-cs"/>
              </a:rPr>
              <a:t> </a:t>
            </a:r>
            <a:r>
              <a:rPr lang="hr-HR" sz="1200" b="1" i="0" u="none" strike="noStrike" kern="1200" dirty="0">
                <a:solidFill>
                  <a:schemeClr val="tx1"/>
                </a:solidFill>
                <a:effectLst/>
                <a:latin typeface="+mn-lt"/>
                <a:ea typeface="+mn-ea"/>
                <a:cs typeface="+mn-cs"/>
              </a:rPr>
              <a:t>s dva kriterija izbora</a:t>
            </a:r>
            <a:endParaRPr lang="hr-HR" sz="1200" b="0" i="0" u="none" strike="noStrike" kern="1200" dirty="0">
              <a:solidFill>
                <a:schemeClr val="tx1"/>
              </a:solidFill>
              <a:effectLst/>
              <a:latin typeface="+mn-lt"/>
              <a:ea typeface="+mn-ea"/>
              <a:cs typeface="+mn-cs"/>
            </a:endParaRPr>
          </a:p>
          <a:p>
            <a:pPr rtl="0" fontAlgn="base"/>
            <a:r>
              <a:rPr lang="hr-HR" sz="1200" b="1" i="0" u="none" strike="noStrike" kern="1200" dirty="0">
                <a:solidFill>
                  <a:schemeClr val="tx1"/>
                </a:solidFill>
                <a:effectLst/>
                <a:latin typeface="+mn-lt"/>
                <a:ea typeface="+mn-ea"/>
                <a:cs typeface="+mn-cs"/>
              </a:rPr>
              <a:t>ispravljanja</a:t>
            </a:r>
            <a:endParaRPr lang="hr-HR" sz="1200" b="0" i="0" u="none" strike="noStrike" kern="1200" dirty="0">
              <a:solidFill>
                <a:schemeClr val="tx1"/>
              </a:solidFill>
              <a:effectLst/>
              <a:latin typeface="+mn-lt"/>
              <a:ea typeface="+mn-ea"/>
              <a:cs typeface="+mn-cs"/>
            </a:endParaRPr>
          </a:p>
          <a:p>
            <a:pPr rtl="0" fontAlgn="base"/>
            <a:r>
              <a:rPr lang="hr-HR" sz="1200" b="1" i="0" u="none" strike="noStrike" kern="1200" dirty="0">
                <a:solidFill>
                  <a:schemeClr val="tx1"/>
                </a:solidFill>
                <a:effectLst/>
                <a:latin typeface="+mn-lt"/>
                <a:ea typeface="+mn-ea"/>
                <a:cs typeface="+mn-cs"/>
              </a:rPr>
              <a:t>sređivanja i povezivanja</a:t>
            </a:r>
            <a:endParaRPr lang="hr-HR" sz="1200" b="0" i="0" u="none" strike="noStrike" kern="1200" dirty="0">
              <a:solidFill>
                <a:schemeClr val="tx1"/>
              </a:solidFill>
              <a:effectLst/>
              <a:latin typeface="+mn-lt"/>
              <a:ea typeface="+mn-ea"/>
              <a:cs typeface="+mn-cs"/>
            </a:endParaRPr>
          </a:p>
          <a:p>
            <a:pPr rtl="0" fontAlgn="base"/>
            <a:r>
              <a:rPr lang="hr-HR" sz="1200" b="1" i="0" u="none" strike="noStrike" kern="1200" dirty="0">
                <a:solidFill>
                  <a:schemeClr val="tx1"/>
                </a:solidFill>
                <a:effectLst/>
                <a:latin typeface="+mn-lt"/>
                <a:ea typeface="+mn-ea"/>
                <a:cs typeface="+mn-cs"/>
              </a:rPr>
              <a:t>redanja</a:t>
            </a:r>
            <a:endParaRPr lang="hr-HR" sz="1200" b="0" i="0" u="none" strike="noStrike" kern="1200" dirty="0">
              <a:solidFill>
                <a:schemeClr val="tx1"/>
              </a:solidFill>
              <a:effectLst/>
              <a:latin typeface="+mn-lt"/>
              <a:ea typeface="+mn-ea"/>
              <a:cs typeface="+mn-cs"/>
            </a:endParaRPr>
          </a:p>
          <a:p>
            <a:endParaRPr lang="hr-HR" sz="1200" b="1" kern="1200" dirty="0">
              <a:solidFill>
                <a:schemeClr val="tx1"/>
              </a:solidFill>
              <a:effectLst/>
              <a:latin typeface="+mn-lt"/>
              <a:ea typeface="+mn-ea"/>
              <a:cs typeface="+mn-cs"/>
            </a:endParaRPr>
          </a:p>
          <a:p>
            <a:endParaRPr lang="hr-HR" sz="1200" b="1"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Napomenula bih da se i zadatcima zatvorenoga tipa – koji su nam najpraktičniji za digitalizirane pismene provjere – vrednuju i usvojenost znanja i razvijenost vještina.</a:t>
            </a:r>
          </a:p>
          <a:p>
            <a:endParaRPr lang="hr-HR" dirty="0"/>
          </a:p>
          <a:p>
            <a:r>
              <a:rPr lang="hr-HR" dirty="0"/>
              <a:t>No krenimo na konkretne primjere!</a:t>
            </a:r>
          </a:p>
        </p:txBody>
      </p:sp>
      <p:sp>
        <p:nvSpPr>
          <p:cNvPr id="4" name="Slide Number Placeholder 3"/>
          <p:cNvSpPr>
            <a:spLocks noGrp="1"/>
          </p:cNvSpPr>
          <p:nvPr>
            <p:ph type="sldNum" sz="quarter" idx="5"/>
          </p:nvPr>
        </p:nvSpPr>
        <p:spPr/>
        <p:txBody>
          <a:bodyPr/>
          <a:lstStyle/>
          <a:p>
            <a:fld id="{699CE7A9-3EC9-4E95-B2F0-3B7722198216}" type="slidenum">
              <a:rPr lang="hr-HR" smtClean="0"/>
              <a:t>6</a:t>
            </a:fld>
            <a:endParaRPr lang="hr-HR"/>
          </a:p>
        </p:txBody>
      </p:sp>
    </p:spTree>
    <p:extLst>
      <p:ext uri="{BB962C8B-B14F-4D97-AF65-F5344CB8AC3E}">
        <p14:creationId xmlns:p14="http://schemas.microsoft.com/office/powerpoint/2010/main" val="304379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kern="1200" dirty="0">
                <a:solidFill>
                  <a:schemeClr val="tx1"/>
                </a:solidFill>
                <a:effectLst/>
                <a:latin typeface="+mn-lt"/>
                <a:ea typeface="+mn-ea"/>
                <a:cs typeface="+mn-cs"/>
              </a:rPr>
              <a:t>Za svaki smo razred pripremili materijale za vrednovanje u svim trima predmetnim područjima, i to zadatke zatvorenoga tipa i one otvorenoga tipa. </a:t>
            </a:r>
          </a:p>
          <a:p>
            <a:endParaRPr lang="hr-HR" sz="1200" b="1"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U ponudi imamo:</a:t>
            </a:r>
          </a:p>
          <a:p>
            <a:pPr marL="228600" indent="-228600">
              <a:buAutoNum type="arabicPeriod"/>
            </a:pPr>
            <a:r>
              <a:rPr lang="hr-HR" sz="1200" kern="1200" dirty="0">
                <a:solidFill>
                  <a:schemeClr val="tx1"/>
                </a:solidFill>
                <a:effectLst/>
                <a:latin typeface="+mn-lt"/>
                <a:ea typeface="+mn-ea"/>
                <a:cs typeface="+mn-cs"/>
              </a:rPr>
              <a:t>Za provjeru književnosti </a:t>
            </a:r>
          </a:p>
          <a:p>
            <a:pPr marL="0" indent="0">
              <a:buNone/>
            </a:pPr>
            <a:r>
              <a:rPr lang="hr-HR" sz="1200" kern="1200" dirty="0">
                <a:solidFill>
                  <a:schemeClr val="tx1"/>
                </a:solidFill>
                <a:effectLst/>
                <a:latin typeface="+mn-lt"/>
                <a:ea typeface="+mn-ea"/>
                <a:cs typeface="+mn-cs"/>
              </a:rPr>
              <a:t>tekst </a:t>
            </a:r>
            <a:r>
              <a:rPr lang="hr-HR" sz="1200" kern="1200" dirty="0" err="1">
                <a:solidFill>
                  <a:schemeClr val="tx1"/>
                </a:solidFill>
                <a:effectLst/>
                <a:latin typeface="+mn-lt"/>
                <a:ea typeface="+mn-ea"/>
                <a:cs typeface="+mn-cs"/>
              </a:rPr>
              <a:t>Ole</a:t>
            </a:r>
            <a:r>
              <a:rPr lang="hr-HR" sz="1200" kern="1200" dirty="0">
                <a:solidFill>
                  <a:schemeClr val="tx1"/>
                </a:solidFill>
                <a:effectLst/>
                <a:latin typeface="+mn-lt"/>
                <a:ea typeface="+mn-ea"/>
                <a:cs typeface="+mn-cs"/>
              </a:rPr>
              <a:t> i </a:t>
            </a:r>
            <a:r>
              <a:rPr lang="hr-HR" sz="1200" kern="1200" dirty="0" err="1">
                <a:solidFill>
                  <a:schemeClr val="tx1"/>
                </a:solidFill>
                <a:effectLst/>
                <a:latin typeface="+mn-lt"/>
                <a:ea typeface="+mn-ea"/>
                <a:cs typeface="+mn-cs"/>
              </a:rPr>
              <a:t>Trufa</a:t>
            </a:r>
            <a:r>
              <a:rPr lang="hr-HR" sz="1200" kern="1200" dirty="0">
                <a:solidFill>
                  <a:schemeClr val="tx1"/>
                </a:solidFill>
                <a:effectLst/>
                <a:latin typeface="+mn-lt"/>
                <a:ea typeface="+mn-ea"/>
                <a:cs typeface="+mn-cs"/>
              </a:rPr>
              <a:t>, autorice su Anita </a:t>
            </a:r>
            <a:r>
              <a:rPr lang="hr-HR" sz="1200" kern="1200" dirty="0" err="1">
                <a:solidFill>
                  <a:schemeClr val="tx1"/>
                </a:solidFill>
                <a:effectLst/>
                <a:latin typeface="+mn-lt"/>
                <a:ea typeface="+mn-ea"/>
                <a:cs typeface="+mn-cs"/>
              </a:rPr>
              <a:t>Poslon</a:t>
            </a:r>
            <a:r>
              <a:rPr lang="hr-HR" sz="1200" kern="1200" dirty="0">
                <a:solidFill>
                  <a:schemeClr val="tx1"/>
                </a:solidFill>
                <a:effectLst/>
                <a:latin typeface="+mn-lt"/>
                <a:ea typeface="+mn-ea"/>
                <a:cs typeface="+mn-cs"/>
              </a:rPr>
              <a:t> i Vesna </a:t>
            </a:r>
            <a:r>
              <a:rPr lang="hr-HR" sz="1200" kern="1200" dirty="0" err="1">
                <a:solidFill>
                  <a:schemeClr val="tx1"/>
                </a:solidFill>
                <a:effectLst/>
                <a:latin typeface="+mn-lt"/>
                <a:ea typeface="+mn-ea"/>
                <a:cs typeface="+mn-cs"/>
              </a:rPr>
              <a:t>Čondić</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2. Za provjeru čitanje s razumijevanjem</a:t>
            </a:r>
          </a:p>
          <a:p>
            <a:r>
              <a:rPr lang="hr-HR" sz="1200" kern="1200" dirty="0">
                <a:solidFill>
                  <a:schemeClr val="tx1"/>
                </a:solidFill>
                <a:effectLst/>
                <a:latin typeface="+mn-lt"/>
                <a:ea typeface="+mn-ea"/>
                <a:cs typeface="+mn-cs"/>
              </a:rPr>
              <a:t>obavijesni tekst Spasitelj mora iz Radna bilježnica</a:t>
            </a:r>
          </a:p>
          <a:p>
            <a:r>
              <a:rPr lang="hr-HR" sz="1200" kern="1200" dirty="0">
                <a:solidFill>
                  <a:schemeClr val="tx1"/>
                </a:solidFill>
                <a:effectLst/>
                <a:latin typeface="+mn-lt"/>
                <a:ea typeface="+mn-ea"/>
                <a:cs typeface="+mn-cs"/>
              </a:rPr>
              <a:t>3. Za provjeru jezičnoga gradiva – pridjevi. Pokazat ću na poveznici kako to izgleda</a:t>
            </a: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Spasitelj mora – ČSR</a:t>
            </a:r>
          </a:p>
          <a:p>
            <a:r>
              <a:rPr lang="hr-HR" sz="1200" b="1" kern="1200" dirty="0">
                <a:solidFill>
                  <a:schemeClr val="tx1"/>
                </a:solidFill>
                <a:effectLst/>
                <a:latin typeface="+mn-lt"/>
                <a:ea typeface="+mn-ea"/>
                <a:cs typeface="+mn-cs"/>
              </a:rPr>
              <a:t>ČITANJE S RAZUMIJEVANJEM</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Polazište je tekst – </a:t>
            </a:r>
            <a:r>
              <a:rPr lang="hr-HR" sz="1200" kern="1200" dirty="0" err="1">
                <a:solidFill>
                  <a:schemeClr val="tx1"/>
                </a:solidFill>
                <a:effectLst/>
                <a:latin typeface="+mn-lt"/>
                <a:ea typeface="+mn-ea"/>
                <a:cs typeface="+mn-cs"/>
              </a:rPr>
              <a:t>lingvometodički</a:t>
            </a:r>
            <a:r>
              <a:rPr lang="hr-HR" sz="1200" kern="1200" dirty="0">
                <a:solidFill>
                  <a:schemeClr val="tx1"/>
                </a:solidFill>
                <a:effectLst/>
                <a:latin typeface="+mn-lt"/>
                <a:ea typeface="+mn-ea"/>
                <a:cs typeface="+mn-cs"/>
              </a:rPr>
              <a:t> predložak.</a:t>
            </a:r>
          </a:p>
          <a:p>
            <a:r>
              <a:rPr lang="hr-HR" sz="1200" kern="1200" dirty="0">
                <a:solidFill>
                  <a:schemeClr val="tx1"/>
                </a:solidFill>
                <a:effectLst/>
                <a:latin typeface="+mn-lt"/>
                <a:ea typeface="+mn-ea"/>
                <a:cs typeface="+mn-cs"/>
              </a:rPr>
              <a:t>U ovome slučaju riječ je o obavijesnome, novinskom tekstu – teme vrlo bliske djeci, iz mojeg iskustva, djeca vrlo dobro reagiraju na sve ekološke teme.</a:t>
            </a:r>
          </a:p>
          <a:p>
            <a:r>
              <a:rPr lang="hr-HR" sz="1200" kern="1200" dirty="0">
                <a:solidFill>
                  <a:schemeClr val="tx1"/>
                </a:solidFill>
                <a:effectLst/>
                <a:latin typeface="+mn-lt"/>
                <a:ea typeface="+mn-ea"/>
                <a:cs typeface="+mn-cs"/>
              </a:rPr>
              <a:t>- zadatci su višestrukoga izbora</a:t>
            </a:r>
          </a:p>
          <a:p>
            <a:r>
              <a:rPr lang="hr-HR" sz="1200" kern="1200" dirty="0">
                <a:solidFill>
                  <a:schemeClr val="tx1"/>
                </a:solidFill>
                <a:effectLst/>
                <a:latin typeface="+mn-lt"/>
                <a:ea typeface="+mn-ea"/>
                <a:cs typeface="+mn-cs"/>
              </a:rPr>
              <a:t>- prvi dio provjerava razumijevanje teksta</a:t>
            </a:r>
          </a:p>
          <a:p>
            <a:r>
              <a:rPr lang="hr-HR" sz="1200" kern="1200" dirty="0">
                <a:solidFill>
                  <a:schemeClr val="tx1"/>
                </a:solidFill>
                <a:effectLst/>
                <a:latin typeface="+mn-lt"/>
                <a:ea typeface="+mn-ea"/>
                <a:cs typeface="+mn-cs"/>
              </a:rPr>
              <a:t>- posljednjih nekoliko zadataka dovodi tekst u vezu s učenikovim stečenim znanjem i iskustvom – odgovori se temelje na zaključivanju – propituju više kognitivne razine</a:t>
            </a:r>
          </a:p>
          <a:p>
            <a:r>
              <a:rPr lang="hr-HR" sz="1200" kern="1200" dirty="0">
                <a:solidFill>
                  <a:schemeClr val="tx1"/>
                </a:solidFill>
                <a:effectLst/>
                <a:latin typeface="+mn-lt"/>
                <a:ea typeface="+mn-ea"/>
                <a:cs typeface="+mn-cs"/>
              </a:rPr>
              <a:t>- završna je aktivnost SAMOVREDNOVANJE</a:t>
            </a:r>
          </a:p>
          <a:p>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4. Prilagođeni</a:t>
            </a:r>
          </a:p>
          <a:p>
            <a:r>
              <a:rPr lang="hr-HR" sz="1200" kern="1200" dirty="0">
                <a:solidFill>
                  <a:schemeClr val="tx1"/>
                </a:solidFill>
                <a:effectLst/>
                <a:latin typeface="+mn-lt"/>
                <a:ea typeface="+mn-ea"/>
                <a:cs typeface="+mn-cs"/>
              </a:rPr>
              <a:t>književnost, I. B. Singer, </a:t>
            </a:r>
            <a:r>
              <a:rPr lang="hr-HR" sz="1200" kern="1200" dirty="0" err="1">
                <a:solidFill>
                  <a:schemeClr val="tx1"/>
                </a:solidFill>
                <a:effectLst/>
                <a:latin typeface="+mn-lt"/>
                <a:ea typeface="+mn-ea"/>
                <a:cs typeface="+mn-cs"/>
              </a:rPr>
              <a:t>Ole</a:t>
            </a:r>
            <a:r>
              <a:rPr lang="hr-HR" sz="1200" kern="1200" dirty="0">
                <a:solidFill>
                  <a:schemeClr val="tx1"/>
                </a:solidFill>
                <a:effectLst/>
                <a:latin typeface="+mn-lt"/>
                <a:ea typeface="+mn-ea"/>
                <a:cs typeface="+mn-cs"/>
              </a:rPr>
              <a:t> i </a:t>
            </a:r>
            <a:r>
              <a:rPr lang="hr-HR" sz="1200" kern="1200" dirty="0" err="1">
                <a:solidFill>
                  <a:schemeClr val="tx1"/>
                </a:solidFill>
                <a:effectLst/>
                <a:latin typeface="+mn-lt"/>
                <a:ea typeface="+mn-ea"/>
                <a:cs typeface="+mn-cs"/>
              </a:rPr>
              <a:t>Trufa</a:t>
            </a:r>
            <a:r>
              <a:rPr lang="hr-HR" sz="1200" kern="1200" dirty="0">
                <a:solidFill>
                  <a:schemeClr val="tx1"/>
                </a:solidFill>
                <a:effectLst/>
                <a:latin typeface="+mn-lt"/>
                <a:ea typeface="+mn-ea"/>
                <a:cs typeface="+mn-cs"/>
              </a:rPr>
              <a:t> (Tilda Raić-</a:t>
            </a:r>
            <a:r>
              <a:rPr lang="hr-HR" sz="1200" kern="1200" dirty="0" err="1">
                <a:solidFill>
                  <a:schemeClr val="tx1"/>
                </a:solidFill>
                <a:effectLst/>
                <a:latin typeface="+mn-lt"/>
                <a:ea typeface="+mn-ea"/>
                <a:cs typeface="+mn-cs"/>
              </a:rPr>
              <a:t>Ergović</a:t>
            </a:r>
            <a:r>
              <a:rPr lang="hr-HR" sz="1200" kern="1200" dirty="0">
                <a:solidFill>
                  <a:schemeClr val="tx1"/>
                </a:solidFill>
                <a:effectLst/>
                <a:latin typeface="+mn-lt"/>
                <a:ea typeface="+mn-ea"/>
                <a:cs typeface="+mn-cs"/>
              </a:rPr>
              <a:t> + foto </a:t>
            </a:r>
            <a:r>
              <a:rPr lang="hr-HR" sz="1200" kern="1200" dirty="0" err="1">
                <a:solidFill>
                  <a:schemeClr val="tx1"/>
                </a:solidFill>
                <a:effectLst/>
                <a:latin typeface="+mn-lt"/>
                <a:ea typeface="+mn-ea"/>
                <a:cs typeface="+mn-cs"/>
              </a:rPr>
              <a:t>udžb</a:t>
            </a:r>
            <a:r>
              <a:rPr lang="hr-HR" sz="1200" kern="1200" dirty="0">
                <a:solidFill>
                  <a:schemeClr val="tx1"/>
                </a:solidFill>
                <a:effectLst/>
                <a:latin typeface="+mn-lt"/>
                <a:ea typeface="+mn-ea"/>
                <a:cs typeface="+mn-cs"/>
              </a:rPr>
              <a:t>.)</a:t>
            </a:r>
          </a:p>
          <a:p>
            <a:r>
              <a:rPr lang="hr-HR" sz="1200" kern="1200" dirty="0">
                <a:solidFill>
                  <a:schemeClr val="tx1"/>
                </a:solidFill>
                <a:effectLst/>
                <a:latin typeface="+mn-lt"/>
                <a:ea typeface="+mn-ea"/>
                <a:cs typeface="+mn-cs"/>
              </a:rPr>
              <a:t>Imenice (sklonidba) – (Snježana Čubrilo)</a:t>
            </a:r>
          </a:p>
          <a:p>
            <a:endParaRPr lang="hr-HR" sz="1200" b="1"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Prijedlog zahtjevnijeg zadatka nudimo u dvije varijante</a:t>
            </a:r>
          </a:p>
          <a:p>
            <a:r>
              <a:rPr lang="hr-HR" sz="1200" b="1" kern="1200" dirty="0">
                <a:solidFill>
                  <a:schemeClr val="tx1"/>
                </a:solidFill>
                <a:effectLst/>
                <a:latin typeface="+mn-lt"/>
                <a:ea typeface="+mn-ea"/>
                <a:cs typeface="+mn-cs"/>
              </a:rPr>
              <a:t>Poučna priča – IZZI</a:t>
            </a:r>
          </a:p>
          <a:p>
            <a:r>
              <a:rPr lang="hr-HR" dirty="0">
                <a:hlinkClick r:id="rId3"/>
              </a:rPr>
              <a:t>https://hr.izzi.digital/DOS/2348/2372.html</a:t>
            </a:r>
            <a:endParaRPr lang="hr-HR" sz="1200" b="1" kern="1200" dirty="0">
              <a:solidFill>
                <a:schemeClr val="tx1"/>
              </a:solidFill>
              <a:effectLst/>
              <a:latin typeface="+mn-lt"/>
              <a:ea typeface="+mn-ea"/>
              <a:cs typeface="+mn-cs"/>
            </a:endParaRPr>
          </a:p>
          <a:p>
            <a:pPr marL="171450" indent="-171450">
              <a:buFontTx/>
              <a:buChar char="-"/>
            </a:pPr>
            <a:r>
              <a:rPr lang="hr-HR" sz="1200" b="1" kern="1200" dirty="0">
                <a:solidFill>
                  <a:schemeClr val="tx1"/>
                </a:solidFill>
                <a:effectLst/>
                <a:latin typeface="+mn-lt"/>
                <a:ea typeface="+mn-ea"/>
                <a:cs typeface="+mn-cs"/>
              </a:rPr>
              <a:t>varijanta A prva prati IZZI - upute vode korak po korak od motivacije do završetka do predaje zadataka </a:t>
            </a:r>
          </a:p>
          <a:p>
            <a:pPr marL="171450" indent="-171450">
              <a:buFontTx/>
              <a:buChar char="-"/>
            </a:pPr>
            <a:r>
              <a:rPr lang="hr-HR" sz="1200" b="1" kern="1200" dirty="0">
                <a:solidFill>
                  <a:schemeClr val="tx1"/>
                </a:solidFill>
                <a:effectLst/>
                <a:latin typeface="+mn-lt"/>
                <a:ea typeface="+mn-ea"/>
                <a:cs typeface="+mn-cs"/>
              </a:rPr>
              <a:t>varijanta B polazi od audio/video materijala na IZZI-ju, ostale zadatke zadajete u kanalu kojim se služite u nastavi na daljinu i dogovarate s učenicima kako će predati/predstaviti zadatke</a:t>
            </a:r>
          </a:p>
          <a:p>
            <a:pPr marL="0" indent="0">
              <a:buFontTx/>
              <a:buNone/>
            </a:pPr>
            <a:endParaRPr lang="hr-HR" sz="1200" b="1"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Pogledaj </a:t>
            </a:r>
            <a:r>
              <a:rPr lang="hr-HR" sz="1200" b="1" kern="1200" dirty="0">
                <a:solidFill>
                  <a:schemeClr val="tx1"/>
                </a:solidFill>
                <a:effectLst/>
                <a:latin typeface="+mn-lt"/>
                <a:ea typeface="+mn-ea"/>
                <a:cs typeface="+mn-cs"/>
              </a:rPr>
              <a:t>Poučnu priču</a:t>
            </a:r>
            <a:r>
              <a:rPr lang="hr-HR" sz="1200" kern="1200" dirty="0">
                <a:solidFill>
                  <a:schemeClr val="tx1"/>
                </a:solidFill>
                <a:effectLst/>
                <a:latin typeface="+mn-lt"/>
                <a:ea typeface="+mn-ea"/>
                <a:cs typeface="+mn-cs"/>
              </a:rPr>
              <a:t> na poveznici</a:t>
            </a:r>
          </a:p>
          <a:p>
            <a:r>
              <a:rPr lang="hr-HR" sz="1200" u="sng" kern="1200" dirty="0">
                <a:solidFill>
                  <a:schemeClr val="tx1"/>
                </a:solidFill>
                <a:effectLst/>
                <a:latin typeface="+mn-lt"/>
                <a:ea typeface="+mn-ea"/>
                <a:cs typeface="+mn-cs"/>
                <a:hlinkClick r:id="rId3"/>
              </a:rPr>
              <a:t>https://hr.izzi.digital/DOS/2348/2372.html</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pa riješi zadatke:</a:t>
            </a:r>
          </a:p>
          <a:p>
            <a:r>
              <a:rPr lang="hr-HR" sz="1200" b="1" kern="1200" dirty="0">
                <a:solidFill>
                  <a:schemeClr val="tx1"/>
                </a:solidFill>
                <a:effectLst/>
                <a:latin typeface="+mn-lt"/>
                <a:ea typeface="+mn-ea"/>
                <a:cs typeface="+mn-cs"/>
              </a:rPr>
              <a:t>1. Napiši sastavak trodijelne strukture (uvod, središnji dio, završetak) i prepričaj film tako što ćeš unijeti nove pojedinosti ili izmijeniti dijelove radnje.</a:t>
            </a:r>
            <a:r>
              <a:rPr lang="hr-HR" sz="1200" kern="1200" dirty="0">
                <a:solidFill>
                  <a:schemeClr val="tx1"/>
                </a:solidFill>
                <a:effectLst/>
                <a:latin typeface="+mn-lt"/>
                <a:ea typeface="+mn-ea"/>
                <a:cs typeface="+mn-cs"/>
              </a:rPr>
              <a:t> Možeš:</a:t>
            </a:r>
          </a:p>
          <a:p>
            <a:r>
              <a:rPr lang="hr-HR" sz="1200" kern="1200" dirty="0">
                <a:solidFill>
                  <a:schemeClr val="tx1"/>
                </a:solidFill>
                <a:effectLst/>
                <a:latin typeface="+mn-lt"/>
                <a:ea typeface="+mn-ea"/>
                <a:cs typeface="+mn-cs"/>
              </a:rPr>
              <a:t>a) u priču uvesti novi lik kojemu se dječak povjerio ili</a:t>
            </a:r>
          </a:p>
          <a:p>
            <a:r>
              <a:rPr lang="hr-HR" sz="1200" kern="1200" dirty="0">
                <a:solidFill>
                  <a:schemeClr val="tx1"/>
                </a:solidFill>
                <a:effectLst/>
                <a:latin typeface="+mn-lt"/>
                <a:ea typeface="+mn-ea"/>
                <a:cs typeface="+mn-cs"/>
              </a:rPr>
              <a:t>b) u priču dodati razgovor pedagoga i učenika koji su počinili nasilje ili</a:t>
            </a:r>
          </a:p>
          <a:p>
            <a:r>
              <a:rPr lang="hr-HR" sz="1200" kern="1200" dirty="0">
                <a:solidFill>
                  <a:schemeClr val="tx1"/>
                </a:solidFill>
                <a:effectLst/>
                <a:latin typeface="+mn-lt"/>
                <a:ea typeface="+mn-ea"/>
                <a:cs typeface="+mn-cs"/>
              </a:rPr>
              <a:t>c) izmijeniti nastavak priče nakon što je dječak osvojio medalju ili</a:t>
            </a:r>
          </a:p>
          <a:p>
            <a:r>
              <a:rPr lang="hr-HR" sz="1200" kern="1200" dirty="0">
                <a:solidFill>
                  <a:schemeClr val="tx1"/>
                </a:solidFill>
                <a:effectLst/>
                <a:latin typeface="+mn-lt"/>
                <a:ea typeface="+mn-ea"/>
                <a:cs typeface="+mn-cs"/>
              </a:rPr>
              <a:t>d) u priču uvesti likove roditelja koji su saznali što se dogodilo.</a:t>
            </a:r>
          </a:p>
          <a:p>
            <a:r>
              <a:rPr lang="hr-HR" sz="1200" b="1" kern="1200" dirty="0">
                <a:solidFill>
                  <a:schemeClr val="tx1"/>
                </a:solidFill>
                <a:effectLst/>
                <a:latin typeface="+mn-lt"/>
                <a:ea typeface="+mn-ea"/>
                <a:cs typeface="+mn-cs"/>
              </a:rPr>
              <a:t>2. Iz teksta ispiši pet glagola i svakome odredi glagolsko vrijeme.</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3. Iz teksta ispiši pet imenica i 3 pridjeva.</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4. Kojemu filmskom rodu pripada film Poučna priča i po čemu to zaključuješ?</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 </a:t>
            </a:r>
            <a:endParaRPr lang="hr-HR" sz="1200" kern="1200" dirty="0">
              <a:solidFill>
                <a:schemeClr val="tx1"/>
              </a:solidFill>
              <a:effectLst/>
              <a:latin typeface="+mn-lt"/>
              <a:ea typeface="+mn-ea"/>
              <a:cs typeface="+mn-cs"/>
            </a:endParaRPr>
          </a:p>
          <a:p>
            <a:pPr marL="0" indent="0">
              <a:buFontTx/>
              <a:buNone/>
            </a:pPr>
            <a:endParaRPr lang="hr-HR" sz="1200" b="1" kern="1200" dirty="0">
              <a:solidFill>
                <a:schemeClr val="tx1"/>
              </a:solidFill>
              <a:effectLst/>
              <a:latin typeface="+mn-lt"/>
              <a:ea typeface="+mn-ea"/>
              <a:cs typeface="+mn-cs"/>
            </a:endParaRPr>
          </a:p>
          <a:p>
            <a:pPr marL="0" indent="0">
              <a:buFontTx/>
              <a:buNone/>
            </a:pPr>
            <a:r>
              <a:rPr lang="hr-HR" sz="1200" kern="1200" dirty="0">
                <a:solidFill>
                  <a:schemeClr val="tx1"/>
                </a:solidFill>
                <a:effectLst/>
                <a:latin typeface="+mn-lt"/>
                <a:ea typeface="+mn-ea"/>
                <a:cs typeface="+mn-cs"/>
              </a:rPr>
              <a:t>Vrednuju se: </a:t>
            </a:r>
          </a:p>
          <a:p>
            <a:pPr marL="171450" indent="-171450">
              <a:buFontTx/>
              <a:buChar char="-"/>
            </a:pPr>
            <a:r>
              <a:rPr lang="hr-HR" sz="1200" kern="1200" dirty="0">
                <a:solidFill>
                  <a:schemeClr val="tx1"/>
                </a:solidFill>
                <a:effectLst/>
                <a:latin typeface="+mn-lt"/>
                <a:ea typeface="+mn-ea"/>
                <a:cs typeface="+mn-cs"/>
              </a:rPr>
              <a:t>vještine - slušanja, pisanje i govorenja (vođenje bilježaka, doslovno ili stvaralačko prepričavanje)</a:t>
            </a:r>
          </a:p>
          <a:p>
            <a:pPr marL="171450" indent="-171450">
              <a:buFontTx/>
              <a:buChar char="-"/>
            </a:pPr>
            <a:r>
              <a:rPr lang="hr-HR" sz="1200" kern="1200" dirty="0">
                <a:solidFill>
                  <a:schemeClr val="tx1"/>
                </a:solidFill>
                <a:effectLst/>
                <a:latin typeface="+mn-lt"/>
                <a:ea typeface="+mn-ea"/>
                <a:cs typeface="+mn-cs"/>
              </a:rPr>
              <a:t>usvojenost znanja: glagolska vremena, vrste riječi (osobito imenice i pridjevi), pravopis; animirani film</a:t>
            </a:r>
          </a:p>
          <a:p>
            <a:pPr marL="171450" indent="-171450">
              <a:buFontTx/>
              <a:buChar char="-"/>
            </a:pPr>
            <a:r>
              <a:rPr lang="hr-HR" sz="1200" kern="1200" dirty="0">
                <a:solidFill>
                  <a:schemeClr val="tx1"/>
                </a:solidFill>
                <a:effectLst/>
                <a:latin typeface="+mn-lt"/>
                <a:ea typeface="+mn-ea"/>
                <a:cs typeface="+mn-cs"/>
              </a:rPr>
              <a:t>analitička rubrika (pokazat ću na kraju pošto pogledamo sve primjere)</a:t>
            </a:r>
          </a:p>
          <a:p>
            <a:pPr marL="0" indent="0">
              <a:buFontTx/>
              <a:buNone/>
            </a:pPr>
            <a:endParaRPr lang="hr-HR" sz="1200" kern="1200" dirty="0">
              <a:solidFill>
                <a:schemeClr val="tx1"/>
              </a:solidFill>
              <a:effectLst/>
              <a:latin typeface="+mn-lt"/>
              <a:ea typeface="+mn-ea"/>
              <a:cs typeface="+mn-cs"/>
            </a:endParaRPr>
          </a:p>
          <a:p>
            <a:endParaRPr lang="hr-HR" dirty="0"/>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7</a:t>
            </a:fld>
            <a:endParaRPr lang="hr-HR"/>
          </a:p>
        </p:txBody>
      </p:sp>
    </p:spTree>
    <p:extLst>
      <p:ext uri="{BB962C8B-B14F-4D97-AF65-F5344CB8AC3E}">
        <p14:creationId xmlns:p14="http://schemas.microsoft.com/office/powerpoint/2010/main" val="201562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kern="1200" dirty="0">
                <a:solidFill>
                  <a:schemeClr val="tx1"/>
                </a:solidFill>
                <a:effectLst/>
                <a:latin typeface="+mn-lt"/>
                <a:ea typeface="+mn-ea"/>
                <a:cs typeface="+mn-cs"/>
              </a:rPr>
              <a:t>6. Razred – isti je princip – nude se materijali za provjeru i vrednovanje u svim trima predmetnim područjima </a:t>
            </a:r>
          </a:p>
          <a:p>
            <a:r>
              <a:rPr lang="hr-HR" sz="1200" b="1" kern="1200" dirty="0">
                <a:solidFill>
                  <a:schemeClr val="tx1"/>
                </a:solidFill>
                <a:effectLst/>
                <a:latin typeface="+mn-lt"/>
                <a:ea typeface="+mn-ea"/>
                <a:cs typeface="+mn-cs"/>
              </a:rPr>
              <a:t>Zadatci zatvorenoga tipa – pogodni za pismene provjere – vrednuju i usvojenost znanja i usvojenost vještina</a:t>
            </a:r>
          </a:p>
          <a:p>
            <a:r>
              <a:rPr lang="hr-HR" sz="1200" kern="1200" dirty="0">
                <a:solidFill>
                  <a:schemeClr val="tx1"/>
                </a:solidFill>
                <a:effectLst/>
                <a:latin typeface="+mn-lt"/>
                <a:ea typeface="+mn-ea"/>
                <a:cs typeface="+mn-cs"/>
              </a:rPr>
              <a:t>1. Književnost (naslovnica Šestice)</a:t>
            </a:r>
          </a:p>
          <a:p>
            <a:r>
              <a:rPr lang="hr-HR" sz="1200" kern="1200" dirty="0">
                <a:solidFill>
                  <a:schemeClr val="tx1"/>
                </a:solidFill>
                <a:effectLst/>
                <a:latin typeface="+mn-lt"/>
                <a:ea typeface="+mn-ea"/>
                <a:cs typeface="+mn-cs"/>
              </a:rPr>
              <a:t>Mladen Kopjar, Ledeni promašaj (A. Poslon, V. Čondić, Čitam i promišljam + foto ČP)</a:t>
            </a:r>
          </a:p>
          <a:p>
            <a:r>
              <a:rPr lang="hr-HR" sz="1200" kern="1200" dirty="0">
                <a:solidFill>
                  <a:schemeClr val="tx1"/>
                </a:solidFill>
                <a:effectLst/>
                <a:latin typeface="+mn-lt"/>
                <a:ea typeface="+mn-ea"/>
                <a:cs typeface="+mn-cs"/>
              </a:rPr>
              <a:t>2. Čitanje s razumijevanjem </a:t>
            </a:r>
          </a:p>
          <a:p>
            <a:r>
              <a:rPr lang="hr-HR" sz="1200" kern="1200" dirty="0">
                <a:solidFill>
                  <a:schemeClr val="tx1"/>
                </a:solidFill>
                <a:effectLst/>
                <a:latin typeface="+mn-lt"/>
                <a:ea typeface="+mn-ea"/>
                <a:cs typeface="+mn-cs"/>
              </a:rPr>
              <a:t>Čitanje novinskoga teksta (Radna bilježnica + foto RB)</a:t>
            </a:r>
          </a:p>
          <a:p>
            <a:r>
              <a:rPr lang="hr-HR" sz="1200" kern="1200" dirty="0">
                <a:solidFill>
                  <a:schemeClr val="tx1"/>
                </a:solidFill>
                <a:effectLst/>
                <a:latin typeface="+mn-lt"/>
                <a:ea typeface="+mn-ea"/>
                <a:cs typeface="+mn-cs"/>
              </a:rPr>
              <a:t>3. Jezično gradivo (naslovnica </a:t>
            </a:r>
            <a:r>
              <a:rPr lang="hr-HR" sz="1200" kern="1200" dirty="0" err="1">
                <a:solidFill>
                  <a:schemeClr val="tx1"/>
                </a:solidFill>
                <a:effectLst/>
                <a:latin typeface="+mn-lt"/>
                <a:ea typeface="+mn-ea"/>
                <a:cs typeface="+mn-cs"/>
              </a:rPr>
              <a:t>udž</a:t>
            </a:r>
            <a:r>
              <a:rPr lang="hr-HR" sz="1200" kern="1200" dirty="0">
                <a:solidFill>
                  <a:schemeClr val="tx1"/>
                </a:solidFill>
                <a:effectLst/>
                <a:latin typeface="+mn-lt"/>
                <a:ea typeface="+mn-ea"/>
                <a:cs typeface="+mn-cs"/>
              </a:rPr>
              <a:t>. HJ 6)</a:t>
            </a:r>
          </a:p>
          <a:p>
            <a:r>
              <a:rPr lang="hr-HR" sz="1200" kern="1200" dirty="0">
                <a:solidFill>
                  <a:schemeClr val="tx1"/>
                </a:solidFill>
                <a:effectLst/>
                <a:latin typeface="+mn-lt"/>
                <a:ea typeface="+mn-ea"/>
                <a:cs typeface="+mn-cs"/>
              </a:rPr>
              <a:t>glagoli, povijest jezika i pravopis</a:t>
            </a: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POKAZATI GLAGOLE</a:t>
            </a:r>
          </a:p>
          <a:p>
            <a:r>
              <a:rPr lang="hr-HR" sz="1200" kern="1200" dirty="0">
                <a:solidFill>
                  <a:schemeClr val="tx1"/>
                </a:solidFill>
                <a:effectLst/>
                <a:latin typeface="+mn-lt"/>
                <a:ea typeface="+mn-ea"/>
                <a:cs typeface="+mn-cs"/>
              </a:rPr>
              <a:t>- uvodnu aktivnost čine zadatci prisjećanja na dosad stečeno znanje (ponavljanje)</a:t>
            </a:r>
          </a:p>
          <a:p>
            <a:r>
              <a:rPr lang="hr-HR" sz="1200" kern="1200" dirty="0">
                <a:solidFill>
                  <a:schemeClr val="tx1"/>
                </a:solidFill>
                <a:effectLst/>
                <a:latin typeface="+mn-lt"/>
                <a:ea typeface="+mn-ea"/>
                <a:cs typeface="+mn-cs"/>
              </a:rPr>
              <a:t>- zadatci različitih vrsta – točno – netočno, sparivanje, višestruki izbor – padajući niz, zadatci dopunjavanja – primjena znanja u jezičnome kontekstu</a:t>
            </a:r>
          </a:p>
          <a:p>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4. Prilagođeni</a:t>
            </a:r>
          </a:p>
          <a:p>
            <a:r>
              <a:rPr lang="hr-HR" sz="1200" kern="1200" dirty="0">
                <a:solidFill>
                  <a:schemeClr val="tx1"/>
                </a:solidFill>
                <a:effectLst/>
                <a:latin typeface="+mn-lt"/>
                <a:ea typeface="+mn-ea"/>
                <a:cs typeface="+mn-cs"/>
              </a:rPr>
              <a:t>književnost (Tilda Raić-</a:t>
            </a:r>
            <a:r>
              <a:rPr lang="hr-HR" sz="1200" kern="1200" dirty="0" err="1">
                <a:solidFill>
                  <a:schemeClr val="tx1"/>
                </a:solidFill>
                <a:effectLst/>
                <a:latin typeface="+mn-lt"/>
                <a:ea typeface="+mn-ea"/>
                <a:cs typeface="+mn-cs"/>
              </a:rPr>
              <a:t>Ergović</a:t>
            </a:r>
            <a:r>
              <a:rPr lang="hr-HR" sz="1200" kern="1200" dirty="0">
                <a:solidFill>
                  <a:schemeClr val="tx1"/>
                </a:solidFill>
                <a:effectLst/>
                <a:latin typeface="+mn-lt"/>
                <a:ea typeface="+mn-ea"/>
                <a:cs typeface="+mn-cs"/>
              </a:rPr>
              <a:t>)</a:t>
            </a:r>
          </a:p>
          <a:p>
            <a:r>
              <a:rPr lang="hr-HR" sz="1200" kern="1200" dirty="0">
                <a:solidFill>
                  <a:schemeClr val="tx1"/>
                </a:solidFill>
                <a:effectLst/>
                <a:latin typeface="+mn-lt"/>
                <a:ea typeface="+mn-ea"/>
                <a:cs typeface="+mn-cs"/>
              </a:rPr>
              <a:t>Buduća glagolska vremena – (Sandra Vitković)</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a:solidFill>
                  <a:schemeClr val="tx1"/>
                </a:solidFill>
                <a:effectLst/>
                <a:latin typeface="+mn-lt"/>
                <a:ea typeface="+mn-ea"/>
                <a:cs typeface="+mn-cs"/>
              </a:rPr>
              <a:t>Miro Gavran, Začarani violinist - IZZI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hlinkClick r:id="rId3"/>
              </a:rPr>
              <a:t>https://hr.izzi.digital/DOS/13817/13832.html</a:t>
            </a:r>
            <a:endParaRPr lang="hr-HR" sz="1200" b="1" kern="1200" dirty="0">
              <a:solidFill>
                <a:schemeClr val="tx1"/>
              </a:solidFill>
              <a:effectLst/>
              <a:latin typeface="+mn-lt"/>
              <a:ea typeface="+mn-ea"/>
              <a:cs typeface="+mn-cs"/>
            </a:endParaRPr>
          </a:p>
          <a:p>
            <a:pPr marL="171450" indent="-171450">
              <a:buFontTx/>
              <a:buChar char="-"/>
            </a:pPr>
            <a:r>
              <a:rPr lang="hr-HR" sz="1200" b="1" kern="1200" dirty="0">
                <a:solidFill>
                  <a:schemeClr val="tx1"/>
                </a:solidFill>
                <a:effectLst/>
                <a:latin typeface="+mn-lt"/>
                <a:ea typeface="+mn-ea"/>
                <a:cs typeface="+mn-cs"/>
              </a:rPr>
              <a:t>varijanta A prva prati IZZI - upute vode korak po korak od motivacije do završetka o predaje zadataka </a:t>
            </a:r>
          </a:p>
          <a:p>
            <a:pPr marL="171450" indent="-171450">
              <a:buFontTx/>
              <a:buChar char="-"/>
            </a:pPr>
            <a:r>
              <a:rPr lang="hr-HR" sz="1200" b="1" kern="1200" dirty="0">
                <a:solidFill>
                  <a:schemeClr val="tx1"/>
                </a:solidFill>
                <a:effectLst/>
                <a:latin typeface="+mn-lt"/>
                <a:ea typeface="+mn-ea"/>
                <a:cs typeface="+mn-cs"/>
              </a:rPr>
              <a:t>varijanta B polazi od audio/video materijala na IZZI-ju, ostale zadatke zadajete u kanalu kojim se služite u nastavi na daljinu i dogovarate s učenicima kako će predati/predstaviti zadatke (otvoriti word i pokazati)</a:t>
            </a:r>
          </a:p>
          <a:p>
            <a:r>
              <a:rPr lang="hr-HR" sz="1200" b="1" kern="1200" dirty="0">
                <a:solidFill>
                  <a:schemeClr val="tx1"/>
                </a:solidFill>
                <a:effectLst/>
                <a:latin typeface="+mn-lt"/>
                <a:ea typeface="+mn-ea"/>
                <a:cs typeface="+mn-cs"/>
              </a:rPr>
              <a:t>A)</a:t>
            </a:r>
            <a:br>
              <a:rPr lang="hr-HR" sz="1200" kern="1200" dirty="0">
                <a:solidFill>
                  <a:schemeClr val="tx1"/>
                </a:solidFill>
                <a:effectLst/>
                <a:latin typeface="+mn-lt"/>
                <a:ea typeface="+mn-ea"/>
                <a:cs typeface="+mn-cs"/>
              </a:rPr>
            </a:br>
            <a:r>
              <a:rPr lang="hr-HR" sz="1200" kern="1200" dirty="0">
                <a:solidFill>
                  <a:schemeClr val="tx1"/>
                </a:solidFill>
                <a:effectLst/>
                <a:latin typeface="+mn-lt"/>
                <a:ea typeface="+mn-ea"/>
                <a:cs typeface="+mn-cs"/>
              </a:rPr>
              <a:t>Poslušaj priču Mire Gavrana </a:t>
            </a:r>
            <a:r>
              <a:rPr lang="hr-HR" sz="1200" b="1" i="1" kern="1200" dirty="0">
                <a:solidFill>
                  <a:schemeClr val="tx1"/>
                </a:solidFill>
                <a:effectLst/>
                <a:latin typeface="+mn-lt"/>
                <a:ea typeface="+mn-ea"/>
                <a:cs typeface="+mn-cs"/>
              </a:rPr>
              <a:t>Začarani violinist</a:t>
            </a:r>
            <a:r>
              <a:rPr lang="hr-HR" sz="1200" kern="1200" dirty="0">
                <a:solidFill>
                  <a:schemeClr val="tx1"/>
                </a:solidFill>
                <a:effectLst/>
                <a:latin typeface="+mn-lt"/>
                <a:ea typeface="+mn-ea"/>
                <a:cs typeface="+mn-cs"/>
              </a:rPr>
              <a:t>  na poveznici</a:t>
            </a:r>
          </a:p>
          <a:p>
            <a:r>
              <a:rPr lang="hr-HR" sz="1200" u="sng" kern="1200" dirty="0">
                <a:solidFill>
                  <a:schemeClr val="tx1"/>
                </a:solidFill>
                <a:effectLst/>
                <a:latin typeface="+mn-lt"/>
                <a:ea typeface="+mn-ea"/>
                <a:cs typeface="+mn-cs"/>
                <a:hlinkClick r:id="rId3"/>
              </a:rPr>
              <a:t>https://hr.izzi.digital/DOS/13817/13832.html</a:t>
            </a:r>
            <a:r>
              <a:rPr lang="hr-HR" sz="1200" kern="1200" dirty="0">
                <a:solidFill>
                  <a:schemeClr val="tx1"/>
                </a:solidFill>
                <a:effectLst/>
                <a:latin typeface="+mn-lt"/>
                <a:ea typeface="+mn-ea"/>
                <a:cs typeface="+mn-cs"/>
              </a:rPr>
              <a:t> pa riješi zadatke kako slijede na stranici:</a:t>
            </a:r>
          </a:p>
          <a:p>
            <a:r>
              <a:rPr lang="hr-HR" sz="1200" b="1" kern="1200" dirty="0">
                <a:solidFill>
                  <a:schemeClr val="tx1"/>
                </a:solidFill>
                <a:effectLst/>
                <a:latin typeface="+mn-lt"/>
                <a:ea typeface="+mn-ea"/>
                <a:cs typeface="+mn-cs"/>
              </a:rPr>
              <a:t>Slušam i razumijem</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Drama</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Književni rodovi</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Stvaram</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 </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ili</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 </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B)</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Poslušaj priču Mire Gavrana </a:t>
            </a:r>
            <a:r>
              <a:rPr lang="hr-HR" sz="1200" b="1" i="1" kern="1200" dirty="0">
                <a:solidFill>
                  <a:schemeClr val="tx1"/>
                </a:solidFill>
                <a:effectLst/>
                <a:latin typeface="+mn-lt"/>
                <a:ea typeface="+mn-ea"/>
                <a:cs typeface="+mn-cs"/>
              </a:rPr>
              <a:t>Začarani violinist</a:t>
            </a:r>
            <a:r>
              <a:rPr lang="hr-HR" sz="1200" kern="1200" dirty="0">
                <a:solidFill>
                  <a:schemeClr val="tx1"/>
                </a:solidFill>
                <a:effectLst/>
                <a:latin typeface="+mn-lt"/>
                <a:ea typeface="+mn-ea"/>
                <a:cs typeface="+mn-cs"/>
              </a:rPr>
              <a:t>  na poveznici</a:t>
            </a:r>
          </a:p>
          <a:p>
            <a:r>
              <a:rPr lang="hr-HR" sz="1200" u="sng" kern="1200" dirty="0">
                <a:solidFill>
                  <a:schemeClr val="tx1"/>
                </a:solidFill>
                <a:effectLst/>
                <a:latin typeface="+mn-lt"/>
                <a:ea typeface="+mn-ea"/>
                <a:cs typeface="+mn-cs"/>
                <a:hlinkClick r:id="rId3"/>
              </a:rPr>
              <a:t>https://hr.izzi.digital/DOS/13817/13832.html</a:t>
            </a:r>
            <a:r>
              <a:rPr lang="hr-HR" sz="1200" kern="1200" dirty="0">
                <a:solidFill>
                  <a:schemeClr val="tx1"/>
                </a:solidFill>
                <a:effectLst/>
                <a:latin typeface="+mn-lt"/>
                <a:ea typeface="+mn-ea"/>
                <a:cs typeface="+mn-cs"/>
              </a:rPr>
              <a:t> pa riješi zadatke:</a:t>
            </a:r>
          </a:p>
          <a:p>
            <a:r>
              <a:rPr lang="hr-HR" sz="1200" b="1" kern="1200" dirty="0">
                <a:solidFill>
                  <a:schemeClr val="tx1"/>
                </a:solidFill>
                <a:effectLst/>
                <a:latin typeface="+mn-lt"/>
                <a:ea typeface="+mn-ea"/>
                <a:cs typeface="+mn-cs"/>
              </a:rPr>
              <a:t> </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1. Napiši sastavak trodijelne strukture (uvod, središnji dio, završetak) naslova </a:t>
            </a:r>
            <a:r>
              <a:rPr lang="hr-HR" sz="1200" b="1" i="1" kern="1200" dirty="0">
                <a:solidFill>
                  <a:schemeClr val="tx1"/>
                </a:solidFill>
                <a:effectLst/>
                <a:latin typeface="+mn-lt"/>
                <a:ea typeface="+mn-ea"/>
                <a:cs typeface="+mn-cs"/>
              </a:rPr>
              <a:t>Moje zanimanje iz snova. </a:t>
            </a:r>
            <a:endParaRPr lang="hr-HR" sz="1200" kern="1200" dirty="0">
              <a:solidFill>
                <a:schemeClr val="tx1"/>
              </a:solidFill>
              <a:effectLst/>
              <a:latin typeface="+mn-lt"/>
              <a:ea typeface="+mn-ea"/>
              <a:cs typeface="+mn-cs"/>
            </a:endParaRPr>
          </a:p>
          <a:p>
            <a:r>
              <a:rPr lang="hr-HR" sz="1200" b="1" i="1" kern="1200" dirty="0">
                <a:solidFill>
                  <a:schemeClr val="tx1"/>
                </a:solidFill>
                <a:effectLst/>
                <a:latin typeface="+mn-lt"/>
                <a:ea typeface="+mn-ea"/>
                <a:cs typeface="+mn-cs"/>
              </a:rPr>
              <a:t> </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2. Dopuni sljedeće tvrdnje: </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 Drama obuhvaća književne vrste namijenjene izvođenju na _____________________.</a:t>
            </a:r>
          </a:p>
          <a:p>
            <a:r>
              <a:rPr lang="hr-HR" sz="1200" kern="1200" dirty="0">
                <a:solidFill>
                  <a:schemeClr val="tx1"/>
                </a:solidFill>
                <a:effectLst/>
                <a:latin typeface="+mn-lt"/>
                <a:ea typeface="+mn-ea"/>
                <a:cs typeface="+mn-cs"/>
              </a:rPr>
              <a:t>b) Govor jednoga lika bez sugovornika je ____________________________.</a:t>
            </a:r>
          </a:p>
          <a:p>
            <a:r>
              <a:rPr lang="hr-HR" sz="1200" kern="1200" dirty="0">
                <a:solidFill>
                  <a:schemeClr val="tx1"/>
                </a:solidFill>
                <a:effectLst/>
                <a:latin typeface="+mn-lt"/>
                <a:ea typeface="+mn-ea"/>
                <a:cs typeface="+mn-cs"/>
              </a:rPr>
              <a:t>c) __________________ je razgovor dvaju ili više likova na sceni.</a:t>
            </a:r>
          </a:p>
          <a:p>
            <a:r>
              <a:rPr lang="hr-HR" sz="1200" kern="1200" dirty="0">
                <a:solidFill>
                  <a:schemeClr val="tx1"/>
                </a:solidFill>
                <a:effectLst/>
                <a:latin typeface="+mn-lt"/>
                <a:ea typeface="+mn-ea"/>
                <a:cs typeface="+mn-cs"/>
              </a:rPr>
              <a:t>d) Upute glumcima i redatelju o izvođenju drame zovu se ______________________:</a:t>
            </a:r>
          </a:p>
          <a:p>
            <a:r>
              <a:rPr lang="hr-HR" sz="1200" kern="1200" dirty="0">
                <a:solidFill>
                  <a:schemeClr val="tx1"/>
                </a:solidFill>
                <a:effectLst/>
                <a:latin typeface="+mn-lt"/>
                <a:ea typeface="+mn-ea"/>
                <a:cs typeface="+mn-cs"/>
              </a:rPr>
              <a:t>e) Činovi i prizori su _______________________ drame.</a:t>
            </a:r>
          </a:p>
          <a:p>
            <a:r>
              <a:rPr lang="hr-HR" sz="1200" b="1" kern="1200" dirty="0">
                <a:solidFill>
                  <a:schemeClr val="tx1"/>
                </a:solidFill>
                <a:effectLst/>
                <a:latin typeface="+mn-lt"/>
                <a:ea typeface="+mn-ea"/>
                <a:cs typeface="+mn-cs"/>
              </a:rPr>
              <a:t> </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3. Kojemu književnom rodu pripada ulomak iz priče? Po čemu to zaključuješ? U svojemu obrazloženju koristi pojmove iz 2. zadatka. </a:t>
            </a:r>
            <a:endParaRPr lang="hr-HR" sz="1200" kern="1200" dirty="0">
              <a:solidFill>
                <a:schemeClr val="tx1"/>
              </a:solidFill>
              <a:effectLst/>
              <a:latin typeface="+mn-lt"/>
              <a:ea typeface="+mn-ea"/>
              <a:cs typeface="+mn-cs"/>
            </a:endParaRPr>
          </a:p>
          <a:p>
            <a:r>
              <a:rPr lang="hr-HR"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effectLst/>
                <a:latin typeface="+mn-lt"/>
                <a:ea typeface="+mn-ea"/>
                <a:cs typeface="+mn-cs"/>
              </a:rPr>
              <a:t>Vrednuju se:</a:t>
            </a:r>
          </a:p>
          <a:p>
            <a:pPr marL="171450" indent="-171450">
              <a:buFontTx/>
              <a:buChar char="-"/>
            </a:pPr>
            <a:r>
              <a:rPr lang="hr-HR" sz="1200" kern="1200" dirty="0">
                <a:solidFill>
                  <a:schemeClr val="tx1"/>
                </a:solidFill>
                <a:effectLst/>
                <a:latin typeface="+mn-lt"/>
                <a:ea typeface="+mn-ea"/>
                <a:cs typeface="+mn-cs"/>
              </a:rPr>
              <a:t>vještine: slušanje, pisanje i govorenje (vođenje bilježaka, sastavak trodijelne strukture);</a:t>
            </a:r>
          </a:p>
          <a:p>
            <a:pPr marL="171450" indent="-171450">
              <a:buFontTx/>
              <a:buChar char="-"/>
            </a:pPr>
            <a:r>
              <a:rPr lang="hr-HR" sz="1200" kern="1200" dirty="0">
                <a:solidFill>
                  <a:schemeClr val="tx1"/>
                </a:solidFill>
                <a:effectLst/>
                <a:latin typeface="+mn-lt"/>
                <a:ea typeface="+mn-ea"/>
                <a:cs typeface="+mn-cs"/>
              </a:rPr>
              <a:t>usvojenost znanja: jezično gradivo: pravilna upotreba glagolskih vremena, vrste riječi, pravopis; književni rodovi </a:t>
            </a:r>
          </a:p>
          <a:p>
            <a:r>
              <a:rPr lang="hr-HR" sz="1200" kern="1200" dirty="0">
                <a:solidFill>
                  <a:schemeClr val="tx1"/>
                </a:solidFill>
                <a:effectLst/>
                <a:latin typeface="+mn-lt"/>
                <a:ea typeface="+mn-ea"/>
                <a:cs typeface="+mn-cs"/>
              </a:rPr>
              <a:t>- analitička rubrika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8</a:t>
            </a:fld>
            <a:endParaRPr lang="hr-HR"/>
          </a:p>
        </p:txBody>
      </p:sp>
    </p:spTree>
    <p:extLst>
      <p:ext uri="{BB962C8B-B14F-4D97-AF65-F5344CB8AC3E}">
        <p14:creationId xmlns:p14="http://schemas.microsoft.com/office/powerpoint/2010/main" val="3003890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1. Književnost (naslovnica Sedmice)</a:t>
            </a:r>
          </a:p>
          <a:p>
            <a:r>
              <a:rPr lang="hr-HR" sz="1200" kern="1200" dirty="0">
                <a:solidFill>
                  <a:schemeClr val="tx1"/>
                </a:solidFill>
                <a:effectLst/>
                <a:latin typeface="+mn-lt"/>
                <a:ea typeface="+mn-ea"/>
                <a:cs typeface="+mn-cs"/>
              </a:rPr>
              <a:t>Tomislav </a:t>
            </a:r>
            <a:r>
              <a:rPr lang="hr-HR" sz="1200" kern="1200" dirty="0" err="1">
                <a:solidFill>
                  <a:schemeClr val="tx1"/>
                </a:solidFill>
                <a:effectLst/>
                <a:latin typeface="+mn-lt"/>
                <a:ea typeface="+mn-ea"/>
                <a:cs typeface="+mn-cs"/>
              </a:rPr>
              <a:t>Zagoda</a:t>
            </a:r>
            <a:r>
              <a:rPr lang="hr-HR" sz="1200" kern="1200" dirty="0">
                <a:solidFill>
                  <a:schemeClr val="tx1"/>
                </a:solidFill>
                <a:effectLst/>
                <a:latin typeface="+mn-lt"/>
                <a:ea typeface="+mn-ea"/>
                <a:cs typeface="+mn-cs"/>
              </a:rPr>
              <a:t>, Podvala za podvalom (A. Poslon, V. Čondić, Čitam i promišljam)</a:t>
            </a:r>
          </a:p>
          <a:p>
            <a:r>
              <a:rPr lang="hr-HR" sz="1200" kern="1200" dirty="0">
                <a:solidFill>
                  <a:schemeClr val="tx1"/>
                </a:solidFill>
                <a:effectLst/>
                <a:latin typeface="+mn-lt"/>
                <a:ea typeface="+mn-ea"/>
                <a:cs typeface="+mn-cs"/>
              </a:rPr>
              <a:t>2. Čitanje s razumijevanjem (Radna bilježnica + foto RB)</a:t>
            </a:r>
          </a:p>
          <a:p>
            <a:r>
              <a:rPr lang="hr-HR" sz="1200" kern="1200" dirty="0">
                <a:solidFill>
                  <a:schemeClr val="tx1"/>
                </a:solidFill>
                <a:effectLst/>
                <a:latin typeface="+mn-lt"/>
                <a:ea typeface="+mn-ea"/>
                <a:cs typeface="+mn-cs"/>
              </a:rPr>
              <a:t>Razgovor na internetskome forumu</a:t>
            </a:r>
          </a:p>
          <a:p>
            <a:r>
              <a:rPr lang="hr-HR" sz="1200" kern="1200" dirty="0">
                <a:solidFill>
                  <a:schemeClr val="tx1"/>
                </a:solidFill>
                <a:effectLst/>
                <a:latin typeface="+mn-lt"/>
                <a:ea typeface="+mn-ea"/>
                <a:cs typeface="+mn-cs"/>
              </a:rPr>
              <a:t>3. Jezično gradivo (naslovnica </a:t>
            </a:r>
            <a:r>
              <a:rPr lang="hr-HR" sz="1200" kern="1200" dirty="0" err="1">
                <a:solidFill>
                  <a:schemeClr val="tx1"/>
                </a:solidFill>
                <a:effectLst/>
                <a:latin typeface="+mn-lt"/>
                <a:ea typeface="+mn-ea"/>
                <a:cs typeface="+mn-cs"/>
              </a:rPr>
              <a:t>udž</a:t>
            </a:r>
            <a:r>
              <a:rPr lang="hr-HR" sz="1200" kern="1200" dirty="0">
                <a:solidFill>
                  <a:schemeClr val="tx1"/>
                </a:solidFill>
                <a:effectLst/>
                <a:latin typeface="+mn-lt"/>
                <a:ea typeface="+mn-ea"/>
                <a:cs typeface="+mn-cs"/>
              </a:rPr>
              <a:t>. HJ 7)</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t>jednostavna i složena rečenica, </a:t>
            </a:r>
            <a:br>
              <a:rPr lang="hr-HR" sz="1200" dirty="0"/>
            </a:br>
            <a:r>
              <a:rPr lang="hr-HR" sz="1200" dirty="0"/>
              <a:t>NSR, ZSR; povijest jezika</a:t>
            </a:r>
            <a:br>
              <a:rPr lang="hr-HR" sz="1200" dirty="0"/>
            </a:br>
            <a:r>
              <a:rPr lang="hr-HR" sz="1200" dirty="0"/>
              <a:t>i pravopis</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POKAZATI POVIJEST HRVATSKOGA JEZIKA I PRAVOPIS</a:t>
            </a:r>
          </a:p>
          <a:p>
            <a:r>
              <a:rPr lang="hr-HR" sz="1200" kern="1200">
                <a:solidFill>
                  <a:schemeClr val="tx1"/>
                </a:solidFill>
                <a:effectLst/>
                <a:latin typeface="+mn-lt"/>
                <a:ea typeface="+mn-ea"/>
                <a:cs typeface="+mn-cs"/>
              </a:rPr>
              <a:t>- </a:t>
            </a:r>
            <a:r>
              <a:rPr lang="hr-HR" sz="1200" kern="1200" dirty="0">
                <a:solidFill>
                  <a:schemeClr val="tx1"/>
                </a:solidFill>
                <a:effectLst/>
                <a:latin typeface="+mn-lt"/>
                <a:ea typeface="+mn-ea"/>
                <a:cs typeface="+mn-cs"/>
              </a:rPr>
              <a:t>ispituje se činjenično znanje – pogodno za ponavljanje ili kao motivacija / uvodni dio zahtjevnijega zadatka</a:t>
            </a:r>
          </a:p>
          <a:p>
            <a:r>
              <a:rPr lang="hr-HR" sz="1200" kern="1200" dirty="0">
                <a:solidFill>
                  <a:schemeClr val="tx1"/>
                </a:solidFill>
                <a:effectLst/>
                <a:latin typeface="+mn-lt"/>
                <a:ea typeface="+mn-ea"/>
                <a:cs typeface="+mn-cs"/>
              </a:rPr>
              <a:t>- primjena pravopisnih pravila</a:t>
            </a:r>
          </a:p>
          <a:p>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jednostavna i složena rečenica, NSR, ZSR; povijest jezika i pravopis</a:t>
            </a:r>
          </a:p>
          <a:p>
            <a:r>
              <a:rPr lang="hr-HR" sz="1200" kern="1200" dirty="0">
                <a:solidFill>
                  <a:schemeClr val="tx1"/>
                </a:solidFill>
                <a:effectLst/>
                <a:latin typeface="+mn-lt"/>
                <a:ea typeface="+mn-ea"/>
                <a:cs typeface="+mn-cs"/>
              </a:rPr>
              <a:t>4. Prilagođeni</a:t>
            </a:r>
          </a:p>
          <a:p>
            <a:r>
              <a:rPr lang="hr-HR" sz="1200" kern="1200" dirty="0">
                <a:solidFill>
                  <a:schemeClr val="tx1"/>
                </a:solidFill>
                <a:effectLst/>
                <a:latin typeface="+mn-lt"/>
                <a:ea typeface="+mn-ea"/>
                <a:cs typeface="+mn-cs"/>
              </a:rPr>
              <a:t>ispit – književnost (Tilda Raić-</a:t>
            </a:r>
            <a:r>
              <a:rPr lang="hr-HR" sz="1200" kern="1200" dirty="0" err="1">
                <a:solidFill>
                  <a:schemeClr val="tx1"/>
                </a:solidFill>
                <a:effectLst/>
                <a:latin typeface="+mn-lt"/>
                <a:ea typeface="+mn-ea"/>
                <a:cs typeface="+mn-cs"/>
              </a:rPr>
              <a:t>Ergović</a:t>
            </a:r>
            <a:r>
              <a:rPr lang="hr-HR" sz="1200" kern="1200" dirty="0">
                <a:solidFill>
                  <a:schemeClr val="tx1"/>
                </a:solidFill>
                <a:effectLst/>
                <a:latin typeface="+mn-lt"/>
                <a:ea typeface="+mn-ea"/>
                <a:cs typeface="+mn-cs"/>
              </a:rPr>
              <a:t>)</a:t>
            </a:r>
          </a:p>
          <a:p>
            <a:r>
              <a:rPr lang="hr-HR" sz="1200" kern="1200" dirty="0">
                <a:solidFill>
                  <a:schemeClr val="tx1"/>
                </a:solidFill>
                <a:effectLst/>
                <a:latin typeface="+mn-lt"/>
                <a:ea typeface="+mn-ea"/>
                <a:cs typeface="+mn-cs"/>
              </a:rPr>
              <a:t>jezik – (Snježana Čubrilo)</a:t>
            </a:r>
          </a:p>
          <a:p>
            <a:r>
              <a:rPr lang="hr-HR" sz="1200" b="1" kern="1200" dirty="0">
                <a:solidFill>
                  <a:schemeClr val="tx1"/>
                </a:solidFill>
                <a:effectLst/>
                <a:latin typeface="+mn-lt"/>
                <a:ea typeface="+mn-ea"/>
                <a:cs typeface="+mn-cs"/>
              </a:rPr>
              <a:t>IZZI – Autobiografija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u="sng" kern="1200" dirty="0">
                <a:solidFill>
                  <a:schemeClr val="tx1"/>
                </a:solidFill>
                <a:effectLst/>
                <a:latin typeface="+mn-lt"/>
                <a:ea typeface="+mn-ea"/>
                <a:cs typeface="+mn-cs"/>
                <a:hlinkClick r:id="rId3"/>
              </a:rPr>
              <a:t>https://hr.izzi.digital/DOS/14088/14115.html</a:t>
            </a:r>
            <a:endParaRPr lang="hr-HR" sz="1200" kern="1200" dirty="0">
              <a:solidFill>
                <a:schemeClr val="tx1"/>
              </a:solidFill>
              <a:effectLst/>
              <a:latin typeface="+mn-lt"/>
              <a:ea typeface="+mn-ea"/>
              <a:cs typeface="+mn-cs"/>
            </a:endParaRPr>
          </a:p>
          <a:p>
            <a:endParaRPr lang="hr-HR" sz="1200" b="1" kern="1200" dirty="0">
              <a:solidFill>
                <a:schemeClr val="tx1"/>
              </a:solidFill>
              <a:effectLst/>
              <a:latin typeface="+mn-lt"/>
              <a:ea typeface="+mn-ea"/>
              <a:cs typeface="+mn-cs"/>
            </a:endParaRPr>
          </a:p>
          <a:p>
            <a:pPr marL="171450" indent="-171450">
              <a:buFontTx/>
              <a:buChar char="-"/>
            </a:pPr>
            <a:r>
              <a:rPr lang="hr-HR" sz="1200" b="1" kern="1200" dirty="0">
                <a:solidFill>
                  <a:schemeClr val="tx1"/>
                </a:solidFill>
                <a:effectLst/>
                <a:latin typeface="+mn-lt"/>
                <a:ea typeface="+mn-ea"/>
                <a:cs typeface="+mn-cs"/>
              </a:rPr>
              <a:t>varijanta A prva prati IZZI - upute vode korak po korak od motivacije do završetka o predaje zadataka </a:t>
            </a:r>
          </a:p>
          <a:p>
            <a:pPr marL="171450" indent="-171450">
              <a:buFontTx/>
              <a:buChar char="-"/>
            </a:pPr>
            <a:r>
              <a:rPr lang="hr-HR" sz="1200" b="1" kern="1200" dirty="0">
                <a:solidFill>
                  <a:schemeClr val="tx1"/>
                </a:solidFill>
                <a:effectLst/>
                <a:latin typeface="+mn-lt"/>
                <a:ea typeface="+mn-ea"/>
                <a:cs typeface="+mn-cs"/>
              </a:rPr>
              <a:t>varijanta B polazi od audio/video materijala na IZZI-ju, ostale zadatke zadajete u kanalu kojim se služite u nastavi na daljinu i dogovarate s učenicima kako će predati/predstaviti zadatke</a:t>
            </a:r>
          </a:p>
          <a:p>
            <a:r>
              <a:rPr lang="hr-HR" sz="1200" b="1" kern="1200" dirty="0">
                <a:solidFill>
                  <a:schemeClr val="tx1"/>
                </a:solidFill>
                <a:effectLst/>
                <a:latin typeface="+mn-lt"/>
                <a:ea typeface="+mn-ea"/>
                <a:cs typeface="+mn-cs"/>
              </a:rPr>
              <a:t>B)</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Pogledaj  i poslušaj video o autobiografiji naše najpoznatije spisateljice za djecu Ivane Brlić-Mažuranić na poveznici</a:t>
            </a:r>
          </a:p>
          <a:p>
            <a:r>
              <a:rPr lang="hr-HR" sz="1200" u="sng" kern="1200" dirty="0">
                <a:solidFill>
                  <a:schemeClr val="tx1"/>
                </a:solidFill>
                <a:effectLst/>
                <a:latin typeface="+mn-lt"/>
                <a:ea typeface="+mn-ea"/>
                <a:cs typeface="+mn-cs"/>
                <a:hlinkClick r:id="rId3"/>
              </a:rPr>
              <a:t>https://hr.izzi.digital/DOS/14088/14115.html</a:t>
            </a:r>
            <a:r>
              <a:rPr lang="hr-HR" sz="1200" kern="1200" dirty="0">
                <a:solidFill>
                  <a:schemeClr val="tx1"/>
                </a:solidFill>
                <a:effectLst/>
                <a:latin typeface="+mn-lt"/>
                <a:ea typeface="+mn-ea"/>
                <a:cs typeface="+mn-cs"/>
              </a:rPr>
              <a:t> </a:t>
            </a:r>
          </a:p>
          <a:p>
            <a:r>
              <a:rPr lang="hr-HR" sz="1200" kern="1200" dirty="0">
                <a:solidFill>
                  <a:schemeClr val="tx1"/>
                </a:solidFill>
                <a:effectLst/>
                <a:latin typeface="+mn-lt"/>
                <a:ea typeface="+mn-ea"/>
                <a:cs typeface="+mn-cs"/>
              </a:rPr>
              <a:t>pa riješi zadatke: </a:t>
            </a:r>
          </a:p>
          <a:p>
            <a:pPr lvl="0"/>
            <a:r>
              <a:rPr lang="hr-HR" sz="1200" b="1" kern="1200" dirty="0">
                <a:solidFill>
                  <a:schemeClr val="tx1"/>
                </a:solidFill>
                <a:effectLst/>
                <a:latin typeface="+mn-lt"/>
                <a:ea typeface="+mn-ea"/>
                <a:cs typeface="+mn-cs"/>
              </a:rPr>
              <a:t>Izdvoji pet ključnih događaja u Ivaninoj autobiografiji i napiši ih u obliku natuknica. </a:t>
            </a:r>
            <a:endParaRPr lang="hr-HR" sz="1200" kern="1200" dirty="0">
              <a:solidFill>
                <a:schemeClr val="tx1"/>
              </a:solidFill>
              <a:effectLst/>
              <a:latin typeface="+mn-lt"/>
              <a:ea typeface="+mn-ea"/>
              <a:cs typeface="+mn-cs"/>
            </a:endParaRPr>
          </a:p>
          <a:p>
            <a:pPr lvl="0"/>
            <a:r>
              <a:rPr lang="hr-HR" sz="1200" b="1" kern="1200" dirty="0">
                <a:solidFill>
                  <a:schemeClr val="tx1"/>
                </a:solidFill>
                <a:effectLst/>
                <a:latin typeface="+mn-lt"/>
                <a:ea typeface="+mn-ea"/>
                <a:cs typeface="+mn-cs"/>
              </a:rPr>
              <a:t>Od natuknica iz prethodnoga zadatka napiši sažetak u 3. licu.</a:t>
            </a:r>
            <a:endParaRPr lang="hr-HR" sz="1200" kern="1200" dirty="0">
              <a:solidFill>
                <a:schemeClr val="tx1"/>
              </a:solidFill>
              <a:effectLst/>
              <a:latin typeface="+mn-lt"/>
              <a:ea typeface="+mn-ea"/>
              <a:cs typeface="+mn-cs"/>
            </a:endParaRPr>
          </a:p>
          <a:p>
            <a:pPr lvl="0"/>
            <a:r>
              <a:rPr lang="hr-HR" sz="1200" b="1" kern="1200" dirty="0">
                <a:solidFill>
                  <a:schemeClr val="tx1"/>
                </a:solidFill>
                <a:effectLst/>
                <a:latin typeface="+mn-lt"/>
                <a:ea typeface="+mn-ea"/>
                <a:cs typeface="+mn-cs"/>
              </a:rPr>
              <a:t>Iz sažetka izdvoji jednu jednostavnu i jednu složenu rečenicu. </a:t>
            </a:r>
            <a:endParaRPr lang="hr-HR" sz="1200" kern="1200" dirty="0">
              <a:solidFill>
                <a:schemeClr val="tx1"/>
              </a:solidFill>
              <a:effectLst/>
              <a:latin typeface="+mn-lt"/>
              <a:ea typeface="+mn-ea"/>
              <a:cs typeface="+mn-cs"/>
            </a:endParaRPr>
          </a:p>
          <a:p>
            <a:pPr lvl="0"/>
            <a:r>
              <a:rPr lang="hr-HR" sz="1200" b="1" kern="1200" dirty="0">
                <a:solidFill>
                  <a:schemeClr val="tx1"/>
                </a:solidFill>
                <a:effectLst/>
                <a:latin typeface="+mn-lt"/>
                <a:ea typeface="+mn-ea"/>
                <a:cs typeface="+mn-cs"/>
              </a:rPr>
              <a:t>Odgovori što je autobiografija i po čemu se razlikuje od biografije. </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pPr marL="0" indent="0">
              <a:buFontTx/>
              <a:buNone/>
            </a:pPr>
            <a:r>
              <a:rPr lang="hr-HR" sz="1200" b="0" kern="1200" dirty="0">
                <a:solidFill>
                  <a:schemeClr val="tx1"/>
                </a:solidFill>
                <a:effectLst/>
                <a:latin typeface="+mn-lt"/>
                <a:ea typeface="+mn-ea"/>
                <a:cs typeface="+mn-cs"/>
              </a:rPr>
              <a:t>Vrednuju se:</a:t>
            </a:r>
          </a:p>
          <a:p>
            <a:pPr marL="171450" indent="-171450">
              <a:buFontTx/>
              <a:buChar char="-"/>
            </a:pPr>
            <a:r>
              <a:rPr lang="hr-HR" sz="1200" b="0" kern="1200" dirty="0">
                <a:solidFill>
                  <a:schemeClr val="tx1"/>
                </a:solidFill>
                <a:effectLst/>
                <a:latin typeface="+mn-lt"/>
                <a:ea typeface="+mn-ea"/>
                <a:cs typeface="+mn-cs"/>
              </a:rPr>
              <a:t>vještine: slušanje, pisanje/govorenje (istraživanje podataka i izvora, vođenje bilježaka, sažimanje, tekst trodijelne strukture)</a:t>
            </a:r>
          </a:p>
          <a:p>
            <a:pPr marL="171450" indent="-171450">
              <a:buFontTx/>
              <a:buChar char="-"/>
            </a:pPr>
            <a:r>
              <a:rPr lang="hr-HR" sz="1200" b="0" kern="1200" dirty="0">
                <a:solidFill>
                  <a:schemeClr val="tx1"/>
                </a:solidFill>
                <a:effectLst/>
                <a:latin typeface="+mn-lt"/>
                <a:ea typeface="+mn-ea"/>
                <a:cs typeface="+mn-cs"/>
              </a:rPr>
              <a:t>usvojenost znanja: jezično gradivo (rečenica), pravopis</a:t>
            </a:r>
            <a:endParaRPr lang="hr-HR" sz="1200" kern="1200" dirty="0">
              <a:solidFill>
                <a:schemeClr val="tx1"/>
              </a:solidFill>
              <a:effectLst/>
              <a:latin typeface="+mn-lt"/>
              <a:ea typeface="+mn-ea"/>
              <a:cs typeface="+mn-cs"/>
            </a:endParaRPr>
          </a:p>
          <a:p>
            <a:pPr marL="171450" indent="-171450">
              <a:buFontTx/>
              <a:buChar char="-"/>
            </a:pPr>
            <a:r>
              <a:rPr lang="hr-HR" sz="1200" kern="1200" dirty="0">
                <a:solidFill>
                  <a:schemeClr val="tx1"/>
                </a:solidFill>
                <a:effectLst/>
                <a:latin typeface="+mn-lt"/>
                <a:ea typeface="+mn-ea"/>
                <a:cs typeface="+mn-cs"/>
              </a:rPr>
              <a:t>analitička rubrika</a:t>
            </a:r>
          </a:p>
          <a:p>
            <a:endParaRPr lang="hr-HR" dirty="0"/>
          </a:p>
        </p:txBody>
      </p:sp>
      <p:sp>
        <p:nvSpPr>
          <p:cNvPr id="4" name="Slide Number Placeholder 3"/>
          <p:cNvSpPr>
            <a:spLocks noGrp="1"/>
          </p:cNvSpPr>
          <p:nvPr>
            <p:ph type="sldNum" sz="quarter" idx="5"/>
          </p:nvPr>
        </p:nvSpPr>
        <p:spPr/>
        <p:txBody>
          <a:bodyPr/>
          <a:lstStyle/>
          <a:p>
            <a:fld id="{699CE7A9-3EC9-4E95-B2F0-3B7722198216}" type="slidenum">
              <a:rPr lang="hr-HR" smtClean="0"/>
              <a:t>9</a:t>
            </a:fld>
            <a:endParaRPr lang="hr-HR"/>
          </a:p>
        </p:txBody>
      </p:sp>
    </p:spTree>
    <p:extLst>
      <p:ext uri="{BB962C8B-B14F-4D97-AF65-F5344CB8AC3E}">
        <p14:creationId xmlns:p14="http://schemas.microsoft.com/office/powerpoint/2010/main" val="1003333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pic>
        <p:nvPicPr>
          <p:cNvPr id="14" name="Picture 13">
            <a:extLst>
              <a:ext uri="{FF2B5EF4-FFF2-40B4-BE49-F238E27FC236}">
                <a16:creationId xmlns:a16="http://schemas.microsoft.com/office/drawing/2014/main" id="{36F00C8D-1ECD-44FC-B9ED-BB3FC86219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4446"/>
            <a:ext cx="12192000" cy="1143554"/>
          </a:xfrm>
          <a:prstGeom prst="rect">
            <a:avLst/>
          </a:prstGeom>
        </p:spPr>
      </p:pic>
    </p:spTree>
    <p:extLst>
      <p:ext uri="{BB962C8B-B14F-4D97-AF65-F5344CB8AC3E}">
        <p14:creationId xmlns:p14="http://schemas.microsoft.com/office/powerpoint/2010/main" val="242361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D3FB1B30-058A-4928-9546-5D893FB4E2FF}" type="datetimeFigureOut">
              <a:rPr lang="hr-HR" smtClean="0"/>
              <a:t>24.4.2020.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129621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D3FB1B30-058A-4928-9546-5D893FB4E2FF}" type="datetimeFigureOut">
              <a:rPr lang="hr-HR" smtClean="0"/>
              <a:t>24.4.2020.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2541659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D3FB1B30-058A-4928-9546-5D893FB4E2FF}" type="datetimeFigureOut">
              <a:rPr lang="hr-HR" smtClean="0"/>
              <a:t>24.4.2020.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165267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FB1B30-058A-4928-9546-5D893FB4E2FF}" type="datetimeFigureOut">
              <a:rPr lang="hr-HR" smtClean="0"/>
              <a:t>24.4.2020.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297459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D3FB1B30-058A-4928-9546-5D893FB4E2FF}" type="datetimeFigureOut">
              <a:rPr lang="hr-HR" smtClean="0"/>
              <a:t>24.4.2020.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98154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D3FB1B30-058A-4928-9546-5D893FB4E2FF}" type="datetimeFigureOut">
              <a:rPr lang="hr-HR" smtClean="0"/>
              <a:t>24.4.2020.</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281629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D3FB1B30-058A-4928-9546-5D893FB4E2FF}" type="datetimeFigureOut">
              <a:rPr lang="hr-HR" smtClean="0"/>
              <a:t>24.4.2020.</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384588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B1B30-058A-4928-9546-5D893FB4E2FF}" type="datetimeFigureOut">
              <a:rPr lang="hr-HR" smtClean="0"/>
              <a:t>24.4.2020.</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2396116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FB1B30-058A-4928-9546-5D893FB4E2FF}" type="datetimeFigureOut">
              <a:rPr lang="hr-HR" smtClean="0"/>
              <a:t>24.4.2020.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385469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FB1B30-058A-4928-9546-5D893FB4E2FF}" type="datetimeFigureOut">
              <a:rPr lang="hr-HR" smtClean="0"/>
              <a:t>24.4.2020.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53327CF6-E25A-4963-8D44-6C1116A95FA4}" type="slidenum">
              <a:rPr lang="hr-HR" smtClean="0"/>
              <a:t>‹#›</a:t>
            </a:fld>
            <a:endParaRPr lang="hr-HR"/>
          </a:p>
        </p:txBody>
      </p:sp>
    </p:spTree>
    <p:extLst>
      <p:ext uri="{BB962C8B-B14F-4D97-AF65-F5344CB8AC3E}">
        <p14:creationId xmlns:p14="http://schemas.microsoft.com/office/powerpoint/2010/main" val="2706117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B1B30-058A-4928-9546-5D893FB4E2FF}" type="datetimeFigureOut">
              <a:rPr lang="hr-HR" smtClean="0"/>
              <a:t>24.4.2020.</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27CF6-E25A-4963-8D44-6C1116A95FA4}" type="slidenum">
              <a:rPr lang="hr-HR" smtClean="0"/>
              <a:t>‹#›</a:t>
            </a:fld>
            <a:endParaRPr lang="hr-HR"/>
          </a:p>
        </p:txBody>
      </p:sp>
    </p:spTree>
    <p:extLst>
      <p:ext uri="{BB962C8B-B14F-4D97-AF65-F5344CB8AC3E}">
        <p14:creationId xmlns:p14="http://schemas.microsoft.com/office/powerpoint/2010/main" val="1886082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hr.izzi.digital/DOS/14088/14095.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hr.izzi.digital/DOS/2348/21035.html" TargetMode="External"/><Relationship Id="rId7" Type="http://schemas.openxmlformats.org/officeDocument/2006/relationships/hyperlink" Target="https://hr.izzi.digital/DOS/14088/21047.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hr.izzi.digital/DOS/13729/21050.html" TargetMode="External"/><Relationship Id="rId5" Type="http://schemas.openxmlformats.org/officeDocument/2006/relationships/hyperlink" Target="https://hr.izzi.digital/DOS/13817/21044.html" TargetMode="External"/><Relationship Id="rId10" Type="http://schemas.openxmlformats.org/officeDocument/2006/relationships/image" Target="../media/image21.png"/><Relationship Id="rId4" Type="http://schemas.openxmlformats.org/officeDocument/2006/relationships/hyperlink" Target="https://hr.izzi.digital/DOS/1989/21042.html" TargetMode="Externa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profil-klett.hr/ucenje-na-daljinu" TargetMode="External"/><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www.profil-klett.hr/" TargetMode="External"/><Relationship Id="rId5" Type="http://schemas.openxmlformats.org/officeDocument/2006/relationships/hyperlink" Target="https://www.profil-klett.hr/podrska-korisnicima" TargetMode="External"/><Relationship Id="rId4" Type="http://schemas.openxmlformats.org/officeDocument/2006/relationships/hyperlink" Target="https://www.facebook.com/groups/57917997603534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profil-klett.hr/ucenje-na-daljinu"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hr.izzi.digital/DOS/2348/20728.html" TargetMode="External"/><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hr.izzi.digital/DOS/2348/2372.html" TargetMode="External"/><Relationship Id="rId5" Type="http://schemas.openxmlformats.org/officeDocument/2006/relationships/hyperlink" Target="https://hr.izzi.digital/DOS/2348/20765.html" TargetMode="External"/><Relationship Id="rId4" Type="http://schemas.openxmlformats.org/officeDocument/2006/relationships/hyperlink" Target="https://hr.izzi.digital/DOS/2348/20729.html" TargetMode="Externa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hr.izzi.digital/DOS/13817/20999.html" TargetMode="External"/><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hr.izzi.digital/DOS/13817/13832.html" TargetMode="External"/><Relationship Id="rId4" Type="http://schemas.openxmlformats.org/officeDocument/2006/relationships/hyperlink" Target="https://hr.izzi.digital/DOS/13729/21003.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r.izzi.digital/DOS/16487/16507.html" TargetMode="External"/><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hr.izzi.digital/DOS/14088/14115.html" TargetMode="External"/><Relationship Id="rId5" Type="http://schemas.openxmlformats.org/officeDocument/2006/relationships/hyperlink" Target="https://hr.izzi.digital/DOS/16487/21015.html" TargetMode="External"/><Relationship Id="rId4" Type="http://schemas.openxmlformats.org/officeDocument/2006/relationships/hyperlink" Target="https://hr.izzi.digital/DOS/16487/21012.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hr-HR" b="1" dirty="0">
                <a:latin typeface="+mn-lt"/>
              </a:rPr>
              <a:t>VREDNOVANJE I OCJENJIVANJE</a:t>
            </a:r>
            <a:br>
              <a:rPr lang="hr-HR" b="1" dirty="0">
                <a:latin typeface="+mn-lt"/>
              </a:rPr>
            </a:br>
            <a:r>
              <a:rPr lang="hr-HR" b="1" dirty="0">
                <a:latin typeface="+mn-lt"/>
              </a:rPr>
              <a:t>NA DALJINU</a:t>
            </a:r>
          </a:p>
        </p:txBody>
      </p:sp>
      <p:sp>
        <p:nvSpPr>
          <p:cNvPr id="3" name="Subtitle 2"/>
          <p:cNvSpPr>
            <a:spLocks noGrp="1"/>
          </p:cNvSpPr>
          <p:nvPr>
            <p:ph type="subTitle" idx="1"/>
          </p:nvPr>
        </p:nvSpPr>
        <p:spPr/>
        <p:txBody>
          <a:bodyPr>
            <a:normAutofit/>
          </a:bodyPr>
          <a:lstStyle/>
          <a:p>
            <a:pPr algn="r"/>
            <a:r>
              <a:rPr lang="en-US" dirty="0"/>
              <a:t>Diana Greblički-Miculinić</a:t>
            </a:r>
            <a:endParaRPr lang="hr-HR" dirty="0"/>
          </a:p>
          <a:p>
            <a:pPr algn="r"/>
            <a:r>
              <a:rPr lang="hr-HR" dirty="0"/>
              <a:t>Snježana Čubrilo</a:t>
            </a:r>
          </a:p>
          <a:p>
            <a:pPr algn="r"/>
            <a:r>
              <a:rPr lang="hr-HR" dirty="0"/>
              <a:t>2</a:t>
            </a:r>
            <a:r>
              <a:rPr lang="en-US" dirty="0"/>
              <a:t>1</a:t>
            </a:r>
            <a:r>
              <a:rPr lang="hr-HR" dirty="0"/>
              <a:t>. travnja 2020. </a:t>
            </a:r>
          </a:p>
          <a:p>
            <a:endParaRPr lang="hr-HR" dirty="0"/>
          </a:p>
        </p:txBody>
      </p:sp>
      <p:pic>
        <p:nvPicPr>
          <p:cNvPr id="4" name="Picture 3">
            <a:extLst>
              <a:ext uri="{FF2B5EF4-FFF2-40B4-BE49-F238E27FC236}">
                <a16:creationId xmlns:a16="http://schemas.microsoft.com/office/drawing/2014/main" id="{BB8E96C2-7952-43D6-8946-4A3482CD3D0F}"/>
              </a:ext>
            </a:extLst>
          </p:cNvPr>
          <p:cNvPicPr>
            <a:picLocks noChangeAspect="1"/>
          </p:cNvPicPr>
          <p:nvPr/>
        </p:nvPicPr>
        <p:blipFill>
          <a:blip r:embed="rId3"/>
          <a:stretch>
            <a:fillRect/>
          </a:stretch>
        </p:blipFill>
        <p:spPr>
          <a:xfrm>
            <a:off x="6782111" y="0"/>
            <a:ext cx="6718374" cy="1987468"/>
          </a:xfrm>
          <a:prstGeom prst="rect">
            <a:avLst/>
          </a:prstGeom>
        </p:spPr>
      </p:pic>
      <p:pic>
        <p:nvPicPr>
          <p:cNvPr id="5" name="Picture 4">
            <a:extLst>
              <a:ext uri="{FF2B5EF4-FFF2-40B4-BE49-F238E27FC236}">
                <a16:creationId xmlns:a16="http://schemas.microsoft.com/office/drawing/2014/main" id="{79791817-6921-4BEB-9579-F7F4F8D57B69}"/>
              </a:ext>
            </a:extLst>
          </p:cNvPr>
          <p:cNvPicPr>
            <a:picLocks noChangeAspect="1"/>
          </p:cNvPicPr>
          <p:nvPr/>
        </p:nvPicPr>
        <p:blipFill>
          <a:blip r:embed="rId4"/>
          <a:stretch>
            <a:fillRect/>
          </a:stretch>
        </p:blipFill>
        <p:spPr>
          <a:xfrm>
            <a:off x="-389885" y="2907542"/>
            <a:ext cx="4237967" cy="3044753"/>
          </a:xfrm>
          <a:prstGeom prst="rect">
            <a:avLst/>
          </a:prstGeom>
        </p:spPr>
      </p:pic>
    </p:spTree>
    <p:extLst>
      <p:ext uri="{BB962C8B-B14F-4D97-AF65-F5344CB8AC3E}">
        <p14:creationId xmlns:p14="http://schemas.microsoft.com/office/powerpoint/2010/main" val="392529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76251" y="372011"/>
            <a:ext cx="2743200" cy="707886"/>
          </a:xfrm>
          <a:prstGeom prst="rect">
            <a:avLst/>
          </a:prstGeom>
          <a:noFill/>
        </p:spPr>
        <p:txBody>
          <a:bodyPr wrap="square" rtlCol="0">
            <a:spAutoFit/>
          </a:bodyPr>
          <a:lstStyle/>
          <a:p>
            <a:r>
              <a:rPr lang="en-US" sz="4000" b="1" dirty="0"/>
              <a:t>8. </a:t>
            </a:r>
            <a:r>
              <a:rPr lang="en-US" sz="4000" b="1" dirty="0" err="1"/>
              <a:t>razred</a:t>
            </a:r>
            <a:endParaRPr lang="hr-HR" sz="4000" b="1" dirty="0"/>
          </a:p>
        </p:txBody>
      </p:sp>
      <p:pic>
        <p:nvPicPr>
          <p:cNvPr id="2" name="Picture 1">
            <a:extLst>
              <a:ext uri="{FF2B5EF4-FFF2-40B4-BE49-F238E27FC236}">
                <a16:creationId xmlns:a16="http://schemas.microsoft.com/office/drawing/2014/main" id="{8FB8498F-CD68-4385-BFE6-A4547B3ED8EA}"/>
              </a:ext>
            </a:extLst>
          </p:cNvPr>
          <p:cNvPicPr>
            <a:picLocks noChangeAspect="1"/>
          </p:cNvPicPr>
          <p:nvPr/>
        </p:nvPicPr>
        <p:blipFill>
          <a:blip r:embed="rId3"/>
          <a:stretch>
            <a:fillRect/>
          </a:stretch>
        </p:blipFill>
        <p:spPr>
          <a:xfrm>
            <a:off x="5307654" y="1079897"/>
            <a:ext cx="5915025" cy="3134598"/>
          </a:xfrm>
          <a:prstGeom prst="rect">
            <a:avLst/>
          </a:prstGeom>
        </p:spPr>
      </p:pic>
      <p:sp>
        <p:nvSpPr>
          <p:cNvPr id="7" name="TextBox 6">
            <a:extLst>
              <a:ext uri="{FF2B5EF4-FFF2-40B4-BE49-F238E27FC236}">
                <a16:creationId xmlns:a16="http://schemas.microsoft.com/office/drawing/2014/main" id="{B8B22EFA-FAE0-44EF-A17A-C02DF358E31F}"/>
              </a:ext>
            </a:extLst>
          </p:cNvPr>
          <p:cNvSpPr txBox="1"/>
          <p:nvPr/>
        </p:nvSpPr>
        <p:spPr>
          <a:xfrm>
            <a:off x="476251" y="1628775"/>
            <a:ext cx="4124324"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hr-HR" sz="2400" dirty="0"/>
              <a:t>čitanje s razumijevanjem</a:t>
            </a:r>
            <a:endParaRPr lang="en-US" sz="2400" dirty="0"/>
          </a:p>
          <a:p>
            <a:pPr>
              <a:lnSpc>
                <a:spcPct val="150000"/>
              </a:lnSpc>
            </a:pPr>
            <a:r>
              <a:rPr lang="en-US" sz="2400" dirty="0"/>
              <a:t>     </a:t>
            </a:r>
            <a:r>
              <a:rPr lang="hr-HR" sz="2400" dirty="0"/>
              <a:t>grafički prikaz </a:t>
            </a:r>
          </a:p>
          <a:p>
            <a:pPr marL="285750" indent="-285750">
              <a:lnSpc>
                <a:spcPct val="150000"/>
              </a:lnSpc>
              <a:buFont typeface="Arial" panose="020B0604020202020204" pitchFamily="34" charset="0"/>
              <a:buChar char="•"/>
            </a:pPr>
            <a:r>
              <a:rPr lang="hr-HR" sz="2400" b="1" dirty="0"/>
              <a:t>IZZI </a:t>
            </a:r>
          </a:p>
          <a:p>
            <a:pPr marL="285750" indent="-285750">
              <a:lnSpc>
                <a:spcPct val="150000"/>
              </a:lnSpc>
              <a:buFont typeface="Arial" panose="020B0604020202020204" pitchFamily="34" charset="0"/>
              <a:buChar char="•"/>
            </a:pPr>
            <a:r>
              <a:rPr lang="hr-HR" sz="2400" b="1" dirty="0"/>
              <a:t> </a:t>
            </a:r>
            <a:r>
              <a:rPr lang="hr-HR" sz="2400" b="1" dirty="0">
                <a:hlinkClick r:id="rId4"/>
              </a:rPr>
              <a:t>O čitanju</a:t>
            </a:r>
            <a:endParaRPr lang="hr-HR" sz="2400" b="1" dirty="0"/>
          </a:p>
          <a:p>
            <a:endParaRPr lang="hr-HR" dirty="0"/>
          </a:p>
        </p:txBody>
      </p:sp>
      <p:pic>
        <p:nvPicPr>
          <p:cNvPr id="3" name="Picture 2">
            <a:extLst>
              <a:ext uri="{FF2B5EF4-FFF2-40B4-BE49-F238E27FC236}">
                <a16:creationId xmlns:a16="http://schemas.microsoft.com/office/drawing/2014/main" id="{41ADCEC5-D363-4B0F-ADB7-883E60B391E4}"/>
              </a:ext>
            </a:extLst>
          </p:cNvPr>
          <p:cNvPicPr>
            <a:picLocks noChangeAspect="1"/>
          </p:cNvPicPr>
          <p:nvPr/>
        </p:nvPicPr>
        <p:blipFill>
          <a:blip r:embed="rId5"/>
          <a:stretch>
            <a:fillRect/>
          </a:stretch>
        </p:blipFill>
        <p:spPr>
          <a:xfrm>
            <a:off x="1770030" y="2939047"/>
            <a:ext cx="4237087" cy="3042168"/>
          </a:xfrm>
          <a:prstGeom prst="rect">
            <a:avLst/>
          </a:prstGeom>
        </p:spPr>
      </p:pic>
    </p:spTree>
    <p:extLst>
      <p:ext uri="{BB962C8B-B14F-4D97-AF65-F5344CB8AC3E}">
        <p14:creationId xmlns:p14="http://schemas.microsoft.com/office/powerpoint/2010/main" val="4270912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09575" y="219611"/>
            <a:ext cx="4914899" cy="707886"/>
          </a:xfrm>
          <a:prstGeom prst="rect">
            <a:avLst/>
          </a:prstGeom>
          <a:noFill/>
        </p:spPr>
        <p:txBody>
          <a:bodyPr wrap="square" rtlCol="0">
            <a:spAutoFit/>
          </a:bodyPr>
          <a:lstStyle/>
          <a:p>
            <a:r>
              <a:rPr lang="hr-HR" sz="4000" b="1" dirty="0"/>
              <a:t>HOLISTIČKA</a:t>
            </a:r>
            <a:r>
              <a:rPr lang="en-US" sz="4000" b="1" dirty="0"/>
              <a:t> RUBRIKA</a:t>
            </a:r>
            <a:endParaRPr lang="hr-HR" sz="4000" b="1" dirty="0"/>
          </a:p>
        </p:txBody>
      </p:sp>
      <p:sp>
        <p:nvSpPr>
          <p:cNvPr id="3" name="TextBox 2">
            <a:extLst>
              <a:ext uri="{FF2B5EF4-FFF2-40B4-BE49-F238E27FC236}">
                <a16:creationId xmlns:a16="http://schemas.microsoft.com/office/drawing/2014/main" id="{2D7C9A49-83C5-4823-A095-4D5D92CDD25B}"/>
              </a:ext>
            </a:extLst>
          </p:cNvPr>
          <p:cNvSpPr txBox="1"/>
          <p:nvPr/>
        </p:nvSpPr>
        <p:spPr>
          <a:xfrm>
            <a:off x="409575" y="1156097"/>
            <a:ext cx="11220450" cy="369332"/>
          </a:xfrm>
          <a:prstGeom prst="rect">
            <a:avLst/>
          </a:prstGeom>
          <a:noFill/>
        </p:spPr>
        <p:txBody>
          <a:bodyPr wrap="square" rtlCol="0">
            <a:spAutoFit/>
          </a:bodyPr>
          <a:lstStyle/>
          <a:p>
            <a:endParaRPr lang="hr-HR" b="1" dirty="0"/>
          </a:p>
        </p:txBody>
      </p:sp>
      <p:graphicFrame>
        <p:nvGraphicFramePr>
          <p:cNvPr id="6" name="Tablica 5">
            <a:extLst>
              <a:ext uri="{FF2B5EF4-FFF2-40B4-BE49-F238E27FC236}">
                <a16:creationId xmlns:a16="http://schemas.microsoft.com/office/drawing/2014/main" id="{641D9F77-3ACB-46A2-B05F-7829D64E11AF}"/>
              </a:ext>
            </a:extLst>
          </p:cNvPr>
          <p:cNvGraphicFramePr>
            <a:graphicFrameLocks noGrp="1"/>
          </p:cNvGraphicFramePr>
          <p:nvPr>
            <p:extLst>
              <p:ext uri="{D42A27DB-BD31-4B8C-83A1-F6EECF244321}">
                <p14:modId xmlns:p14="http://schemas.microsoft.com/office/powerpoint/2010/main" val="937680046"/>
              </p:ext>
            </p:extLst>
          </p:nvPr>
        </p:nvGraphicFramePr>
        <p:xfrm>
          <a:off x="561975" y="927498"/>
          <a:ext cx="10616307" cy="4707230"/>
        </p:xfrm>
        <a:graphic>
          <a:graphicData uri="http://schemas.openxmlformats.org/drawingml/2006/table">
            <a:tbl>
              <a:tblPr firstRow="1" firstCol="1" bandRow="1">
                <a:tableStyleId>{5C22544A-7EE6-4342-B048-85BDC9FD1C3A}</a:tableStyleId>
              </a:tblPr>
              <a:tblGrid>
                <a:gridCol w="2122793">
                  <a:extLst>
                    <a:ext uri="{9D8B030D-6E8A-4147-A177-3AD203B41FA5}">
                      <a16:colId xmlns:a16="http://schemas.microsoft.com/office/drawing/2014/main" val="1783653926"/>
                    </a:ext>
                  </a:extLst>
                </a:gridCol>
                <a:gridCol w="2122793">
                  <a:extLst>
                    <a:ext uri="{9D8B030D-6E8A-4147-A177-3AD203B41FA5}">
                      <a16:colId xmlns:a16="http://schemas.microsoft.com/office/drawing/2014/main" val="2852986875"/>
                    </a:ext>
                  </a:extLst>
                </a:gridCol>
                <a:gridCol w="2122793">
                  <a:extLst>
                    <a:ext uri="{9D8B030D-6E8A-4147-A177-3AD203B41FA5}">
                      <a16:colId xmlns:a16="http://schemas.microsoft.com/office/drawing/2014/main" val="2689511664"/>
                    </a:ext>
                  </a:extLst>
                </a:gridCol>
                <a:gridCol w="2123964">
                  <a:extLst>
                    <a:ext uri="{9D8B030D-6E8A-4147-A177-3AD203B41FA5}">
                      <a16:colId xmlns:a16="http://schemas.microsoft.com/office/drawing/2014/main" val="2848664659"/>
                    </a:ext>
                  </a:extLst>
                </a:gridCol>
                <a:gridCol w="2123964">
                  <a:extLst>
                    <a:ext uri="{9D8B030D-6E8A-4147-A177-3AD203B41FA5}">
                      <a16:colId xmlns:a16="http://schemas.microsoft.com/office/drawing/2014/main" val="1086637583"/>
                    </a:ext>
                  </a:extLst>
                </a:gridCol>
              </a:tblGrid>
              <a:tr h="395542">
                <a:tc gridSpan="5">
                  <a:txBody>
                    <a:bodyPr/>
                    <a:lstStyle/>
                    <a:p>
                      <a:pPr>
                        <a:lnSpc>
                          <a:spcPct val="107000"/>
                        </a:lnSpc>
                        <a:spcAft>
                          <a:spcPts val="0"/>
                        </a:spcAft>
                      </a:pPr>
                      <a:r>
                        <a:rPr lang="hr-HR" sz="1400" dirty="0">
                          <a:effectLst/>
                        </a:rPr>
                        <a:t>holistička rubrika</a:t>
                      </a:r>
                    </a:p>
                    <a:p>
                      <a:pPr algn="ctr">
                        <a:lnSpc>
                          <a:spcPct val="107000"/>
                        </a:lnSpc>
                        <a:spcAft>
                          <a:spcPts val="0"/>
                        </a:spcAft>
                      </a:pPr>
                      <a:r>
                        <a:rPr lang="hr-HR" sz="1400" dirty="0">
                          <a:effectLst/>
                        </a:rPr>
                        <a:t>o čitanju</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3240997396"/>
                  </a:ext>
                </a:extLst>
              </a:tr>
              <a:tr h="193298">
                <a:tc gridSpan="5">
                  <a:txBody>
                    <a:bodyPr/>
                    <a:lstStyle/>
                    <a:p>
                      <a:pPr>
                        <a:lnSpc>
                          <a:spcPct val="107000"/>
                        </a:lnSpc>
                        <a:spcAft>
                          <a:spcPts val="0"/>
                        </a:spcAft>
                      </a:pPr>
                      <a:r>
                        <a:rPr lang="hr-HR" sz="1400">
                          <a:effectLst/>
                        </a:rPr>
                        <a:t>razine ostvarenosti kriterija</a:t>
                      </a:r>
                      <a:endParaRPr lang="hr-HR" sz="140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3985877730"/>
                  </a:ext>
                </a:extLst>
              </a:tr>
              <a:tr h="193298">
                <a:tc>
                  <a:txBody>
                    <a:bodyPr/>
                    <a:lstStyle/>
                    <a:p>
                      <a:pPr>
                        <a:lnSpc>
                          <a:spcPct val="107000"/>
                        </a:lnSpc>
                        <a:spcAft>
                          <a:spcPts val="0"/>
                        </a:spcAft>
                      </a:pPr>
                      <a:r>
                        <a:rPr lang="hr-HR" sz="1400" dirty="0">
                          <a:effectLst/>
                        </a:rPr>
                        <a:t>odličan</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a:txBody>
                    <a:bodyPr/>
                    <a:lstStyle/>
                    <a:p>
                      <a:pPr>
                        <a:lnSpc>
                          <a:spcPct val="107000"/>
                        </a:lnSpc>
                        <a:spcAft>
                          <a:spcPts val="0"/>
                        </a:spcAft>
                      </a:pPr>
                      <a:r>
                        <a:rPr lang="hr-HR" sz="1300">
                          <a:effectLst/>
                        </a:rPr>
                        <a:t>vrlo dobar</a:t>
                      </a:r>
                      <a:endParaRPr lang="hr-HR" sz="130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a:txBody>
                    <a:bodyPr/>
                    <a:lstStyle/>
                    <a:p>
                      <a:pPr>
                        <a:lnSpc>
                          <a:spcPct val="107000"/>
                        </a:lnSpc>
                        <a:spcAft>
                          <a:spcPts val="0"/>
                        </a:spcAft>
                      </a:pPr>
                      <a:r>
                        <a:rPr lang="hr-HR" sz="1400">
                          <a:effectLst/>
                        </a:rPr>
                        <a:t>dobar</a:t>
                      </a:r>
                      <a:endParaRPr lang="hr-HR" sz="140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a:txBody>
                    <a:bodyPr/>
                    <a:lstStyle/>
                    <a:p>
                      <a:pPr>
                        <a:lnSpc>
                          <a:spcPct val="107000"/>
                        </a:lnSpc>
                        <a:spcAft>
                          <a:spcPts val="0"/>
                        </a:spcAft>
                      </a:pPr>
                      <a:r>
                        <a:rPr lang="hr-HR" sz="1400">
                          <a:effectLst/>
                        </a:rPr>
                        <a:t>dovoljan</a:t>
                      </a:r>
                      <a:endParaRPr lang="hr-HR" sz="140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a:txBody>
                    <a:bodyPr/>
                    <a:lstStyle/>
                    <a:p>
                      <a:pPr>
                        <a:lnSpc>
                          <a:spcPct val="107000"/>
                        </a:lnSpc>
                        <a:spcAft>
                          <a:spcPts val="0"/>
                        </a:spcAft>
                      </a:pPr>
                      <a:r>
                        <a:rPr lang="hr-HR" sz="1400">
                          <a:effectLst/>
                        </a:rPr>
                        <a:t>nedovoljan</a:t>
                      </a:r>
                      <a:endParaRPr lang="hr-HR" sz="140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extLst>
                  <a:ext uri="{0D108BD9-81ED-4DB2-BD59-A6C34878D82A}">
                    <a16:rowId xmlns:a16="http://schemas.microsoft.com/office/drawing/2014/main" val="537602362"/>
                  </a:ext>
                </a:extLst>
              </a:tr>
              <a:tr h="3824389">
                <a:tc>
                  <a:txBody>
                    <a:bodyPr/>
                    <a:lstStyle/>
                    <a:p>
                      <a:pPr>
                        <a:spcAft>
                          <a:spcPts val="0"/>
                        </a:spcAft>
                      </a:pPr>
                      <a:r>
                        <a:rPr lang="hr-HR" sz="1400" dirty="0">
                          <a:effectLst/>
                        </a:rPr>
                        <a:t>Učenik je odgovorio u obliku bilježaka na svaki zadatak. </a:t>
                      </a:r>
                      <a:br>
                        <a:rPr lang="hr-HR" sz="1400" dirty="0">
                          <a:effectLst/>
                        </a:rPr>
                      </a:br>
                      <a:r>
                        <a:rPr lang="hr-HR" sz="1400" dirty="0">
                          <a:effectLst/>
                        </a:rPr>
                        <a:t>Na temelju vlastitih bilježaka napisao je vezani tekst trodijelne strukture.</a:t>
                      </a:r>
                    </a:p>
                    <a:p>
                      <a:pPr>
                        <a:spcAft>
                          <a:spcPts val="0"/>
                        </a:spcAft>
                      </a:pPr>
                      <a:r>
                        <a:rPr lang="hr-HR" sz="1400" dirty="0">
                          <a:effectLst/>
                        </a:rPr>
                        <a:t>Točno su izdvojene jednostavna i višestruko složena rečenica. </a:t>
                      </a:r>
                    </a:p>
                    <a:p>
                      <a:pPr>
                        <a:spcAft>
                          <a:spcPts val="0"/>
                        </a:spcAft>
                      </a:pPr>
                      <a:r>
                        <a:rPr lang="hr-HR" sz="1400" dirty="0">
                          <a:effectLst/>
                        </a:rPr>
                        <a:t>Učenik točno primjenjuje pravopisna pravila (veliko početno slovo, pravopisni i rečenični znakovi).</a:t>
                      </a:r>
                    </a:p>
                    <a:p>
                      <a:pPr>
                        <a:lnSpc>
                          <a:spcPct val="107000"/>
                        </a:lnSpc>
                        <a:spcAft>
                          <a:spcPts val="0"/>
                        </a:spcAft>
                      </a:pPr>
                      <a:r>
                        <a:rPr lang="hr-HR" sz="1400" dirty="0">
                          <a:effectLst/>
                        </a:rPr>
                        <a:t>Učenik prepoznaje i objašnjava razliku između književnog djela i adaptacije ili ekranizacije.</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a:txBody>
                    <a:bodyPr/>
                    <a:lstStyle/>
                    <a:p>
                      <a:pPr>
                        <a:spcAft>
                          <a:spcPts val="0"/>
                        </a:spcAft>
                      </a:pPr>
                      <a:r>
                        <a:rPr lang="hr-HR" sz="1300" dirty="0">
                          <a:effectLst/>
                        </a:rPr>
                        <a:t>Učenik je odgovorio u obliku bilježaka na svaki zadatak. Na temelju vlastitih bilježaka napisao je vezani tekst trodijelne strukture.</a:t>
                      </a:r>
                    </a:p>
                    <a:p>
                      <a:pPr>
                        <a:spcAft>
                          <a:spcPts val="0"/>
                        </a:spcAft>
                      </a:pPr>
                      <a:r>
                        <a:rPr lang="hr-HR" sz="1300" dirty="0">
                          <a:effectLst/>
                        </a:rPr>
                        <a:t>Točno su izdvojene jednostavna i višestruko složena rečenica. </a:t>
                      </a:r>
                    </a:p>
                    <a:p>
                      <a:pPr>
                        <a:spcAft>
                          <a:spcPts val="0"/>
                        </a:spcAft>
                      </a:pPr>
                      <a:r>
                        <a:rPr lang="hr-HR" sz="1300" u="sng" dirty="0">
                          <a:effectLst/>
                        </a:rPr>
                        <a:t>U sljedećim sastavnicama jedna je djelomično ostvarena:  </a:t>
                      </a:r>
                      <a:endParaRPr lang="hr-HR" sz="1300" dirty="0">
                        <a:effectLst/>
                      </a:endParaRPr>
                    </a:p>
                    <a:p>
                      <a:pPr>
                        <a:spcAft>
                          <a:spcPts val="0"/>
                        </a:spcAft>
                      </a:pPr>
                      <a:r>
                        <a:rPr lang="hr-HR" sz="1300" dirty="0">
                          <a:effectLst/>
                        </a:rPr>
                        <a:t>Učenik točno primjenjuje pravopisna pravila (veliko početno slovo, pravopisni i rečenični znakovi).</a:t>
                      </a:r>
                    </a:p>
                    <a:p>
                      <a:pPr>
                        <a:lnSpc>
                          <a:spcPct val="107000"/>
                        </a:lnSpc>
                        <a:spcAft>
                          <a:spcPts val="0"/>
                        </a:spcAft>
                      </a:pPr>
                      <a:r>
                        <a:rPr lang="hr-HR" sz="1300" dirty="0">
                          <a:effectLst/>
                        </a:rPr>
                        <a:t>Učenik prepoznaje i objašnjava razliku između književnog djela i adaptacije ili ekranizacije.</a:t>
                      </a:r>
                      <a:endParaRPr lang="hr-H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a:txBody>
                    <a:bodyPr/>
                    <a:lstStyle/>
                    <a:p>
                      <a:pPr>
                        <a:spcAft>
                          <a:spcPts val="0"/>
                        </a:spcAft>
                      </a:pPr>
                      <a:r>
                        <a:rPr lang="hr-HR" sz="1400" dirty="0">
                          <a:effectLst/>
                        </a:rPr>
                        <a:t>Učenik je odgovorio u obliku bilježaka na svaki zadatak. Jedna od sastavnica trodijelne strukture nije razvidna. </a:t>
                      </a:r>
                    </a:p>
                    <a:p>
                      <a:pPr>
                        <a:spcAft>
                          <a:spcPts val="0"/>
                        </a:spcAft>
                      </a:pPr>
                      <a:r>
                        <a:rPr lang="hr-HR" sz="1400" dirty="0">
                          <a:effectLst/>
                        </a:rPr>
                        <a:t>Točno su ili djelomično točno izdvojene jednostavna i višestruko složena rečenica.</a:t>
                      </a:r>
                    </a:p>
                    <a:p>
                      <a:pPr>
                        <a:spcAft>
                          <a:spcPts val="0"/>
                        </a:spcAft>
                      </a:pPr>
                      <a:r>
                        <a:rPr lang="hr-HR" sz="1400" dirty="0">
                          <a:effectLst/>
                        </a:rPr>
                        <a:t>Učenik je u pisanju  napravio do 5 pravopisnih pogrešaka. </a:t>
                      </a:r>
                    </a:p>
                    <a:p>
                      <a:pPr>
                        <a:lnSpc>
                          <a:spcPct val="107000"/>
                        </a:lnSpc>
                        <a:spcAft>
                          <a:spcPts val="0"/>
                        </a:spcAft>
                      </a:pPr>
                      <a:r>
                        <a:rPr lang="hr-HR" sz="1400" dirty="0">
                          <a:effectLst/>
                        </a:rPr>
                        <a:t>Učenik prepoznaje adaptaciju, ali ne  objašnjava razliku između književnog djela i adaptacije ili ekranizacije.</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a:txBody>
                    <a:bodyPr/>
                    <a:lstStyle/>
                    <a:p>
                      <a:pPr>
                        <a:spcAft>
                          <a:spcPts val="0"/>
                        </a:spcAft>
                      </a:pPr>
                      <a:r>
                        <a:rPr lang="hr-HR" sz="1400" dirty="0">
                          <a:effectLst/>
                        </a:rPr>
                        <a:t>Učenik je djelomično odgovorio u obliku bilježaka na svaki zadatak. Jedna od sastavnica trodijelne strukture ne postoji. </a:t>
                      </a:r>
                    </a:p>
                    <a:p>
                      <a:pPr>
                        <a:spcAft>
                          <a:spcPts val="0"/>
                        </a:spcAft>
                      </a:pPr>
                      <a:r>
                        <a:rPr lang="hr-HR" sz="1400" dirty="0">
                          <a:effectLst/>
                        </a:rPr>
                        <a:t>Nisu izdvojene jednostavna i višestruko složena rečenica.</a:t>
                      </a:r>
                    </a:p>
                    <a:p>
                      <a:pPr>
                        <a:spcAft>
                          <a:spcPts val="0"/>
                        </a:spcAft>
                      </a:pPr>
                      <a:r>
                        <a:rPr lang="hr-HR" sz="1400" dirty="0">
                          <a:effectLst/>
                        </a:rPr>
                        <a:t>Učenik je u pisanju  napravio više od 5 pravopisnih pogrešaka. </a:t>
                      </a:r>
                    </a:p>
                    <a:p>
                      <a:pPr>
                        <a:lnSpc>
                          <a:spcPct val="107000"/>
                        </a:lnSpc>
                        <a:spcAft>
                          <a:spcPts val="0"/>
                        </a:spcAft>
                      </a:pPr>
                      <a:r>
                        <a:rPr lang="hr-HR" sz="1400" dirty="0">
                          <a:effectLst/>
                        </a:rPr>
                        <a:t>Učenik prepoznaje adaptaciju, ali ne  objašnjava razliku između književnog djela i adaptacije ili ekranizacije.</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tc>
                  <a:txBody>
                    <a:bodyPr/>
                    <a:lstStyle/>
                    <a:p>
                      <a:pPr>
                        <a:lnSpc>
                          <a:spcPct val="107000"/>
                        </a:lnSpc>
                        <a:spcAft>
                          <a:spcPts val="0"/>
                        </a:spcAft>
                      </a:pPr>
                      <a:r>
                        <a:rPr lang="hr-HR" sz="1400" dirty="0">
                          <a:effectLst/>
                        </a:rPr>
                        <a:t>Zadatak nije ostvaren ni na najnižoj razini ili ne postoji.</a:t>
                      </a:r>
                      <a:endParaRPr lang="hr-H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241" marR="39241" marT="0" marB="0"/>
                </a:tc>
                <a:extLst>
                  <a:ext uri="{0D108BD9-81ED-4DB2-BD59-A6C34878D82A}">
                    <a16:rowId xmlns:a16="http://schemas.microsoft.com/office/drawing/2014/main" val="2997605048"/>
                  </a:ext>
                </a:extLst>
              </a:tr>
            </a:tbl>
          </a:graphicData>
        </a:graphic>
      </p:graphicFrame>
    </p:spTree>
    <p:extLst>
      <p:ext uri="{BB962C8B-B14F-4D97-AF65-F5344CB8AC3E}">
        <p14:creationId xmlns:p14="http://schemas.microsoft.com/office/powerpoint/2010/main" val="405229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09575" y="219611"/>
            <a:ext cx="8645215" cy="707886"/>
          </a:xfrm>
          <a:prstGeom prst="rect">
            <a:avLst/>
          </a:prstGeom>
          <a:noFill/>
        </p:spPr>
        <p:txBody>
          <a:bodyPr wrap="square" rtlCol="0">
            <a:spAutoFit/>
          </a:bodyPr>
          <a:lstStyle/>
          <a:p>
            <a:r>
              <a:rPr lang="hr-HR" sz="4000" b="1" dirty="0"/>
              <a:t>Praćenje rada i aktivnosti</a:t>
            </a:r>
          </a:p>
        </p:txBody>
      </p:sp>
      <p:sp>
        <p:nvSpPr>
          <p:cNvPr id="3" name="TextBox 2">
            <a:extLst>
              <a:ext uri="{FF2B5EF4-FFF2-40B4-BE49-F238E27FC236}">
                <a16:creationId xmlns:a16="http://schemas.microsoft.com/office/drawing/2014/main" id="{2D7C9A49-83C5-4823-A095-4D5D92CDD25B}"/>
              </a:ext>
            </a:extLst>
          </p:cNvPr>
          <p:cNvSpPr txBox="1"/>
          <p:nvPr/>
        </p:nvSpPr>
        <p:spPr>
          <a:xfrm>
            <a:off x="409575" y="1156097"/>
            <a:ext cx="11220450" cy="369332"/>
          </a:xfrm>
          <a:prstGeom prst="rect">
            <a:avLst/>
          </a:prstGeom>
          <a:noFill/>
        </p:spPr>
        <p:txBody>
          <a:bodyPr wrap="square" rtlCol="0">
            <a:spAutoFit/>
          </a:bodyPr>
          <a:lstStyle/>
          <a:p>
            <a:endParaRPr lang="hr-HR" b="1" dirty="0"/>
          </a:p>
        </p:txBody>
      </p:sp>
      <p:graphicFrame>
        <p:nvGraphicFramePr>
          <p:cNvPr id="2" name="Tablica 1">
            <a:extLst>
              <a:ext uri="{FF2B5EF4-FFF2-40B4-BE49-F238E27FC236}">
                <a16:creationId xmlns:a16="http://schemas.microsoft.com/office/drawing/2014/main" id="{C9197330-7915-41F4-94B0-FA17717D2DB8}"/>
              </a:ext>
            </a:extLst>
          </p:cNvPr>
          <p:cNvGraphicFramePr>
            <a:graphicFrameLocks noGrp="1"/>
          </p:cNvGraphicFramePr>
          <p:nvPr>
            <p:extLst>
              <p:ext uri="{D42A27DB-BD31-4B8C-83A1-F6EECF244321}">
                <p14:modId xmlns:p14="http://schemas.microsoft.com/office/powerpoint/2010/main" val="2940741970"/>
              </p:ext>
            </p:extLst>
          </p:nvPr>
        </p:nvGraphicFramePr>
        <p:xfrm>
          <a:off x="409575" y="1156095"/>
          <a:ext cx="5754370" cy="4430666"/>
        </p:xfrm>
        <a:graphic>
          <a:graphicData uri="http://schemas.openxmlformats.org/drawingml/2006/table">
            <a:tbl>
              <a:tblPr firstRow="1" firstCol="1" bandRow="1">
                <a:tableStyleId>{5C22544A-7EE6-4342-B048-85BDC9FD1C3A}</a:tableStyleId>
              </a:tblPr>
              <a:tblGrid>
                <a:gridCol w="1237615">
                  <a:extLst>
                    <a:ext uri="{9D8B030D-6E8A-4147-A177-3AD203B41FA5}">
                      <a16:colId xmlns:a16="http://schemas.microsoft.com/office/drawing/2014/main" val="3329394306"/>
                    </a:ext>
                  </a:extLst>
                </a:gridCol>
                <a:gridCol w="1134110">
                  <a:extLst>
                    <a:ext uri="{9D8B030D-6E8A-4147-A177-3AD203B41FA5}">
                      <a16:colId xmlns:a16="http://schemas.microsoft.com/office/drawing/2014/main" val="3319935311"/>
                    </a:ext>
                  </a:extLst>
                </a:gridCol>
                <a:gridCol w="1179830">
                  <a:extLst>
                    <a:ext uri="{9D8B030D-6E8A-4147-A177-3AD203B41FA5}">
                      <a16:colId xmlns:a16="http://schemas.microsoft.com/office/drawing/2014/main" val="2760017058"/>
                    </a:ext>
                  </a:extLst>
                </a:gridCol>
                <a:gridCol w="984250">
                  <a:extLst>
                    <a:ext uri="{9D8B030D-6E8A-4147-A177-3AD203B41FA5}">
                      <a16:colId xmlns:a16="http://schemas.microsoft.com/office/drawing/2014/main" val="3418401044"/>
                    </a:ext>
                  </a:extLst>
                </a:gridCol>
                <a:gridCol w="1218565">
                  <a:extLst>
                    <a:ext uri="{9D8B030D-6E8A-4147-A177-3AD203B41FA5}">
                      <a16:colId xmlns:a16="http://schemas.microsoft.com/office/drawing/2014/main" val="2397129065"/>
                    </a:ext>
                  </a:extLst>
                </a:gridCol>
              </a:tblGrid>
              <a:tr h="354429">
                <a:tc>
                  <a:txBody>
                    <a:bodyPr/>
                    <a:lstStyle/>
                    <a:p>
                      <a:pPr>
                        <a:lnSpc>
                          <a:spcPts val="2100"/>
                        </a:lnSpc>
                        <a:spcAft>
                          <a:spcPts val="1200"/>
                        </a:spcAft>
                      </a:pPr>
                      <a:r>
                        <a:rPr lang="hr-HR" sz="1000">
                          <a:effectLst/>
                        </a:rPr>
                        <a:t>AKTIVNOST</a:t>
                      </a:r>
                      <a:endParaRPr lang="hr-H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2100"/>
                        </a:lnSpc>
                        <a:spcAft>
                          <a:spcPts val="1200"/>
                        </a:spcAft>
                      </a:pPr>
                      <a:r>
                        <a:rPr lang="hr-HR" sz="1000">
                          <a:effectLst/>
                        </a:rPr>
                        <a:t>REDOVITO</a:t>
                      </a:r>
                      <a:endParaRPr lang="hr-H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2100"/>
                        </a:lnSpc>
                        <a:spcAft>
                          <a:spcPts val="1200"/>
                        </a:spcAft>
                      </a:pPr>
                      <a:r>
                        <a:rPr lang="hr-HR" sz="1000">
                          <a:effectLst/>
                        </a:rPr>
                        <a:t>UGLAVNOM </a:t>
                      </a:r>
                      <a:endParaRPr lang="hr-H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2100"/>
                        </a:lnSpc>
                        <a:spcAft>
                          <a:spcPts val="1200"/>
                        </a:spcAft>
                      </a:pPr>
                      <a:r>
                        <a:rPr lang="hr-HR" sz="1000">
                          <a:effectLst/>
                        </a:rPr>
                        <a:t>DJELOMIČNO</a:t>
                      </a:r>
                      <a:endParaRPr lang="hr-H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ts val="2100"/>
                        </a:lnSpc>
                        <a:spcAft>
                          <a:spcPts val="1200"/>
                        </a:spcAft>
                      </a:pPr>
                      <a:r>
                        <a:rPr lang="hr-HR" sz="1000">
                          <a:effectLst/>
                        </a:rPr>
                        <a:t>NEREDOVITO</a:t>
                      </a:r>
                      <a:endParaRPr lang="hr-H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05803568"/>
                  </a:ext>
                </a:extLst>
              </a:tr>
              <a:tr h="260184">
                <a:tc>
                  <a:txBody>
                    <a:bodyPr/>
                    <a:lstStyle/>
                    <a:p>
                      <a:r>
                        <a:rPr lang="hr-HR" sz="1000" dirty="0">
                          <a:effectLst/>
                        </a:rPr>
                        <a:t>aktivno sudjeluje </a:t>
                      </a:r>
                      <a:endParaRPr lang="hr-H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9949746"/>
                  </a:ext>
                </a:extLst>
              </a:tr>
              <a:tr h="693824">
                <a:tc>
                  <a:txBody>
                    <a:bodyPr/>
                    <a:lstStyle/>
                    <a:p>
                      <a:r>
                        <a:rPr lang="hr-HR" sz="1000">
                          <a:effectLst/>
                        </a:rPr>
                        <a:t>prati obavijesti i upute u virtualnoj učionici</a:t>
                      </a:r>
                      <a:endParaRPr lang="hr-H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4181135"/>
                  </a:ext>
                </a:extLst>
              </a:tr>
              <a:tr h="1481912">
                <a:tc>
                  <a:txBody>
                    <a:bodyPr/>
                    <a:lstStyle/>
                    <a:p>
                      <a:r>
                        <a:rPr lang="hr-HR" sz="1000" dirty="0">
                          <a:effectLst/>
                        </a:rPr>
                        <a:t>koristi se dogovorenim znakovima za odrađeni zadatak / pročitanu obavijest i šalje učitelju povratnu informaciju</a:t>
                      </a:r>
                      <a:endParaRPr lang="hr-H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932629"/>
                  </a:ext>
                </a:extLst>
              </a:tr>
              <a:tr h="462551">
                <a:tc>
                  <a:txBody>
                    <a:bodyPr/>
                    <a:lstStyle/>
                    <a:p>
                      <a:r>
                        <a:rPr lang="hr-HR" sz="1000">
                          <a:effectLst/>
                        </a:rPr>
                        <a:t>uključuje se u rasprave, razgovore</a:t>
                      </a:r>
                      <a:endParaRPr lang="hr-H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7630450"/>
                  </a:ext>
                </a:extLst>
              </a:tr>
              <a:tr h="693824">
                <a:tc>
                  <a:txBody>
                    <a:bodyPr/>
                    <a:lstStyle/>
                    <a:p>
                      <a:r>
                        <a:rPr lang="hr-HR" sz="1000">
                          <a:effectLst/>
                        </a:rPr>
                        <a:t>predlaže aktivnosti i potiče druge učenike na aktivnost</a:t>
                      </a:r>
                      <a:endParaRPr lang="hr-H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7292505"/>
                  </a:ext>
                </a:extLst>
              </a:tr>
              <a:tr h="483942">
                <a:tc>
                  <a:txBody>
                    <a:bodyPr/>
                    <a:lstStyle/>
                    <a:p>
                      <a:pPr>
                        <a:lnSpc>
                          <a:spcPct val="107000"/>
                        </a:lnSpc>
                        <a:spcAft>
                          <a:spcPts val="0"/>
                        </a:spcAft>
                      </a:pPr>
                      <a:r>
                        <a:rPr lang="hr-HR" sz="1000">
                          <a:effectLst/>
                        </a:rPr>
                        <a:t>pomaže drugim učenicima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1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0937866"/>
                  </a:ext>
                </a:extLst>
              </a:tr>
            </a:tbl>
          </a:graphicData>
        </a:graphic>
      </p:graphicFrame>
      <p:graphicFrame>
        <p:nvGraphicFramePr>
          <p:cNvPr id="4" name="Tablica 3">
            <a:extLst>
              <a:ext uri="{FF2B5EF4-FFF2-40B4-BE49-F238E27FC236}">
                <a16:creationId xmlns:a16="http://schemas.microsoft.com/office/drawing/2014/main" id="{AE5C57E0-DFD3-484A-B587-7920750106BB}"/>
              </a:ext>
            </a:extLst>
          </p:cNvPr>
          <p:cNvGraphicFramePr>
            <a:graphicFrameLocks noGrp="1"/>
          </p:cNvGraphicFramePr>
          <p:nvPr>
            <p:extLst>
              <p:ext uri="{D42A27DB-BD31-4B8C-83A1-F6EECF244321}">
                <p14:modId xmlns:p14="http://schemas.microsoft.com/office/powerpoint/2010/main" val="293593095"/>
              </p:ext>
            </p:extLst>
          </p:nvPr>
        </p:nvGraphicFramePr>
        <p:xfrm>
          <a:off x="6251946" y="1156097"/>
          <a:ext cx="5754370" cy="4430662"/>
        </p:xfrm>
        <a:graphic>
          <a:graphicData uri="http://schemas.openxmlformats.org/drawingml/2006/table">
            <a:tbl>
              <a:tblPr firstRow="1" firstCol="1" bandRow="1">
                <a:tableStyleId>{5C22544A-7EE6-4342-B048-85BDC9FD1C3A}</a:tableStyleId>
              </a:tblPr>
              <a:tblGrid>
                <a:gridCol w="1150620">
                  <a:extLst>
                    <a:ext uri="{9D8B030D-6E8A-4147-A177-3AD203B41FA5}">
                      <a16:colId xmlns:a16="http://schemas.microsoft.com/office/drawing/2014/main" val="3013988227"/>
                    </a:ext>
                  </a:extLst>
                </a:gridCol>
                <a:gridCol w="1150620">
                  <a:extLst>
                    <a:ext uri="{9D8B030D-6E8A-4147-A177-3AD203B41FA5}">
                      <a16:colId xmlns:a16="http://schemas.microsoft.com/office/drawing/2014/main" val="4287589512"/>
                    </a:ext>
                  </a:extLst>
                </a:gridCol>
                <a:gridCol w="1150620">
                  <a:extLst>
                    <a:ext uri="{9D8B030D-6E8A-4147-A177-3AD203B41FA5}">
                      <a16:colId xmlns:a16="http://schemas.microsoft.com/office/drawing/2014/main" val="142048339"/>
                    </a:ext>
                  </a:extLst>
                </a:gridCol>
                <a:gridCol w="1151255">
                  <a:extLst>
                    <a:ext uri="{9D8B030D-6E8A-4147-A177-3AD203B41FA5}">
                      <a16:colId xmlns:a16="http://schemas.microsoft.com/office/drawing/2014/main" val="1406579655"/>
                    </a:ext>
                  </a:extLst>
                </a:gridCol>
                <a:gridCol w="1151255">
                  <a:extLst>
                    <a:ext uri="{9D8B030D-6E8A-4147-A177-3AD203B41FA5}">
                      <a16:colId xmlns:a16="http://schemas.microsoft.com/office/drawing/2014/main" val="2033885753"/>
                    </a:ext>
                  </a:extLst>
                </a:gridCol>
              </a:tblGrid>
              <a:tr h="583045">
                <a:tc>
                  <a:txBody>
                    <a:bodyPr/>
                    <a:lstStyle/>
                    <a:p>
                      <a:pPr>
                        <a:lnSpc>
                          <a:spcPct val="107000"/>
                        </a:lnSpc>
                        <a:spcAft>
                          <a:spcPts val="0"/>
                        </a:spcAft>
                      </a:pPr>
                      <a:r>
                        <a:rPr lang="hr-HR" sz="1000">
                          <a:effectLst/>
                        </a:rPr>
                        <a:t>ODNOS PREMA RADU</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dirty="0">
                          <a:effectLst/>
                        </a:rPr>
                        <a:t>POTPUNO</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UGLAVNOM</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DJELOMIČNO</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NEPOTPUNO</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5639000"/>
                  </a:ext>
                </a:extLst>
              </a:tr>
              <a:tr h="881185">
                <a:tc>
                  <a:txBody>
                    <a:bodyPr/>
                    <a:lstStyle/>
                    <a:p>
                      <a:pPr>
                        <a:lnSpc>
                          <a:spcPct val="107000"/>
                        </a:lnSpc>
                        <a:spcAft>
                          <a:spcPts val="0"/>
                        </a:spcAft>
                      </a:pPr>
                      <a:r>
                        <a:rPr lang="hr-HR" sz="1000">
                          <a:effectLst/>
                        </a:rPr>
                        <a:t>poštuje zadane rokove za izradu zadataka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3047635"/>
                  </a:ext>
                </a:extLst>
              </a:tr>
              <a:tr h="583045">
                <a:tc>
                  <a:txBody>
                    <a:bodyPr/>
                    <a:lstStyle/>
                    <a:p>
                      <a:pPr>
                        <a:lnSpc>
                          <a:spcPct val="107000"/>
                        </a:lnSpc>
                        <a:spcAft>
                          <a:spcPts val="0"/>
                        </a:spcAft>
                      </a:pPr>
                      <a:r>
                        <a:rPr lang="hr-HR" sz="1000">
                          <a:effectLst/>
                        </a:rPr>
                        <a:t>temeljito pristupa zadatcima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2197411"/>
                  </a:ext>
                </a:extLst>
              </a:tr>
              <a:tr h="1217297">
                <a:tc>
                  <a:txBody>
                    <a:bodyPr/>
                    <a:lstStyle/>
                    <a:p>
                      <a:pPr>
                        <a:lnSpc>
                          <a:spcPct val="107000"/>
                        </a:lnSpc>
                        <a:spcAft>
                          <a:spcPts val="0"/>
                        </a:spcAft>
                      </a:pPr>
                      <a:r>
                        <a:rPr lang="hr-HR" sz="1000">
                          <a:effectLst/>
                        </a:rPr>
                        <a:t>upute čita s razumijevanjem, traži dodatna objašnjenja i vodi računa o kvaliteti svojega rada</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3823198"/>
                  </a:ext>
                </a:extLst>
              </a:tr>
              <a:tr h="583045">
                <a:tc>
                  <a:txBody>
                    <a:bodyPr/>
                    <a:lstStyle/>
                    <a:p>
                      <a:pPr>
                        <a:lnSpc>
                          <a:spcPct val="107000"/>
                        </a:lnSpc>
                        <a:spcAft>
                          <a:spcPts val="0"/>
                        </a:spcAft>
                      </a:pPr>
                      <a:r>
                        <a:rPr lang="hr-HR" sz="1000">
                          <a:effectLst/>
                        </a:rPr>
                        <a:t>zadatke rješava sa zanimanjem</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3928608"/>
                  </a:ext>
                </a:extLst>
              </a:tr>
              <a:tr h="583045">
                <a:tc>
                  <a:txBody>
                    <a:bodyPr/>
                    <a:lstStyle/>
                    <a:p>
                      <a:pPr>
                        <a:lnSpc>
                          <a:spcPct val="107000"/>
                        </a:lnSpc>
                        <a:spcAft>
                          <a:spcPts val="0"/>
                        </a:spcAft>
                      </a:pPr>
                      <a:r>
                        <a:rPr lang="hr-HR" sz="1000">
                          <a:effectLst/>
                        </a:rPr>
                        <a:t>rješava i izborne sadržaje</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a:effectLst/>
                        </a:rPr>
                        <a:t> </a:t>
                      </a:r>
                      <a:endParaRPr lang="hr-H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hr-HR" sz="1000" dirty="0">
                          <a:effectLst/>
                        </a:rPr>
                        <a:t> </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7609289"/>
                  </a:ext>
                </a:extLst>
              </a:tr>
            </a:tbl>
          </a:graphicData>
        </a:graphic>
      </p:graphicFrame>
    </p:spTree>
    <p:extLst>
      <p:ext uri="{BB962C8B-B14F-4D97-AF65-F5344CB8AC3E}">
        <p14:creationId xmlns:p14="http://schemas.microsoft.com/office/powerpoint/2010/main" val="3131434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09575" y="219611"/>
            <a:ext cx="5343525" cy="707886"/>
          </a:xfrm>
          <a:prstGeom prst="rect">
            <a:avLst/>
          </a:prstGeom>
          <a:noFill/>
        </p:spPr>
        <p:txBody>
          <a:bodyPr wrap="square" rtlCol="0">
            <a:spAutoFit/>
          </a:bodyPr>
          <a:lstStyle/>
          <a:p>
            <a:r>
              <a:rPr lang="en-US" sz="4000" b="1" dirty="0"/>
              <a:t>PRILAGODBA SADRŽAJA</a:t>
            </a:r>
            <a:endParaRPr lang="hr-HR" sz="4000" b="1" dirty="0"/>
          </a:p>
        </p:txBody>
      </p:sp>
      <p:sp>
        <p:nvSpPr>
          <p:cNvPr id="3" name="TextBox 2">
            <a:extLst>
              <a:ext uri="{FF2B5EF4-FFF2-40B4-BE49-F238E27FC236}">
                <a16:creationId xmlns:a16="http://schemas.microsoft.com/office/drawing/2014/main" id="{2D7C9A49-83C5-4823-A095-4D5D92CDD25B}"/>
              </a:ext>
            </a:extLst>
          </p:cNvPr>
          <p:cNvSpPr txBox="1"/>
          <p:nvPr/>
        </p:nvSpPr>
        <p:spPr>
          <a:xfrm>
            <a:off x="409575" y="1156097"/>
            <a:ext cx="11220450" cy="369332"/>
          </a:xfrm>
          <a:prstGeom prst="rect">
            <a:avLst/>
          </a:prstGeom>
          <a:noFill/>
        </p:spPr>
        <p:txBody>
          <a:bodyPr wrap="square" rtlCol="0">
            <a:spAutoFit/>
          </a:bodyPr>
          <a:lstStyle/>
          <a:p>
            <a:endParaRPr lang="hr-HR" b="1" dirty="0"/>
          </a:p>
        </p:txBody>
      </p:sp>
      <p:sp>
        <p:nvSpPr>
          <p:cNvPr id="2" name="TextBox 1">
            <a:extLst>
              <a:ext uri="{FF2B5EF4-FFF2-40B4-BE49-F238E27FC236}">
                <a16:creationId xmlns:a16="http://schemas.microsoft.com/office/drawing/2014/main" id="{BD05DA1E-B46C-430D-84A7-7A85F3CC4231}"/>
              </a:ext>
            </a:extLst>
          </p:cNvPr>
          <p:cNvSpPr txBox="1"/>
          <p:nvPr/>
        </p:nvSpPr>
        <p:spPr>
          <a:xfrm>
            <a:off x="523875" y="1156097"/>
            <a:ext cx="7810500" cy="4985980"/>
          </a:xfrm>
          <a:prstGeom prst="rect">
            <a:avLst/>
          </a:prstGeom>
          <a:noFill/>
        </p:spPr>
        <p:txBody>
          <a:bodyPr wrap="square" rtlCol="0">
            <a:spAutoFit/>
          </a:bodyPr>
          <a:lstStyle/>
          <a:p>
            <a:pPr>
              <a:lnSpc>
                <a:spcPct val="150000"/>
              </a:lnSpc>
            </a:pPr>
            <a:r>
              <a:rPr lang="hr-HR" sz="2000" b="1" dirty="0"/>
              <a:t>5. razred</a:t>
            </a:r>
          </a:p>
          <a:p>
            <a:pPr marL="342900" indent="-342900">
              <a:lnSpc>
                <a:spcPct val="150000"/>
              </a:lnSpc>
              <a:buFont typeface="Arial" panose="020B0604020202020204" pitchFamily="34" charset="0"/>
              <a:buChar char="•"/>
            </a:pPr>
            <a:r>
              <a:rPr lang="hr-HR" sz="2000" dirty="0">
                <a:hlinkClick r:id="rId3"/>
              </a:rPr>
              <a:t>Sklonidba imenica</a:t>
            </a:r>
            <a:r>
              <a:rPr lang="hr-HR" sz="2000" dirty="0"/>
              <a:t>   </a:t>
            </a:r>
            <a:r>
              <a:rPr lang="hr-HR" sz="2000" i="1" dirty="0">
                <a:hlinkClick r:id="rId4"/>
              </a:rPr>
              <a:t>   </a:t>
            </a:r>
            <a:r>
              <a:rPr lang="hr-HR" sz="2000" i="1" dirty="0" err="1">
                <a:hlinkClick r:id="rId4"/>
              </a:rPr>
              <a:t>Ole</a:t>
            </a:r>
            <a:r>
              <a:rPr lang="hr-HR" sz="2000" i="1" dirty="0">
                <a:hlinkClick r:id="rId4"/>
              </a:rPr>
              <a:t> i </a:t>
            </a:r>
            <a:r>
              <a:rPr lang="hr-HR" sz="2000" i="1" dirty="0" err="1">
                <a:hlinkClick r:id="rId4"/>
              </a:rPr>
              <a:t>Trufa</a:t>
            </a:r>
            <a:endParaRPr lang="hr-HR" sz="2000" i="1" dirty="0"/>
          </a:p>
          <a:p>
            <a:pPr>
              <a:lnSpc>
                <a:spcPct val="150000"/>
              </a:lnSpc>
            </a:pPr>
            <a:r>
              <a:rPr lang="hr-HR" sz="2000" b="1" dirty="0"/>
              <a:t>6. razred</a:t>
            </a:r>
          </a:p>
          <a:p>
            <a:pPr marL="342900" indent="-342900">
              <a:lnSpc>
                <a:spcPct val="150000"/>
              </a:lnSpc>
              <a:buFont typeface="Arial" panose="020B0604020202020204" pitchFamily="34" charset="0"/>
              <a:buChar char="•"/>
            </a:pPr>
            <a:r>
              <a:rPr lang="pl-PL" sz="2000" dirty="0">
                <a:hlinkClick r:id="rId5"/>
              </a:rPr>
              <a:t>Kad je rijeka postala žuta</a:t>
            </a:r>
            <a:endParaRPr lang="hr-HR" sz="2000" dirty="0"/>
          </a:p>
          <a:p>
            <a:pPr>
              <a:lnSpc>
                <a:spcPct val="150000"/>
              </a:lnSpc>
            </a:pPr>
            <a:r>
              <a:rPr lang="hr-HR" sz="2000" b="1" dirty="0">
                <a:hlinkClick r:id="rId6"/>
              </a:rPr>
              <a:t>glagolski oblici</a:t>
            </a:r>
            <a:endParaRPr lang="hr-HR" sz="2000" b="1" dirty="0"/>
          </a:p>
          <a:p>
            <a:pPr>
              <a:lnSpc>
                <a:spcPct val="150000"/>
              </a:lnSpc>
            </a:pPr>
            <a:r>
              <a:rPr lang="hr-HR" sz="2000" b="1" dirty="0"/>
              <a:t>7. razred</a:t>
            </a:r>
          </a:p>
          <a:p>
            <a:pPr marL="342900" indent="-342900">
              <a:lnSpc>
                <a:spcPct val="150000"/>
              </a:lnSpc>
              <a:buFont typeface="Arial" panose="020B0604020202020204" pitchFamily="34" charset="0"/>
              <a:buChar char="•"/>
            </a:pPr>
            <a:r>
              <a:rPr lang="hr-HR" sz="2000" dirty="0"/>
              <a:t>upravni i neupravni govor</a:t>
            </a:r>
          </a:p>
          <a:p>
            <a:pPr marL="342900" indent="-342900">
              <a:lnSpc>
                <a:spcPct val="150000"/>
              </a:lnSpc>
              <a:buFont typeface="Arial" panose="020B0604020202020204" pitchFamily="34" charset="0"/>
              <a:buChar char="•"/>
            </a:pPr>
            <a:r>
              <a:rPr lang="hr-HR" sz="2000" dirty="0">
                <a:hlinkClick r:id="rId7"/>
              </a:rPr>
              <a:t>Žganci od vanilije</a:t>
            </a:r>
            <a:r>
              <a:rPr lang="hr-HR" sz="2000" dirty="0"/>
              <a:t> </a:t>
            </a:r>
            <a:br>
              <a:rPr lang="hr-HR" sz="2000" dirty="0"/>
            </a:br>
            <a:r>
              <a:rPr lang="hr-HR" sz="2000" b="1" dirty="0"/>
              <a:t>8. razred</a:t>
            </a:r>
          </a:p>
          <a:p>
            <a:pPr marL="342900" indent="-342900">
              <a:lnSpc>
                <a:spcPct val="150000"/>
              </a:lnSpc>
              <a:buFont typeface="Arial" panose="020B0604020202020204" pitchFamily="34" charset="0"/>
              <a:buChar char="•"/>
            </a:pPr>
            <a:r>
              <a:rPr lang="hr-HR" sz="2000" dirty="0"/>
              <a:t>završni ispit znanja, I. Brlić-Mažuranić, </a:t>
            </a:r>
            <a:r>
              <a:rPr lang="hr-HR" sz="2000" i="1" dirty="0"/>
              <a:t>Žabe traže kralja</a:t>
            </a:r>
          </a:p>
          <a:p>
            <a:endParaRPr lang="hr-HR" dirty="0"/>
          </a:p>
        </p:txBody>
      </p:sp>
      <p:pic>
        <p:nvPicPr>
          <p:cNvPr id="4" name="Picture 3">
            <a:extLst>
              <a:ext uri="{FF2B5EF4-FFF2-40B4-BE49-F238E27FC236}">
                <a16:creationId xmlns:a16="http://schemas.microsoft.com/office/drawing/2014/main" id="{1936D205-A2FC-43DA-8A06-D964ACACC924}"/>
              </a:ext>
            </a:extLst>
          </p:cNvPr>
          <p:cNvPicPr>
            <a:picLocks noChangeAspect="1"/>
          </p:cNvPicPr>
          <p:nvPr/>
        </p:nvPicPr>
        <p:blipFill>
          <a:blip r:embed="rId8"/>
          <a:stretch>
            <a:fillRect/>
          </a:stretch>
        </p:blipFill>
        <p:spPr>
          <a:xfrm>
            <a:off x="5334169" y="281876"/>
            <a:ext cx="3566469" cy="4267570"/>
          </a:xfrm>
          <a:prstGeom prst="rect">
            <a:avLst/>
          </a:prstGeom>
        </p:spPr>
      </p:pic>
      <p:pic>
        <p:nvPicPr>
          <p:cNvPr id="6" name="Picture 5">
            <a:extLst>
              <a:ext uri="{FF2B5EF4-FFF2-40B4-BE49-F238E27FC236}">
                <a16:creationId xmlns:a16="http://schemas.microsoft.com/office/drawing/2014/main" id="{40B74237-4C29-4AFF-89AB-16621F93B0B1}"/>
              </a:ext>
            </a:extLst>
          </p:cNvPr>
          <p:cNvPicPr>
            <a:picLocks noChangeAspect="1"/>
          </p:cNvPicPr>
          <p:nvPr/>
        </p:nvPicPr>
        <p:blipFill>
          <a:blip r:embed="rId9"/>
          <a:stretch>
            <a:fillRect/>
          </a:stretch>
        </p:blipFill>
        <p:spPr>
          <a:xfrm>
            <a:off x="7970147" y="-279004"/>
            <a:ext cx="4298053" cy="4828450"/>
          </a:xfrm>
          <a:prstGeom prst="rect">
            <a:avLst/>
          </a:prstGeom>
        </p:spPr>
      </p:pic>
      <p:pic>
        <p:nvPicPr>
          <p:cNvPr id="7" name="Picture 6">
            <a:extLst>
              <a:ext uri="{FF2B5EF4-FFF2-40B4-BE49-F238E27FC236}">
                <a16:creationId xmlns:a16="http://schemas.microsoft.com/office/drawing/2014/main" id="{E8DBD222-6F34-4E60-BC2F-8D1758EE62E7}"/>
              </a:ext>
            </a:extLst>
          </p:cNvPr>
          <p:cNvPicPr>
            <a:picLocks noChangeAspect="1"/>
          </p:cNvPicPr>
          <p:nvPr/>
        </p:nvPicPr>
        <p:blipFill>
          <a:blip r:embed="rId10"/>
          <a:stretch>
            <a:fillRect/>
          </a:stretch>
        </p:blipFill>
        <p:spPr>
          <a:xfrm rot="20815545">
            <a:off x="7033563" y="1806619"/>
            <a:ext cx="3344141" cy="4006003"/>
          </a:xfrm>
          <a:prstGeom prst="rect">
            <a:avLst/>
          </a:prstGeom>
        </p:spPr>
      </p:pic>
    </p:spTree>
    <p:extLst>
      <p:ext uri="{BB962C8B-B14F-4D97-AF65-F5344CB8AC3E}">
        <p14:creationId xmlns:p14="http://schemas.microsoft.com/office/powerpoint/2010/main" val="1188094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09575" y="219611"/>
            <a:ext cx="5343525" cy="707886"/>
          </a:xfrm>
          <a:prstGeom prst="rect">
            <a:avLst/>
          </a:prstGeom>
          <a:noFill/>
        </p:spPr>
        <p:txBody>
          <a:bodyPr wrap="square" rtlCol="0">
            <a:spAutoFit/>
          </a:bodyPr>
          <a:lstStyle/>
          <a:p>
            <a:r>
              <a:rPr lang="en-US" sz="4000" b="1" dirty="0"/>
              <a:t>KORISNE STRANICE</a:t>
            </a:r>
            <a:endParaRPr lang="hr-HR" sz="4000" b="1" dirty="0"/>
          </a:p>
        </p:txBody>
      </p:sp>
      <p:sp>
        <p:nvSpPr>
          <p:cNvPr id="3" name="TextBox 2">
            <a:extLst>
              <a:ext uri="{FF2B5EF4-FFF2-40B4-BE49-F238E27FC236}">
                <a16:creationId xmlns:a16="http://schemas.microsoft.com/office/drawing/2014/main" id="{2D7C9A49-83C5-4823-A095-4D5D92CDD25B}"/>
              </a:ext>
            </a:extLst>
          </p:cNvPr>
          <p:cNvSpPr txBox="1"/>
          <p:nvPr/>
        </p:nvSpPr>
        <p:spPr>
          <a:xfrm>
            <a:off x="409575" y="1156097"/>
            <a:ext cx="11220450" cy="369332"/>
          </a:xfrm>
          <a:prstGeom prst="rect">
            <a:avLst/>
          </a:prstGeom>
          <a:noFill/>
        </p:spPr>
        <p:txBody>
          <a:bodyPr wrap="square" rtlCol="0">
            <a:spAutoFit/>
          </a:bodyPr>
          <a:lstStyle/>
          <a:p>
            <a:endParaRPr lang="hr-HR" b="1" dirty="0"/>
          </a:p>
        </p:txBody>
      </p:sp>
      <p:sp>
        <p:nvSpPr>
          <p:cNvPr id="2" name="TextBox 1">
            <a:extLst>
              <a:ext uri="{FF2B5EF4-FFF2-40B4-BE49-F238E27FC236}">
                <a16:creationId xmlns:a16="http://schemas.microsoft.com/office/drawing/2014/main" id="{BD05DA1E-B46C-430D-84A7-7A85F3CC4231}"/>
              </a:ext>
            </a:extLst>
          </p:cNvPr>
          <p:cNvSpPr txBox="1"/>
          <p:nvPr/>
        </p:nvSpPr>
        <p:spPr>
          <a:xfrm>
            <a:off x="409575" y="1382435"/>
            <a:ext cx="7810500" cy="2943563"/>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nn-NO" sz="2400" u="sng" dirty="0">
                <a:hlinkClick r:id="rId3" tooltip="Profil Klett - učenje na daljinu"/>
              </a:rPr>
              <a:t>Profil Klett - učenje na daljinu</a:t>
            </a:r>
            <a:endParaRPr lang="hr-HR" sz="2400" u="sng" dirty="0"/>
          </a:p>
          <a:p>
            <a:pPr marL="342900" indent="-342900">
              <a:lnSpc>
                <a:spcPct val="200000"/>
              </a:lnSpc>
              <a:buFont typeface="Arial" panose="020B0604020202020204" pitchFamily="34" charset="0"/>
              <a:buChar char="•"/>
            </a:pPr>
            <a:r>
              <a:rPr lang="hr-HR" sz="2400" dirty="0">
                <a:hlinkClick r:id="rId4"/>
              </a:rPr>
              <a:t>Hrvatski jezik FB - Profil </a:t>
            </a:r>
            <a:r>
              <a:rPr lang="hr-HR" sz="2400" dirty="0" err="1">
                <a:hlinkClick r:id="rId4"/>
              </a:rPr>
              <a:t>Klett</a:t>
            </a:r>
            <a:endParaRPr lang="hr-HR" sz="2400" dirty="0"/>
          </a:p>
          <a:p>
            <a:pPr marL="342900" indent="-342900">
              <a:lnSpc>
                <a:spcPct val="200000"/>
              </a:lnSpc>
              <a:buFont typeface="Arial" panose="020B0604020202020204" pitchFamily="34" charset="0"/>
              <a:buChar char="•"/>
            </a:pPr>
            <a:r>
              <a:rPr lang="hr-HR" sz="2400" dirty="0">
                <a:hlinkClick r:id="rId5"/>
              </a:rPr>
              <a:t>Podrška korisnicima</a:t>
            </a:r>
            <a:endParaRPr lang="hr-HR" sz="2400" dirty="0"/>
          </a:p>
          <a:p>
            <a:pPr marL="342900" indent="-342900">
              <a:lnSpc>
                <a:spcPct val="200000"/>
              </a:lnSpc>
              <a:buFont typeface="Arial" panose="020B0604020202020204" pitchFamily="34" charset="0"/>
              <a:buChar char="•"/>
            </a:pPr>
            <a:r>
              <a:rPr lang="hr-HR" sz="2400" dirty="0">
                <a:hlinkClick r:id="rId6"/>
              </a:rPr>
              <a:t>Profil </a:t>
            </a:r>
            <a:r>
              <a:rPr lang="hr-HR" sz="2400" dirty="0" err="1">
                <a:hlinkClick r:id="rId6"/>
              </a:rPr>
              <a:t>Klett</a:t>
            </a:r>
            <a:endParaRPr lang="hr-HR" sz="2400" dirty="0"/>
          </a:p>
        </p:txBody>
      </p:sp>
      <p:pic>
        <p:nvPicPr>
          <p:cNvPr id="4" name="Picture 3">
            <a:extLst>
              <a:ext uri="{FF2B5EF4-FFF2-40B4-BE49-F238E27FC236}">
                <a16:creationId xmlns:a16="http://schemas.microsoft.com/office/drawing/2014/main" id="{38AEAB74-FAE1-4F8C-BBBB-5BC868B2CF79}"/>
              </a:ext>
            </a:extLst>
          </p:cNvPr>
          <p:cNvPicPr>
            <a:picLocks noChangeAspect="1"/>
          </p:cNvPicPr>
          <p:nvPr/>
        </p:nvPicPr>
        <p:blipFill>
          <a:blip r:embed="rId7"/>
          <a:stretch>
            <a:fillRect/>
          </a:stretch>
        </p:blipFill>
        <p:spPr>
          <a:xfrm>
            <a:off x="6289955" y="346805"/>
            <a:ext cx="5492470" cy="2839930"/>
          </a:xfrm>
          <a:prstGeom prst="rect">
            <a:avLst/>
          </a:prstGeom>
        </p:spPr>
      </p:pic>
      <p:pic>
        <p:nvPicPr>
          <p:cNvPr id="6" name="Picture 5">
            <a:extLst>
              <a:ext uri="{FF2B5EF4-FFF2-40B4-BE49-F238E27FC236}">
                <a16:creationId xmlns:a16="http://schemas.microsoft.com/office/drawing/2014/main" id="{BE27A1B3-56B3-4CF9-B535-9E523D7BE937}"/>
              </a:ext>
            </a:extLst>
          </p:cNvPr>
          <p:cNvPicPr>
            <a:picLocks noChangeAspect="1"/>
          </p:cNvPicPr>
          <p:nvPr/>
        </p:nvPicPr>
        <p:blipFill>
          <a:blip r:embed="rId8"/>
          <a:stretch>
            <a:fillRect/>
          </a:stretch>
        </p:blipFill>
        <p:spPr>
          <a:xfrm>
            <a:off x="5038926" y="2054535"/>
            <a:ext cx="5233549" cy="3421030"/>
          </a:xfrm>
          <a:prstGeom prst="rect">
            <a:avLst/>
          </a:prstGeom>
        </p:spPr>
      </p:pic>
    </p:spTree>
    <p:extLst>
      <p:ext uri="{BB962C8B-B14F-4D97-AF65-F5344CB8AC3E}">
        <p14:creationId xmlns:p14="http://schemas.microsoft.com/office/powerpoint/2010/main" val="1538772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09575" y="219611"/>
            <a:ext cx="7258050" cy="707886"/>
          </a:xfrm>
          <a:prstGeom prst="rect">
            <a:avLst/>
          </a:prstGeom>
          <a:noFill/>
        </p:spPr>
        <p:txBody>
          <a:bodyPr wrap="square" rtlCol="0">
            <a:spAutoFit/>
          </a:bodyPr>
          <a:lstStyle/>
          <a:p>
            <a:r>
              <a:rPr lang="en-US" sz="4000" b="1" dirty="0"/>
              <a:t>HVALA! ZDRAVI I VESELI BILI! </a:t>
            </a:r>
            <a:r>
              <a:rPr lang="en-US" sz="4000" b="1" dirty="0">
                <a:sym typeface="Wingdings" panose="05000000000000000000" pitchFamily="2" charset="2"/>
              </a:rPr>
              <a:t></a:t>
            </a:r>
            <a:endParaRPr lang="hr-HR" sz="4000" b="1" dirty="0"/>
          </a:p>
        </p:txBody>
      </p:sp>
      <p:sp>
        <p:nvSpPr>
          <p:cNvPr id="3" name="TextBox 2">
            <a:extLst>
              <a:ext uri="{FF2B5EF4-FFF2-40B4-BE49-F238E27FC236}">
                <a16:creationId xmlns:a16="http://schemas.microsoft.com/office/drawing/2014/main" id="{2D7C9A49-83C5-4823-A095-4D5D92CDD25B}"/>
              </a:ext>
            </a:extLst>
          </p:cNvPr>
          <p:cNvSpPr txBox="1"/>
          <p:nvPr/>
        </p:nvSpPr>
        <p:spPr>
          <a:xfrm>
            <a:off x="409575" y="1156097"/>
            <a:ext cx="11220450" cy="369332"/>
          </a:xfrm>
          <a:prstGeom prst="rect">
            <a:avLst/>
          </a:prstGeom>
          <a:noFill/>
        </p:spPr>
        <p:txBody>
          <a:bodyPr wrap="square" rtlCol="0">
            <a:spAutoFit/>
          </a:bodyPr>
          <a:lstStyle/>
          <a:p>
            <a:endParaRPr lang="hr-HR" b="1" dirty="0"/>
          </a:p>
        </p:txBody>
      </p:sp>
      <p:pic>
        <p:nvPicPr>
          <p:cNvPr id="6" name="Picture 5">
            <a:extLst>
              <a:ext uri="{FF2B5EF4-FFF2-40B4-BE49-F238E27FC236}">
                <a16:creationId xmlns:a16="http://schemas.microsoft.com/office/drawing/2014/main" id="{20A130D0-EF05-4AB0-BC1B-3E894EE358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8287" y="927497"/>
            <a:ext cx="8963025" cy="4693980"/>
          </a:xfrm>
          <a:prstGeom prst="rect">
            <a:avLst/>
          </a:prstGeom>
        </p:spPr>
      </p:pic>
    </p:spTree>
    <p:extLst>
      <p:ext uri="{BB962C8B-B14F-4D97-AF65-F5344CB8AC3E}">
        <p14:creationId xmlns:p14="http://schemas.microsoft.com/office/powerpoint/2010/main" val="3455541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F3B760E-6CEE-4142-A020-68833AE8DF83}"/>
              </a:ext>
            </a:extLst>
          </p:cNvPr>
          <p:cNvSpPr txBox="1"/>
          <p:nvPr/>
        </p:nvSpPr>
        <p:spPr>
          <a:xfrm>
            <a:off x="314325" y="333375"/>
            <a:ext cx="4457700" cy="707886"/>
          </a:xfrm>
          <a:prstGeom prst="rect">
            <a:avLst/>
          </a:prstGeom>
          <a:noFill/>
        </p:spPr>
        <p:txBody>
          <a:bodyPr wrap="square" rtlCol="0">
            <a:spAutoFit/>
          </a:bodyPr>
          <a:lstStyle/>
          <a:p>
            <a:r>
              <a:rPr lang="en-US" sz="4000" b="1" dirty="0"/>
              <a:t>SADRŽAJ</a:t>
            </a:r>
            <a:endParaRPr lang="hr-HR" sz="4000" b="1" dirty="0"/>
          </a:p>
        </p:txBody>
      </p:sp>
      <p:sp>
        <p:nvSpPr>
          <p:cNvPr id="11" name="TextBox 10">
            <a:extLst>
              <a:ext uri="{FF2B5EF4-FFF2-40B4-BE49-F238E27FC236}">
                <a16:creationId xmlns:a16="http://schemas.microsoft.com/office/drawing/2014/main" id="{C221E65F-CD29-4954-8E80-860FCAE6DB72}"/>
              </a:ext>
            </a:extLst>
          </p:cNvPr>
          <p:cNvSpPr txBox="1"/>
          <p:nvPr/>
        </p:nvSpPr>
        <p:spPr>
          <a:xfrm>
            <a:off x="219075" y="1371600"/>
            <a:ext cx="7477125" cy="31393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hr-HR" sz="2400" dirty="0"/>
              <a:t>upute Ministarstva znanosti i obrazovanja, travanj 2020.</a:t>
            </a:r>
          </a:p>
          <a:p>
            <a:pPr marL="285750" indent="-285750">
              <a:lnSpc>
                <a:spcPct val="150000"/>
              </a:lnSpc>
              <a:buFont typeface="Arial" panose="020B0604020202020204" pitchFamily="34" charset="0"/>
              <a:buChar char="•"/>
            </a:pPr>
            <a:r>
              <a:rPr lang="hr-HR" sz="2400" dirty="0"/>
              <a:t>vrednovanja za učenje i vrednovanja kao učenje </a:t>
            </a:r>
          </a:p>
          <a:p>
            <a:pPr marL="285750" indent="-285750">
              <a:lnSpc>
                <a:spcPct val="150000"/>
              </a:lnSpc>
              <a:buFont typeface="Arial" panose="020B0604020202020204" pitchFamily="34" charset="0"/>
              <a:buChar char="•"/>
            </a:pPr>
            <a:r>
              <a:rPr lang="hr-HR" sz="2400" dirty="0"/>
              <a:t>vrednovanje naučenoga </a:t>
            </a:r>
          </a:p>
          <a:p>
            <a:pPr marL="285750" indent="-285750">
              <a:lnSpc>
                <a:spcPct val="150000"/>
              </a:lnSpc>
              <a:buFont typeface="Arial" panose="020B0604020202020204" pitchFamily="34" charset="0"/>
              <a:buChar char="•"/>
            </a:pPr>
            <a:r>
              <a:rPr lang="hr-HR" sz="2400" dirty="0"/>
              <a:t>zahtjevniji individualni zadatci</a:t>
            </a:r>
          </a:p>
          <a:p>
            <a:pPr marL="285750" indent="-285750">
              <a:lnSpc>
                <a:spcPct val="150000"/>
              </a:lnSpc>
              <a:buFont typeface="Arial" panose="020B0604020202020204" pitchFamily="34" charset="0"/>
              <a:buChar char="•"/>
            </a:pPr>
            <a:r>
              <a:rPr lang="hr-HR" sz="2400" dirty="0"/>
              <a:t>holistička rubrika</a:t>
            </a:r>
          </a:p>
          <a:p>
            <a:endParaRPr lang="hr-HR" dirty="0"/>
          </a:p>
        </p:txBody>
      </p:sp>
      <p:pic>
        <p:nvPicPr>
          <p:cNvPr id="12" name="Picture 11">
            <a:extLst>
              <a:ext uri="{FF2B5EF4-FFF2-40B4-BE49-F238E27FC236}">
                <a16:creationId xmlns:a16="http://schemas.microsoft.com/office/drawing/2014/main" id="{2CACD8A5-2959-40D6-85E6-CCA21E68D3BD}"/>
              </a:ext>
            </a:extLst>
          </p:cNvPr>
          <p:cNvPicPr>
            <a:picLocks noChangeAspect="1"/>
          </p:cNvPicPr>
          <p:nvPr/>
        </p:nvPicPr>
        <p:blipFill>
          <a:blip r:embed="rId3"/>
          <a:stretch>
            <a:fillRect/>
          </a:stretch>
        </p:blipFill>
        <p:spPr>
          <a:xfrm>
            <a:off x="3957637" y="962025"/>
            <a:ext cx="5493064" cy="4749305"/>
          </a:xfrm>
          <a:prstGeom prst="rect">
            <a:avLst/>
          </a:prstGeom>
        </p:spPr>
      </p:pic>
    </p:spTree>
    <p:extLst>
      <p:ext uri="{BB962C8B-B14F-4D97-AF65-F5344CB8AC3E}">
        <p14:creationId xmlns:p14="http://schemas.microsoft.com/office/powerpoint/2010/main" val="1325318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314325" y="390525"/>
            <a:ext cx="3876675" cy="707886"/>
          </a:xfrm>
          <a:prstGeom prst="rect">
            <a:avLst/>
          </a:prstGeom>
          <a:noFill/>
        </p:spPr>
        <p:txBody>
          <a:bodyPr wrap="square" rtlCol="0">
            <a:spAutoFit/>
          </a:bodyPr>
          <a:lstStyle/>
          <a:p>
            <a:r>
              <a:rPr lang="en-US" sz="4000" b="1" dirty="0"/>
              <a:t>ISTAKNUTO</a:t>
            </a:r>
            <a:endParaRPr lang="hr-HR" sz="4000" b="1" dirty="0"/>
          </a:p>
        </p:txBody>
      </p:sp>
      <p:sp>
        <p:nvSpPr>
          <p:cNvPr id="6" name="TextBox 5">
            <a:extLst>
              <a:ext uri="{FF2B5EF4-FFF2-40B4-BE49-F238E27FC236}">
                <a16:creationId xmlns:a16="http://schemas.microsoft.com/office/drawing/2014/main" id="{38157F0A-E8F4-4EBE-A477-1795A5C5C3A0}"/>
              </a:ext>
            </a:extLst>
          </p:cNvPr>
          <p:cNvSpPr txBox="1"/>
          <p:nvPr/>
        </p:nvSpPr>
        <p:spPr>
          <a:xfrm>
            <a:off x="485977" y="1833461"/>
            <a:ext cx="7753350"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hr-HR" sz="2400" b="1" dirty="0"/>
              <a:t>bitni</a:t>
            </a:r>
            <a:r>
              <a:rPr lang="hr-HR" sz="2400" dirty="0"/>
              <a:t> sadržaji, naglasak na kompetencijama</a:t>
            </a:r>
          </a:p>
          <a:p>
            <a:pPr marL="285750" indent="-285750">
              <a:lnSpc>
                <a:spcPct val="150000"/>
              </a:lnSpc>
              <a:buFont typeface="Arial" panose="020B0604020202020204" pitchFamily="34" charset="0"/>
              <a:buChar char="•"/>
            </a:pPr>
            <a:r>
              <a:rPr lang="hr-HR" sz="2400" dirty="0"/>
              <a:t>poticanje na učenje, a ne na ocjenjivanje </a:t>
            </a:r>
          </a:p>
          <a:p>
            <a:pPr marL="285750" indent="-285750">
              <a:lnSpc>
                <a:spcPct val="150000"/>
              </a:lnSpc>
              <a:buFont typeface="Arial" panose="020B0604020202020204" pitchFamily="34" charset="0"/>
              <a:buChar char="•"/>
            </a:pPr>
            <a:r>
              <a:rPr lang="hr-HR" sz="2400" dirty="0"/>
              <a:t>provoditi </a:t>
            </a:r>
            <a:r>
              <a:rPr lang="hr-HR" sz="2400" b="1" dirty="0"/>
              <a:t>vrednovanje za učenje i vrednovanje kao učenje</a:t>
            </a:r>
          </a:p>
          <a:p>
            <a:pPr marL="285750" indent="-285750">
              <a:lnSpc>
                <a:spcPct val="150000"/>
              </a:lnSpc>
              <a:buFont typeface="Arial" panose="020B0604020202020204" pitchFamily="34" charset="0"/>
              <a:buChar char="•"/>
            </a:pPr>
            <a:r>
              <a:rPr lang="hr-HR" sz="2400" dirty="0"/>
              <a:t>ocijeniti dva elementa</a:t>
            </a:r>
          </a:p>
          <a:p>
            <a:endParaRPr lang="hr-HR" dirty="0"/>
          </a:p>
        </p:txBody>
      </p:sp>
      <p:pic>
        <p:nvPicPr>
          <p:cNvPr id="9" name="Picture 8">
            <a:extLst>
              <a:ext uri="{FF2B5EF4-FFF2-40B4-BE49-F238E27FC236}">
                <a16:creationId xmlns:a16="http://schemas.microsoft.com/office/drawing/2014/main" id="{551154B8-0579-4F05-809D-0DB0735717C3}"/>
              </a:ext>
            </a:extLst>
          </p:cNvPr>
          <p:cNvPicPr>
            <a:picLocks noChangeAspect="1"/>
          </p:cNvPicPr>
          <p:nvPr/>
        </p:nvPicPr>
        <p:blipFill>
          <a:blip r:embed="rId3"/>
          <a:stretch>
            <a:fillRect/>
          </a:stretch>
        </p:blipFill>
        <p:spPr>
          <a:xfrm>
            <a:off x="5295901" y="117336"/>
            <a:ext cx="6781800" cy="1962150"/>
          </a:xfrm>
          <a:prstGeom prst="rect">
            <a:avLst/>
          </a:prstGeom>
        </p:spPr>
      </p:pic>
    </p:spTree>
    <p:extLst>
      <p:ext uri="{BB962C8B-B14F-4D97-AF65-F5344CB8AC3E}">
        <p14:creationId xmlns:p14="http://schemas.microsoft.com/office/powerpoint/2010/main" val="421720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76250" y="480039"/>
            <a:ext cx="6829425" cy="707886"/>
          </a:xfrm>
          <a:prstGeom prst="rect">
            <a:avLst/>
          </a:prstGeom>
          <a:noFill/>
        </p:spPr>
        <p:txBody>
          <a:bodyPr wrap="square" rtlCol="0">
            <a:spAutoFit/>
          </a:bodyPr>
          <a:lstStyle/>
          <a:p>
            <a:r>
              <a:rPr lang="hr-HR" sz="4000" b="1" dirty="0"/>
              <a:t>FORMATIVNO VREDNOVANJE</a:t>
            </a:r>
          </a:p>
        </p:txBody>
      </p:sp>
      <p:sp>
        <p:nvSpPr>
          <p:cNvPr id="6" name="TextBox 5">
            <a:extLst>
              <a:ext uri="{FF2B5EF4-FFF2-40B4-BE49-F238E27FC236}">
                <a16:creationId xmlns:a16="http://schemas.microsoft.com/office/drawing/2014/main" id="{38157F0A-E8F4-4EBE-A477-1795A5C5C3A0}"/>
              </a:ext>
            </a:extLst>
          </p:cNvPr>
          <p:cNvSpPr txBox="1"/>
          <p:nvPr/>
        </p:nvSpPr>
        <p:spPr>
          <a:xfrm>
            <a:off x="476250" y="1907542"/>
            <a:ext cx="7753350" cy="22510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hr-HR" sz="2400" b="1" dirty="0"/>
              <a:t>vrednovanja za učenje i vrednovanja kao učenje </a:t>
            </a:r>
          </a:p>
          <a:p>
            <a:pPr marL="285750" indent="-285750">
              <a:lnSpc>
                <a:spcPct val="150000"/>
              </a:lnSpc>
              <a:buFont typeface="Arial" panose="020B0604020202020204" pitchFamily="34" charset="0"/>
              <a:buChar char="•"/>
            </a:pPr>
            <a:r>
              <a:rPr lang="hr-HR" sz="2400" b="1" dirty="0"/>
              <a:t>aktivnost učenika </a:t>
            </a:r>
          </a:p>
          <a:p>
            <a:pPr marL="285750" indent="-285750">
              <a:lnSpc>
                <a:spcPct val="150000"/>
              </a:lnSpc>
              <a:buFont typeface="Arial" panose="020B0604020202020204" pitchFamily="34" charset="0"/>
              <a:buChar char="•"/>
            </a:pPr>
            <a:r>
              <a:rPr lang="hr-HR" sz="2400" dirty="0"/>
              <a:t>upravljanje vlastitim učenjem</a:t>
            </a:r>
          </a:p>
          <a:p>
            <a:pPr marL="285750" indent="-285750">
              <a:lnSpc>
                <a:spcPct val="150000"/>
              </a:lnSpc>
              <a:buFont typeface="Arial" panose="020B0604020202020204" pitchFamily="34" charset="0"/>
              <a:buChar char="•"/>
            </a:pPr>
            <a:r>
              <a:rPr lang="hr-HR" sz="2400" dirty="0"/>
              <a:t>sudjelovanje u raspravi i analizi nakon zadataka </a:t>
            </a:r>
            <a:endParaRPr lang="hr-HR" sz="2400" b="1" dirty="0"/>
          </a:p>
        </p:txBody>
      </p:sp>
      <p:pic>
        <p:nvPicPr>
          <p:cNvPr id="3" name="Picture 2">
            <a:extLst>
              <a:ext uri="{FF2B5EF4-FFF2-40B4-BE49-F238E27FC236}">
                <a16:creationId xmlns:a16="http://schemas.microsoft.com/office/drawing/2014/main" id="{5D7B3499-3B04-44B4-AEDE-C9D6CA920D1E}"/>
              </a:ext>
            </a:extLst>
          </p:cNvPr>
          <p:cNvPicPr>
            <a:picLocks noChangeAspect="1"/>
          </p:cNvPicPr>
          <p:nvPr/>
        </p:nvPicPr>
        <p:blipFill>
          <a:blip r:embed="rId3"/>
          <a:stretch>
            <a:fillRect/>
          </a:stretch>
        </p:blipFill>
        <p:spPr>
          <a:xfrm>
            <a:off x="5856596" y="327958"/>
            <a:ext cx="6335404" cy="1764410"/>
          </a:xfrm>
          <a:prstGeom prst="rect">
            <a:avLst/>
          </a:prstGeom>
        </p:spPr>
      </p:pic>
    </p:spTree>
    <p:extLst>
      <p:ext uri="{BB962C8B-B14F-4D97-AF65-F5344CB8AC3E}">
        <p14:creationId xmlns:p14="http://schemas.microsoft.com/office/powerpoint/2010/main" val="3387932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285750" y="391467"/>
            <a:ext cx="6829425" cy="707886"/>
          </a:xfrm>
          <a:prstGeom prst="rect">
            <a:avLst/>
          </a:prstGeom>
          <a:noFill/>
        </p:spPr>
        <p:txBody>
          <a:bodyPr wrap="square" rtlCol="0">
            <a:spAutoFit/>
          </a:bodyPr>
          <a:lstStyle/>
          <a:p>
            <a:r>
              <a:rPr lang="en-US" sz="4000" b="1" dirty="0"/>
              <a:t>SUMATIVNO</a:t>
            </a:r>
            <a:r>
              <a:rPr lang="hr-HR" sz="4000" b="1" dirty="0"/>
              <a:t> VREDNOVANJE</a:t>
            </a:r>
          </a:p>
        </p:txBody>
      </p:sp>
      <p:sp>
        <p:nvSpPr>
          <p:cNvPr id="6" name="TextBox 5">
            <a:extLst>
              <a:ext uri="{FF2B5EF4-FFF2-40B4-BE49-F238E27FC236}">
                <a16:creationId xmlns:a16="http://schemas.microsoft.com/office/drawing/2014/main" id="{38157F0A-E8F4-4EBE-A477-1795A5C5C3A0}"/>
              </a:ext>
            </a:extLst>
          </p:cNvPr>
          <p:cNvSpPr txBox="1"/>
          <p:nvPr/>
        </p:nvSpPr>
        <p:spPr>
          <a:xfrm>
            <a:off x="285750" y="1733550"/>
            <a:ext cx="7753350" cy="280506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hr-HR" sz="2400" b="1" dirty="0"/>
              <a:t>vrednovanje naučenoga </a:t>
            </a:r>
          </a:p>
          <a:p>
            <a:pPr marL="342900" indent="-342900">
              <a:lnSpc>
                <a:spcPct val="150000"/>
              </a:lnSpc>
              <a:buFont typeface="Arial" panose="020B0604020202020204" pitchFamily="34" charset="0"/>
              <a:buChar char="•"/>
            </a:pPr>
            <a:r>
              <a:rPr lang="hr-HR" sz="2400" dirty="0"/>
              <a:t>pismeno </a:t>
            </a:r>
          </a:p>
          <a:p>
            <a:pPr marL="342900" indent="-342900">
              <a:lnSpc>
                <a:spcPct val="150000"/>
              </a:lnSpc>
              <a:buFont typeface="Arial" panose="020B0604020202020204" pitchFamily="34" charset="0"/>
              <a:buChar char="•"/>
            </a:pPr>
            <a:r>
              <a:rPr lang="hr-HR" sz="2400" dirty="0"/>
              <a:t>usmeno – jedanput </a:t>
            </a:r>
          </a:p>
          <a:p>
            <a:pPr marL="342900" indent="-342900">
              <a:lnSpc>
                <a:spcPct val="150000"/>
              </a:lnSpc>
              <a:buFont typeface="Arial" panose="020B0604020202020204" pitchFamily="34" charset="0"/>
              <a:buChar char="•"/>
            </a:pPr>
            <a:r>
              <a:rPr lang="hr-HR" sz="2400" dirty="0"/>
              <a:t>domaće zadaće</a:t>
            </a:r>
          </a:p>
          <a:p>
            <a:pPr>
              <a:lnSpc>
                <a:spcPct val="150000"/>
              </a:lnSpc>
            </a:pPr>
            <a:endParaRPr lang="hr-HR" sz="2400" b="1" dirty="0"/>
          </a:p>
        </p:txBody>
      </p:sp>
      <p:pic>
        <p:nvPicPr>
          <p:cNvPr id="3" name="Picture 2">
            <a:extLst>
              <a:ext uri="{FF2B5EF4-FFF2-40B4-BE49-F238E27FC236}">
                <a16:creationId xmlns:a16="http://schemas.microsoft.com/office/drawing/2014/main" id="{5D7B3499-3B04-44B4-AEDE-C9D6CA920D1E}"/>
              </a:ext>
            </a:extLst>
          </p:cNvPr>
          <p:cNvPicPr>
            <a:picLocks noChangeAspect="1"/>
          </p:cNvPicPr>
          <p:nvPr/>
        </p:nvPicPr>
        <p:blipFill>
          <a:blip r:embed="rId3"/>
          <a:stretch>
            <a:fillRect/>
          </a:stretch>
        </p:blipFill>
        <p:spPr>
          <a:xfrm>
            <a:off x="5019917" y="184127"/>
            <a:ext cx="7064875" cy="1967568"/>
          </a:xfrm>
          <a:prstGeom prst="rect">
            <a:avLst/>
          </a:prstGeom>
        </p:spPr>
      </p:pic>
      <p:pic>
        <p:nvPicPr>
          <p:cNvPr id="4" name="Picture 3">
            <a:extLst>
              <a:ext uri="{FF2B5EF4-FFF2-40B4-BE49-F238E27FC236}">
                <a16:creationId xmlns:a16="http://schemas.microsoft.com/office/drawing/2014/main" id="{6AC482B3-7739-484B-9AEF-668264F4E6D4}"/>
              </a:ext>
            </a:extLst>
          </p:cNvPr>
          <p:cNvPicPr>
            <a:picLocks noChangeAspect="1"/>
          </p:cNvPicPr>
          <p:nvPr/>
        </p:nvPicPr>
        <p:blipFill>
          <a:blip r:embed="rId4"/>
          <a:stretch>
            <a:fillRect/>
          </a:stretch>
        </p:blipFill>
        <p:spPr>
          <a:xfrm>
            <a:off x="4092464" y="940893"/>
            <a:ext cx="5492972" cy="4749196"/>
          </a:xfrm>
          <a:prstGeom prst="rect">
            <a:avLst/>
          </a:prstGeom>
        </p:spPr>
      </p:pic>
    </p:spTree>
    <p:extLst>
      <p:ext uri="{BB962C8B-B14F-4D97-AF65-F5344CB8AC3E}">
        <p14:creationId xmlns:p14="http://schemas.microsoft.com/office/powerpoint/2010/main" val="4260880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76250" y="372011"/>
            <a:ext cx="7629525" cy="707886"/>
          </a:xfrm>
          <a:prstGeom prst="rect">
            <a:avLst/>
          </a:prstGeom>
          <a:noFill/>
        </p:spPr>
        <p:txBody>
          <a:bodyPr wrap="square" rtlCol="0">
            <a:spAutoFit/>
          </a:bodyPr>
          <a:lstStyle/>
          <a:p>
            <a:r>
              <a:rPr lang="en-US" sz="4000" b="1" dirty="0"/>
              <a:t>PROFIL KLETT UČENJE NA DALJINU</a:t>
            </a:r>
            <a:endParaRPr lang="hr-HR" sz="4000" b="1" dirty="0"/>
          </a:p>
        </p:txBody>
      </p:sp>
      <p:sp>
        <p:nvSpPr>
          <p:cNvPr id="6" name="TextBox 5">
            <a:extLst>
              <a:ext uri="{FF2B5EF4-FFF2-40B4-BE49-F238E27FC236}">
                <a16:creationId xmlns:a16="http://schemas.microsoft.com/office/drawing/2014/main" id="{38157F0A-E8F4-4EBE-A477-1795A5C5C3A0}"/>
              </a:ext>
            </a:extLst>
          </p:cNvPr>
          <p:cNvSpPr txBox="1"/>
          <p:nvPr/>
        </p:nvSpPr>
        <p:spPr>
          <a:xfrm>
            <a:off x="285750" y="1733550"/>
            <a:ext cx="7753350" cy="280506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hr-HR" sz="2400" dirty="0"/>
              <a:t>provjera ovladavanja odgojno-obrazovnim ishodima </a:t>
            </a:r>
            <a:endParaRPr lang="en-US" sz="2400" dirty="0"/>
          </a:p>
          <a:p>
            <a:pPr>
              <a:lnSpc>
                <a:spcPct val="150000"/>
              </a:lnSpc>
            </a:pPr>
            <a:r>
              <a:rPr lang="en-US" sz="2400" dirty="0"/>
              <a:t>     </a:t>
            </a:r>
            <a:r>
              <a:rPr lang="hr-HR" sz="2400" dirty="0"/>
              <a:t>na daljinu svih triju predmetnih područja </a:t>
            </a:r>
          </a:p>
          <a:p>
            <a:pPr marL="342900" indent="-342900">
              <a:lnSpc>
                <a:spcPct val="150000"/>
              </a:lnSpc>
              <a:buFont typeface="Arial" panose="020B0604020202020204" pitchFamily="34" charset="0"/>
              <a:buChar char="•"/>
            </a:pPr>
            <a:r>
              <a:rPr lang="hr-HR" sz="2400" dirty="0"/>
              <a:t>zahtjevniji individualni zadatci</a:t>
            </a:r>
          </a:p>
          <a:p>
            <a:pPr marL="342900" indent="-342900">
              <a:lnSpc>
                <a:spcPct val="150000"/>
              </a:lnSpc>
              <a:buFont typeface="Arial" panose="020B0604020202020204" pitchFamily="34" charset="0"/>
              <a:buChar char="•"/>
            </a:pPr>
            <a:r>
              <a:rPr lang="hr-HR" sz="2400" dirty="0"/>
              <a:t>5., 6., 7. i 8. razred</a:t>
            </a:r>
          </a:p>
          <a:p>
            <a:pPr marL="342900" indent="-342900">
              <a:lnSpc>
                <a:spcPct val="150000"/>
              </a:lnSpc>
              <a:buFont typeface="Arial" panose="020B0604020202020204" pitchFamily="34" charset="0"/>
              <a:buChar char="•"/>
            </a:pPr>
            <a:r>
              <a:rPr lang="hr-HR" sz="2400" dirty="0">
                <a:solidFill>
                  <a:srgbClr val="0070C0"/>
                </a:solidFill>
                <a:hlinkClick r:id="rId3">
                  <a:extLst>
                    <a:ext uri="{A12FA001-AC4F-418D-AE19-62706E023703}">
                      <ahyp:hlinkClr xmlns:ahyp="http://schemas.microsoft.com/office/drawing/2018/hyperlinkcolor" val="tx"/>
                    </a:ext>
                  </a:extLst>
                </a:hlinkClick>
              </a:rPr>
              <a:t>IZZI učenje na daljinu | Profil </a:t>
            </a:r>
            <a:r>
              <a:rPr lang="hr-HR" sz="2400" dirty="0" err="1">
                <a:solidFill>
                  <a:srgbClr val="0070C0"/>
                </a:solidFill>
                <a:hlinkClick r:id="rId3">
                  <a:extLst>
                    <a:ext uri="{A12FA001-AC4F-418D-AE19-62706E023703}">
                      <ahyp:hlinkClr xmlns:ahyp="http://schemas.microsoft.com/office/drawing/2018/hyperlinkcolor" val="tx"/>
                    </a:ext>
                  </a:extLst>
                </a:hlinkClick>
              </a:rPr>
              <a:t>Klett</a:t>
            </a:r>
            <a:endParaRPr lang="hr-HR" sz="2400" dirty="0">
              <a:solidFill>
                <a:srgbClr val="0070C0"/>
              </a:solidFill>
            </a:endParaRPr>
          </a:p>
        </p:txBody>
      </p:sp>
      <p:pic>
        <p:nvPicPr>
          <p:cNvPr id="2" name="Picture 1">
            <a:extLst>
              <a:ext uri="{FF2B5EF4-FFF2-40B4-BE49-F238E27FC236}">
                <a16:creationId xmlns:a16="http://schemas.microsoft.com/office/drawing/2014/main" id="{5574F56D-7C2C-4FF3-A625-076BD3BB78B8}"/>
              </a:ext>
            </a:extLst>
          </p:cNvPr>
          <p:cNvPicPr>
            <a:picLocks noChangeAspect="1"/>
          </p:cNvPicPr>
          <p:nvPr/>
        </p:nvPicPr>
        <p:blipFill>
          <a:blip r:embed="rId4"/>
          <a:stretch>
            <a:fillRect/>
          </a:stretch>
        </p:blipFill>
        <p:spPr>
          <a:xfrm rot="21357806">
            <a:off x="7095114" y="954851"/>
            <a:ext cx="2728746" cy="3465797"/>
          </a:xfrm>
          <a:prstGeom prst="rect">
            <a:avLst/>
          </a:prstGeom>
        </p:spPr>
      </p:pic>
      <p:pic>
        <p:nvPicPr>
          <p:cNvPr id="7" name="Picture 6">
            <a:extLst>
              <a:ext uri="{FF2B5EF4-FFF2-40B4-BE49-F238E27FC236}">
                <a16:creationId xmlns:a16="http://schemas.microsoft.com/office/drawing/2014/main" id="{EF0F7EC1-BDFE-49BE-A8D5-4105533643A1}"/>
              </a:ext>
            </a:extLst>
          </p:cNvPr>
          <p:cNvPicPr>
            <a:picLocks noChangeAspect="1"/>
          </p:cNvPicPr>
          <p:nvPr/>
        </p:nvPicPr>
        <p:blipFill>
          <a:blip r:embed="rId5"/>
          <a:stretch>
            <a:fillRect/>
          </a:stretch>
        </p:blipFill>
        <p:spPr>
          <a:xfrm rot="436377">
            <a:off x="9356815" y="534714"/>
            <a:ext cx="2936587" cy="3701945"/>
          </a:xfrm>
          <a:prstGeom prst="rect">
            <a:avLst/>
          </a:prstGeom>
        </p:spPr>
      </p:pic>
      <p:pic>
        <p:nvPicPr>
          <p:cNvPr id="8" name="Picture 7">
            <a:extLst>
              <a:ext uri="{FF2B5EF4-FFF2-40B4-BE49-F238E27FC236}">
                <a16:creationId xmlns:a16="http://schemas.microsoft.com/office/drawing/2014/main" id="{E9852409-A4E7-4324-8F15-1E17BDE8285E}"/>
              </a:ext>
            </a:extLst>
          </p:cNvPr>
          <p:cNvPicPr>
            <a:picLocks noChangeAspect="1"/>
          </p:cNvPicPr>
          <p:nvPr/>
        </p:nvPicPr>
        <p:blipFill>
          <a:blip r:embed="rId6"/>
          <a:stretch>
            <a:fillRect/>
          </a:stretch>
        </p:blipFill>
        <p:spPr>
          <a:xfrm rot="393883">
            <a:off x="8294026" y="2460305"/>
            <a:ext cx="2742199" cy="3450516"/>
          </a:xfrm>
          <a:prstGeom prst="rect">
            <a:avLst/>
          </a:prstGeom>
        </p:spPr>
      </p:pic>
    </p:spTree>
    <p:extLst>
      <p:ext uri="{BB962C8B-B14F-4D97-AF65-F5344CB8AC3E}">
        <p14:creationId xmlns:p14="http://schemas.microsoft.com/office/powerpoint/2010/main" val="50111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76251" y="372011"/>
            <a:ext cx="2743200" cy="707886"/>
          </a:xfrm>
          <a:prstGeom prst="rect">
            <a:avLst/>
          </a:prstGeom>
          <a:noFill/>
        </p:spPr>
        <p:txBody>
          <a:bodyPr wrap="square" rtlCol="0">
            <a:spAutoFit/>
          </a:bodyPr>
          <a:lstStyle/>
          <a:p>
            <a:r>
              <a:rPr lang="en-US" sz="4000" b="1" dirty="0"/>
              <a:t>5. </a:t>
            </a:r>
            <a:r>
              <a:rPr lang="en-US" sz="4000" b="1" dirty="0" err="1"/>
              <a:t>razred</a:t>
            </a:r>
            <a:endParaRPr lang="hr-HR" sz="4000" b="1" dirty="0"/>
          </a:p>
        </p:txBody>
      </p:sp>
      <p:sp>
        <p:nvSpPr>
          <p:cNvPr id="6" name="TextBox 5">
            <a:extLst>
              <a:ext uri="{FF2B5EF4-FFF2-40B4-BE49-F238E27FC236}">
                <a16:creationId xmlns:a16="http://schemas.microsoft.com/office/drawing/2014/main" id="{38157F0A-E8F4-4EBE-A477-1795A5C5C3A0}"/>
              </a:ext>
            </a:extLst>
          </p:cNvPr>
          <p:cNvSpPr txBox="1"/>
          <p:nvPr/>
        </p:nvSpPr>
        <p:spPr>
          <a:xfrm>
            <a:off x="594367" y="1590676"/>
            <a:ext cx="6353175" cy="4154984"/>
          </a:xfrm>
          <a:prstGeom prst="rect">
            <a:avLst/>
          </a:prstGeom>
          <a:noFill/>
        </p:spPr>
        <p:txBody>
          <a:bodyPr wrap="square" rtlCol="0">
            <a:spAutoFit/>
          </a:bodyPr>
          <a:lstStyle/>
          <a:p>
            <a:pPr marL="342900" indent="-342900">
              <a:buFont typeface="Arial" panose="020B0604020202020204" pitchFamily="34" charset="0"/>
              <a:buChar char="•"/>
            </a:pPr>
            <a:r>
              <a:rPr lang="hr-HR" sz="2400" b="1" dirty="0"/>
              <a:t>čitanje s razumijevanjem</a:t>
            </a:r>
            <a:endParaRPr lang="en-US" sz="2400" b="1" dirty="0"/>
          </a:p>
          <a:p>
            <a:r>
              <a:rPr lang="en-US" sz="2400" b="1" i="1" dirty="0"/>
              <a:t>     </a:t>
            </a:r>
            <a:r>
              <a:rPr lang="hr-HR" sz="2400" i="1" dirty="0"/>
              <a:t>Spasitelj mora </a:t>
            </a:r>
          </a:p>
          <a:p>
            <a:r>
              <a:rPr lang="en-US" sz="2400" i="1" dirty="0" err="1">
                <a:hlinkClick r:id="rId3"/>
              </a:rPr>
              <a:t>Spasitelj</a:t>
            </a:r>
            <a:r>
              <a:rPr lang="en-US" sz="2400" i="1" dirty="0">
                <a:hlinkClick r:id="rId3"/>
              </a:rPr>
              <a:t> mora</a:t>
            </a:r>
            <a:endParaRPr lang="hr-HR" sz="2400" i="1" dirty="0"/>
          </a:p>
          <a:p>
            <a:pPr marL="342900" indent="-342900">
              <a:lnSpc>
                <a:spcPct val="150000"/>
              </a:lnSpc>
              <a:buFont typeface="Arial" panose="020B0604020202020204" pitchFamily="34" charset="0"/>
              <a:buChar char="•"/>
            </a:pPr>
            <a:r>
              <a:rPr lang="hr-HR" sz="2400" b="1" dirty="0"/>
              <a:t>jezično gradivo</a:t>
            </a:r>
          </a:p>
          <a:p>
            <a:pPr>
              <a:lnSpc>
                <a:spcPct val="150000"/>
              </a:lnSpc>
            </a:pPr>
            <a:r>
              <a:rPr lang="hr-HR" sz="2400" dirty="0">
                <a:hlinkClick r:id="rId4"/>
              </a:rPr>
              <a:t>Imenice</a:t>
            </a:r>
            <a:endParaRPr lang="hr-HR" sz="2400" dirty="0"/>
          </a:p>
          <a:p>
            <a:r>
              <a:rPr lang="hr-HR" sz="2400" dirty="0">
                <a:solidFill>
                  <a:srgbClr val="FF0000"/>
                </a:solidFill>
                <a:hlinkClick r:id="rId5"/>
              </a:rPr>
              <a:t>Pridjevi</a:t>
            </a:r>
            <a:endParaRPr lang="hr-HR" sz="2400" dirty="0">
              <a:solidFill>
                <a:srgbClr val="FF0000"/>
              </a:solidFill>
            </a:endParaRPr>
          </a:p>
          <a:p>
            <a:endParaRPr lang="en-US" sz="2400" i="1" dirty="0"/>
          </a:p>
          <a:p>
            <a:pPr marL="342900" indent="-342900">
              <a:buFont typeface="Arial" panose="020B0604020202020204" pitchFamily="34" charset="0"/>
              <a:buChar char="•"/>
            </a:pPr>
            <a:r>
              <a:rPr lang="hr-HR" sz="2400" b="1" dirty="0"/>
              <a:t>IZZI – Poučna priča </a:t>
            </a:r>
          </a:p>
          <a:p>
            <a:r>
              <a:rPr lang="hr-HR" sz="2400" dirty="0">
                <a:solidFill>
                  <a:srgbClr val="FF0000"/>
                </a:solidFill>
                <a:hlinkClick r:id="rId6"/>
              </a:rPr>
              <a:t>Poučna priča</a:t>
            </a:r>
            <a:br>
              <a:rPr lang="hr-HR" sz="2400" b="1" dirty="0"/>
            </a:br>
            <a:endParaRPr lang="hr-HR" sz="2400" dirty="0">
              <a:solidFill>
                <a:srgbClr val="FF0000"/>
              </a:solidFill>
            </a:endParaRPr>
          </a:p>
        </p:txBody>
      </p:sp>
      <p:pic>
        <p:nvPicPr>
          <p:cNvPr id="4" name="Picture 3">
            <a:extLst>
              <a:ext uri="{FF2B5EF4-FFF2-40B4-BE49-F238E27FC236}">
                <a16:creationId xmlns:a16="http://schemas.microsoft.com/office/drawing/2014/main" id="{77BB8E7C-3E8A-45FA-BDD1-3FD0919B0505}"/>
              </a:ext>
            </a:extLst>
          </p:cNvPr>
          <p:cNvPicPr>
            <a:picLocks noChangeAspect="1"/>
          </p:cNvPicPr>
          <p:nvPr/>
        </p:nvPicPr>
        <p:blipFill>
          <a:blip r:embed="rId7"/>
          <a:stretch>
            <a:fillRect/>
          </a:stretch>
        </p:blipFill>
        <p:spPr>
          <a:xfrm rot="20913600">
            <a:off x="3857420" y="3610122"/>
            <a:ext cx="1453947" cy="1768719"/>
          </a:xfrm>
          <a:prstGeom prst="rect">
            <a:avLst/>
          </a:prstGeom>
        </p:spPr>
      </p:pic>
      <p:pic>
        <p:nvPicPr>
          <p:cNvPr id="9" name="Picture 8">
            <a:extLst>
              <a:ext uri="{FF2B5EF4-FFF2-40B4-BE49-F238E27FC236}">
                <a16:creationId xmlns:a16="http://schemas.microsoft.com/office/drawing/2014/main" id="{07F62A0B-11C2-41BF-BD4A-54D63C2867B4}"/>
              </a:ext>
            </a:extLst>
          </p:cNvPr>
          <p:cNvPicPr>
            <a:picLocks noChangeAspect="1"/>
          </p:cNvPicPr>
          <p:nvPr/>
        </p:nvPicPr>
        <p:blipFill>
          <a:blip r:embed="rId8"/>
          <a:stretch>
            <a:fillRect/>
          </a:stretch>
        </p:blipFill>
        <p:spPr>
          <a:xfrm rot="21284337">
            <a:off x="5048138" y="1179231"/>
            <a:ext cx="5947800" cy="3077750"/>
          </a:xfrm>
          <a:prstGeom prst="rect">
            <a:avLst/>
          </a:prstGeom>
        </p:spPr>
      </p:pic>
      <p:pic>
        <p:nvPicPr>
          <p:cNvPr id="10" name="Picture 9">
            <a:extLst>
              <a:ext uri="{FF2B5EF4-FFF2-40B4-BE49-F238E27FC236}">
                <a16:creationId xmlns:a16="http://schemas.microsoft.com/office/drawing/2014/main" id="{0994B71D-8066-42CA-B713-73870DB54755}"/>
              </a:ext>
            </a:extLst>
          </p:cNvPr>
          <p:cNvPicPr>
            <a:picLocks noChangeAspect="1"/>
          </p:cNvPicPr>
          <p:nvPr/>
        </p:nvPicPr>
        <p:blipFill>
          <a:blip r:embed="rId9"/>
          <a:stretch>
            <a:fillRect/>
          </a:stretch>
        </p:blipFill>
        <p:spPr>
          <a:xfrm rot="434545">
            <a:off x="8589629" y="743486"/>
            <a:ext cx="3671125" cy="4661216"/>
          </a:xfrm>
          <a:prstGeom prst="rect">
            <a:avLst/>
          </a:prstGeom>
        </p:spPr>
      </p:pic>
    </p:spTree>
    <p:extLst>
      <p:ext uri="{BB962C8B-B14F-4D97-AF65-F5344CB8AC3E}">
        <p14:creationId xmlns:p14="http://schemas.microsoft.com/office/powerpoint/2010/main" val="4045623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76251" y="372011"/>
            <a:ext cx="2743200" cy="707886"/>
          </a:xfrm>
          <a:prstGeom prst="rect">
            <a:avLst/>
          </a:prstGeom>
          <a:noFill/>
        </p:spPr>
        <p:txBody>
          <a:bodyPr wrap="square" rtlCol="0">
            <a:spAutoFit/>
          </a:bodyPr>
          <a:lstStyle/>
          <a:p>
            <a:r>
              <a:rPr lang="en-US" sz="4000" b="1" dirty="0"/>
              <a:t>6. </a:t>
            </a:r>
            <a:r>
              <a:rPr lang="en-US" sz="4000" b="1" dirty="0" err="1"/>
              <a:t>razred</a:t>
            </a:r>
            <a:endParaRPr lang="hr-HR" sz="4000" b="1" dirty="0"/>
          </a:p>
        </p:txBody>
      </p:sp>
      <p:sp>
        <p:nvSpPr>
          <p:cNvPr id="6" name="TextBox 5">
            <a:extLst>
              <a:ext uri="{FF2B5EF4-FFF2-40B4-BE49-F238E27FC236}">
                <a16:creationId xmlns:a16="http://schemas.microsoft.com/office/drawing/2014/main" id="{38157F0A-E8F4-4EBE-A477-1795A5C5C3A0}"/>
              </a:ext>
            </a:extLst>
          </p:cNvPr>
          <p:cNvSpPr txBox="1"/>
          <p:nvPr/>
        </p:nvSpPr>
        <p:spPr>
          <a:xfrm>
            <a:off x="652027" y="1352550"/>
            <a:ext cx="6353175" cy="4282391"/>
          </a:xfrm>
          <a:prstGeom prst="rect">
            <a:avLst/>
          </a:prstGeom>
          <a:noFill/>
        </p:spPr>
        <p:txBody>
          <a:bodyPr wrap="square" rtlCol="0">
            <a:spAutoFit/>
          </a:bodyPr>
          <a:lstStyle/>
          <a:p>
            <a:pPr marL="342900" indent="-342900">
              <a:buFont typeface="Arial" panose="020B0604020202020204" pitchFamily="34" charset="0"/>
              <a:buChar char="•"/>
            </a:pPr>
            <a:r>
              <a:rPr lang="hr-HR" sz="2400" b="1" dirty="0"/>
              <a:t>čitanje s razumijevanjem</a:t>
            </a:r>
          </a:p>
          <a:p>
            <a:r>
              <a:rPr lang="hr-HR" sz="2400" dirty="0">
                <a:hlinkClick r:id="rId3"/>
              </a:rPr>
              <a:t>Čitanje novinskoga teksta</a:t>
            </a:r>
            <a:endParaRPr lang="hr-HR" sz="2400" dirty="0"/>
          </a:p>
          <a:p>
            <a:endParaRPr lang="en-US" sz="2400" dirty="0"/>
          </a:p>
          <a:p>
            <a:pPr marL="342900" indent="-342900">
              <a:buFont typeface="Arial" panose="020B0604020202020204" pitchFamily="34" charset="0"/>
              <a:buChar char="•"/>
            </a:pPr>
            <a:r>
              <a:rPr lang="en-US" sz="2400" dirty="0"/>
              <a:t>  </a:t>
            </a:r>
            <a:r>
              <a:rPr lang="hr-HR" sz="2400" b="1" dirty="0"/>
              <a:t>jezično gradivo</a:t>
            </a:r>
            <a:endParaRPr lang="hr-HR" sz="2400" dirty="0">
              <a:hlinkClick r:id="rId4" tooltip="Glagoli"/>
            </a:endParaRPr>
          </a:p>
          <a:p>
            <a:r>
              <a:rPr lang="hr-HR" sz="2400" dirty="0">
                <a:hlinkClick r:id="rId4"/>
              </a:rPr>
              <a:t>Glagoli</a:t>
            </a:r>
            <a:endParaRPr lang="hr-HR" sz="2400" dirty="0">
              <a:hlinkClick r:id="rId4" tooltip="Glagoli"/>
            </a:endParaRPr>
          </a:p>
          <a:p>
            <a:endParaRPr lang="hr-HR" sz="2400" dirty="0">
              <a:hlinkClick r:id="rId4" tooltip="Glagoli"/>
            </a:endParaRPr>
          </a:p>
          <a:p>
            <a:r>
              <a:rPr lang="en-US" sz="2400" dirty="0" err="1">
                <a:hlinkClick r:id="rId4" tooltip="Glagoli"/>
              </a:rPr>
              <a:t>Povijest</a:t>
            </a:r>
            <a:r>
              <a:rPr lang="en-US" sz="2400" dirty="0">
                <a:hlinkClick r:id="rId4" tooltip="Glagoli"/>
              </a:rPr>
              <a:t> </a:t>
            </a:r>
            <a:r>
              <a:rPr lang="en-US" sz="2400" dirty="0" err="1">
                <a:hlinkClick r:id="rId4" tooltip="Glagoli"/>
              </a:rPr>
              <a:t>hrv</a:t>
            </a:r>
            <a:r>
              <a:rPr lang="hr-HR" sz="2400" dirty="0" err="1">
                <a:hlinkClick r:id="rId4" tooltip="Glagoli"/>
              </a:rPr>
              <a:t>atskoga</a:t>
            </a:r>
            <a:r>
              <a:rPr lang="en-US" sz="2400" dirty="0">
                <a:hlinkClick r:id="rId4" tooltip="Glagoli"/>
              </a:rPr>
              <a:t> </a:t>
            </a:r>
            <a:r>
              <a:rPr lang="en-US" sz="2400" dirty="0" err="1">
                <a:hlinkClick r:id="rId4" tooltip="Glagoli"/>
              </a:rPr>
              <a:t>jezika</a:t>
            </a:r>
            <a:r>
              <a:rPr lang="en-US" sz="2400" dirty="0">
                <a:hlinkClick r:id="rId4" tooltip="Glagoli"/>
              </a:rPr>
              <a:t> </a:t>
            </a:r>
            <a:r>
              <a:rPr lang="en-US" sz="2400" dirty="0" err="1">
                <a:hlinkClick r:id="rId4" tooltip="Glagoli"/>
              </a:rPr>
              <a:t>i</a:t>
            </a:r>
            <a:r>
              <a:rPr lang="en-US" sz="2400" dirty="0">
                <a:hlinkClick r:id="rId4" tooltip="Glagoli"/>
              </a:rPr>
              <a:t> </a:t>
            </a:r>
            <a:r>
              <a:rPr lang="en-US" sz="2400" dirty="0" err="1">
                <a:hlinkClick r:id="rId4" tooltip="Glagoli"/>
              </a:rPr>
              <a:t>pravopis</a:t>
            </a:r>
            <a:r>
              <a:rPr lang="en-US" sz="2400" dirty="0"/>
              <a:t> </a:t>
            </a:r>
            <a:endParaRPr lang="hr-HR" sz="2400" dirty="0"/>
          </a:p>
          <a:p>
            <a:r>
              <a:rPr lang="en-US" sz="2400" dirty="0"/>
              <a:t>  </a:t>
            </a:r>
            <a:endParaRPr lang="en-US" sz="2400" i="1" dirty="0"/>
          </a:p>
          <a:p>
            <a:pPr marL="342900" indent="-342900">
              <a:buFont typeface="Arial" panose="020B0604020202020204" pitchFamily="34" charset="0"/>
              <a:buChar char="•"/>
            </a:pPr>
            <a:r>
              <a:rPr lang="hr-HR" sz="2400" b="1" dirty="0"/>
              <a:t>IZZI </a:t>
            </a:r>
          </a:p>
          <a:p>
            <a:r>
              <a:rPr lang="hr-HR" sz="2400" dirty="0">
                <a:hlinkClick r:id="rId5"/>
              </a:rPr>
              <a:t>M. Gavran, Začarani violinist</a:t>
            </a:r>
            <a:endParaRPr lang="hr-HR" sz="2400" dirty="0"/>
          </a:p>
          <a:p>
            <a:pPr>
              <a:lnSpc>
                <a:spcPct val="150000"/>
              </a:lnSpc>
            </a:pPr>
            <a:endParaRPr lang="hr-HR" sz="2400" dirty="0">
              <a:solidFill>
                <a:srgbClr val="FF0000"/>
              </a:solidFill>
            </a:endParaRPr>
          </a:p>
        </p:txBody>
      </p:sp>
      <p:pic>
        <p:nvPicPr>
          <p:cNvPr id="2" name="Picture 1">
            <a:extLst>
              <a:ext uri="{FF2B5EF4-FFF2-40B4-BE49-F238E27FC236}">
                <a16:creationId xmlns:a16="http://schemas.microsoft.com/office/drawing/2014/main" id="{0089A00A-A1B8-4118-AEF4-02E0C6526EB0}"/>
              </a:ext>
            </a:extLst>
          </p:cNvPr>
          <p:cNvPicPr>
            <a:picLocks noChangeAspect="1"/>
          </p:cNvPicPr>
          <p:nvPr/>
        </p:nvPicPr>
        <p:blipFill>
          <a:blip r:embed="rId6"/>
          <a:stretch>
            <a:fillRect/>
          </a:stretch>
        </p:blipFill>
        <p:spPr>
          <a:xfrm rot="21265229">
            <a:off x="5396461" y="2781623"/>
            <a:ext cx="4779580" cy="2389790"/>
          </a:xfrm>
          <a:prstGeom prst="rect">
            <a:avLst/>
          </a:prstGeom>
        </p:spPr>
      </p:pic>
      <p:pic>
        <p:nvPicPr>
          <p:cNvPr id="7" name="Picture 6">
            <a:extLst>
              <a:ext uri="{FF2B5EF4-FFF2-40B4-BE49-F238E27FC236}">
                <a16:creationId xmlns:a16="http://schemas.microsoft.com/office/drawing/2014/main" id="{1A72CA50-467B-43DE-B026-555DF4ED144A}"/>
              </a:ext>
            </a:extLst>
          </p:cNvPr>
          <p:cNvPicPr>
            <a:picLocks noChangeAspect="1"/>
          </p:cNvPicPr>
          <p:nvPr/>
        </p:nvPicPr>
        <p:blipFill>
          <a:blip r:embed="rId7"/>
          <a:stretch>
            <a:fillRect/>
          </a:stretch>
        </p:blipFill>
        <p:spPr>
          <a:xfrm>
            <a:off x="6650759" y="10213"/>
            <a:ext cx="3003122" cy="3785821"/>
          </a:xfrm>
          <a:prstGeom prst="rect">
            <a:avLst/>
          </a:prstGeom>
        </p:spPr>
      </p:pic>
      <p:pic>
        <p:nvPicPr>
          <p:cNvPr id="8" name="Picture 7">
            <a:extLst>
              <a:ext uri="{FF2B5EF4-FFF2-40B4-BE49-F238E27FC236}">
                <a16:creationId xmlns:a16="http://schemas.microsoft.com/office/drawing/2014/main" id="{32402753-F759-44FE-B25F-9A53B4BC80F1}"/>
              </a:ext>
            </a:extLst>
          </p:cNvPr>
          <p:cNvPicPr>
            <a:picLocks noChangeAspect="1"/>
          </p:cNvPicPr>
          <p:nvPr/>
        </p:nvPicPr>
        <p:blipFill>
          <a:blip r:embed="rId8"/>
          <a:stretch>
            <a:fillRect/>
          </a:stretch>
        </p:blipFill>
        <p:spPr>
          <a:xfrm rot="493681">
            <a:off x="9040825" y="1993644"/>
            <a:ext cx="2480138" cy="3447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6125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70B0D-D245-4897-B414-6D2E0F916812}"/>
              </a:ext>
            </a:extLst>
          </p:cNvPr>
          <p:cNvSpPr txBox="1"/>
          <p:nvPr/>
        </p:nvSpPr>
        <p:spPr>
          <a:xfrm>
            <a:off x="476251" y="372011"/>
            <a:ext cx="2743200" cy="707886"/>
          </a:xfrm>
          <a:prstGeom prst="rect">
            <a:avLst/>
          </a:prstGeom>
          <a:noFill/>
        </p:spPr>
        <p:txBody>
          <a:bodyPr wrap="square" rtlCol="0">
            <a:spAutoFit/>
          </a:bodyPr>
          <a:lstStyle/>
          <a:p>
            <a:r>
              <a:rPr lang="en-US" sz="4000" b="1" dirty="0"/>
              <a:t>7. </a:t>
            </a:r>
            <a:r>
              <a:rPr lang="en-US" sz="4000" b="1" dirty="0" err="1"/>
              <a:t>razred</a:t>
            </a:r>
            <a:endParaRPr lang="hr-HR" sz="4000" b="1" dirty="0"/>
          </a:p>
        </p:txBody>
      </p:sp>
      <p:sp>
        <p:nvSpPr>
          <p:cNvPr id="6" name="TextBox 5">
            <a:extLst>
              <a:ext uri="{FF2B5EF4-FFF2-40B4-BE49-F238E27FC236}">
                <a16:creationId xmlns:a16="http://schemas.microsoft.com/office/drawing/2014/main" id="{38157F0A-E8F4-4EBE-A477-1795A5C5C3A0}"/>
              </a:ext>
            </a:extLst>
          </p:cNvPr>
          <p:cNvSpPr txBox="1"/>
          <p:nvPr/>
        </p:nvSpPr>
        <p:spPr>
          <a:xfrm>
            <a:off x="361950" y="1695450"/>
            <a:ext cx="5153025" cy="3416320"/>
          </a:xfrm>
          <a:prstGeom prst="rect">
            <a:avLst/>
          </a:prstGeom>
          <a:noFill/>
        </p:spPr>
        <p:txBody>
          <a:bodyPr wrap="square" rtlCol="0">
            <a:spAutoFit/>
          </a:bodyPr>
          <a:lstStyle/>
          <a:p>
            <a:pPr marL="342900" indent="-342900">
              <a:buFont typeface="Arial" panose="020B0604020202020204" pitchFamily="34" charset="0"/>
              <a:buChar char="•"/>
            </a:pPr>
            <a:r>
              <a:rPr lang="hr-HR" sz="2400" b="1" dirty="0"/>
              <a:t>jezično gradivo  </a:t>
            </a:r>
          </a:p>
          <a:p>
            <a:r>
              <a:rPr lang="hr-HR" sz="2400" dirty="0">
                <a:hlinkClick r:id="rId3"/>
              </a:rPr>
              <a:t>Procijeni svoje znanje - služba riječi </a:t>
            </a:r>
            <a:endParaRPr lang="hr-HR" sz="2400" dirty="0"/>
          </a:p>
          <a:p>
            <a:endParaRPr lang="hr-HR" sz="2400" dirty="0"/>
          </a:p>
          <a:p>
            <a:r>
              <a:rPr lang="hr-HR" sz="2400" dirty="0">
                <a:hlinkClick r:id="rId4"/>
              </a:rPr>
              <a:t>Nezavisnosložena rečenica</a:t>
            </a:r>
            <a:endParaRPr lang="hr-HR" sz="2400" dirty="0"/>
          </a:p>
          <a:p>
            <a:endParaRPr lang="hr-HR" sz="2400" dirty="0"/>
          </a:p>
          <a:p>
            <a:r>
              <a:rPr lang="hr-HR" sz="2400" dirty="0">
                <a:hlinkClick r:id="rId5"/>
              </a:rPr>
              <a:t>Povijest hrvatskoga jezika i pravopis</a:t>
            </a:r>
            <a:endParaRPr lang="hr-HR" sz="2400" dirty="0"/>
          </a:p>
          <a:p>
            <a:endParaRPr lang="hr-HR" sz="2400" dirty="0"/>
          </a:p>
          <a:p>
            <a:pPr marL="342900" indent="-342900">
              <a:buFont typeface="Arial" panose="020B0604020202020204" pitchFamily="34" charset="0"/>
              <a:buChar char="•"/>
            </a:pPr>
            <a:r>
              <a:rPr lang="hr-HR" sz="2400" b="1" dirty="0"/>
              <a:t>IZZI </a:t>
            </a:r>
          </a:p>
          <a:p>
            <a:r>
              <a:rPr lang="hr-HR" sz="2400" b="1" dirty="0">
                <a:hlinkClick r:id="rId6"/>
              </a:rPr>
              <a:t>Autobiografija</a:t>
            </a:r>
            <a:endParaRPr lang="hr-HR" sz="2400" b="1" dirty="0"/>
          </a:p>
        </p:txBody>
      </p:sp>
      <p:pic>
        <p:nvPicPr>
          <p:cNvPr id="3" name="Picture 2">
            <a:extLst>
              <a:ext uri="{FF2B5EF4-FFF2-40B4-BE49-F238E27FC236}">
                <a16:creationId xmlns:a16="http://schemas.microsoft.com/office/drawing/2014/main" id="{BF9B6BBE-D29F-40C7-953A-32BF109877F7}"/>
              </a:ext>
            </a:extLst>
          </p:cNvPr>
          <p:cNvPicPr>
            <a:picLocks noChangeAspect="1"/>
          </p:cNvPicPr>
          <p:nvPr/>
        </p:nvPicPr>
        <p:blipFill>
          <a:blip r:embed="rId7"/>
          <a:stretch>
            <a:fillRect/>
          </a:stretch>
        </p:blipFill>
        <p:spPr>
          <a:xfrm>
            <a:off x="5143470" y="1938648"/>
            <a:ext cx="5110502" cy="3439449"/>
          </a:xfrm>
          <a:prstGeom prst="rect">
            <a:avLst/>
          </a:prstGeom>
        </p:spPr>
      </p:pic>
      <p:pic>
        <p:nvPicPr>
          <p:cNvPr id="4" name="Picture 3">
            <a:extLst>
              <a:ext uri="{FF2B5EF4-FFF2-40B4-BE49-F238E27FC236}">
                <a16:creationId xmlns:a16="http://schemas.microsoft.com/office/drawing/2014/main" id="{3B5EF70E-F390-484F-8BC3-5CA71BBDA856}"/>
              </a:ext>
            </a:extLst>
          </p:cNvPr>
          <p:cNvPicPr>
            <a:picLocks noChangeAspect="1"/>
          </p:cNvPicPr>
          <p:nvPr/>
        </p:nvPicPr>
        <p:blipFill>
          <a:blip r:embed="rId8"/>
          <a:stretch>
            <a:fillRect/>
          </a:stretch>
        </p:blipFill>
        <p:spPr>
          <a:xfrm rot="346877">
            <a:off x="8548723" y="302334"/>
            <a:ext cx="3410499" cy="4299372"/>
          </a:xfrm>
          <a:prstGeom prst="rect">
            <a:avLst/>
          </a:prstGeom>
        </p:spPr>
      </p:pic>
    </p:spTree>
    <p:extLst>
      <p:ext uri="{BB962C8B-B14F-4D97-AF65-F5344CB8AC3E}">
        <p14:creationId xmlns:p14="http://schemas.microsoft.com/office/powerpoint/2010/main" val="2444906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1372</TotalTime>
  <Words>4102</Words>
  <Application>Microsoft Office PowerPoint</Application>
  <PresentationFormat>Widescreen</PresentationFormat>
  <Paragraphs>474</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-apple-system</vt:lpstr>
      <vt:lpstr>Arial</vt:lpstr>
      <vt:lpstr>Calibri</vt:lpstr>
      <vt:lpstr>Calibri Light</vt:lpstr>
      <vt:lpstr>Office Theme</vt:lpstr>
      <vt:lpstr>VREDNOVANJE I OCJENJIVANJE NA DALJINU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Ivana Pavičić Skalonjić</dc:creator>
  <cp:lastModifiedBy>Klara Šarčević</cp:lastModifiedBy>
  <cp:revision>64</cp:revision>
  <dcterms:created xsi:type="dcterms:W3CDTF">2016-07-04T08:54:16Z</dcterms:created>
  <dcterms:modified xsi:type="dcterms:W3CDTF">2020-04-24T07:55:13Z</dcterms:modified>
</cp:coreProperties>
</file>