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8"/>
  </p:notesMasterIdLst>
  <p:handoutMasterIdLst>
    <p:handoutMasterId r:id="rId69"/>
  </p:handoutMasterIdLst>
  <p:sldIdLst>
    <p:sldId id="256" r:id="rId2"/>
    <p:sldId id="322" r:id="rId3"/>
    <p:sldId id="323" r:id="rId4"/>
    <p:sldId id="324" r:id="rId5"/>
    <p:sldId id="335" r:id="rId6"/>
    <p:sldId id="325" r:id="rId7"/>
    <p:sldId id="264" r:id="rId8"/>
    <p:sldId id="260" r:id="rId9"/>
    <p:sldId id="334" r:id="rId10"/>
    <p:sldId id="258" r:id="rId11"/>
    <p:sldId id="267" r:id="rId12"/>
    <p:sldId id="261" r:id="rId13"/>
    <p:sldId id="257" r:id="rId14"/>
    <p:sldId id="268" r:id="rId15"/>
    <p:sldId id="269" r:id="rId16"/>
    <p:sldId id="270" r:id="rId17"/>
    <p:sldId id="273" r:id="rId18"/>
    <p:sldId id="276" r:id="rId19"/>
    <p:sldId id="326" r:id="rId20"/>
    <p:sldId id="327" r:id="rId21"/>
    <p:sldId id="328" r:id="rId22"/>
    <p:sldId id="329" r:id="rId23"/>
    <p:sldId id="330" r:id="rId24"/>
    <p:sldId id="259" r:id="rId25"/>
    <p:sldId id="331" r:id="rId26"/>
    <p:sldId id="287" r:id="rId27"/>
    <p:sldId id="292" r:id="rId28"/>
    <p:sldId id="291" r:id="rId29"/>
    <p:sldId id="288" r:id="rId30"/>
    <p:sldId id="289" r:id="rId31"/>
    <p:sldId id="290" r:id="rId32"/>
    <p:sldId id="308" r:id="rId33"/>
    <p:sldId id="286" r:id="rId34"/>
    <p:sldId id="275" r:id="rId35"/>
    <p:sldId id="293" r:id="rId36"/>
    <p:sldId id="294" r:id="rId37"/>
    <p:sldId id="310" r:id="rId38"/>
    <p:sldId id="311" r:id="rId39"/>
    <p:sldId id="312" r:id="rId40"/>
    <p:sldId id="298" r:id="rId41"/>
    <p:sldId id="299" r:id="rId42"/>
    <p:sldId id="300" r:id="rId43"/>
    <p:sldId id="301" r:id="rId44"/>
    <p:sldId id="302" r:id="rId45"/>
    <p:sldId id="296" r:id="rId46"/>
    <p:sldId id="297" r:id="rId47"/>
    <p:sldId id="303" r:id="rId48"/>
    <p:sldId id="295" r:id="rId49"/>
    <p:sldId id="304" r:id="rId50"/>
    <p:sldId id="309" r:id="rId51"/>
    <p:sldId id="265" r:id="rId52"/>
    <p:sldId id="321" r:id="rId53"/>
    <p:sldId id="266" r:id="rId54"/>
    <p:sldId id="285" r:id="rId55"/>
    <p:sldId id="305" r:id="rId56"/>
    <p:sldId id="306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271" r:id="rId66"/>
    <p:sldId id="272" r:id="rId6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70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1pPr>
    <a:lvl2pPr marL="0" marR="0" indent="0" algn="ctr" defTabSz="5870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2pPr>
    <a:lvl3pPr marL="0" marR="0" indent="0" algn="ctr" defTabSz="5870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3pPr>
    <a:lvl4pPr marL="0" marR="0" indent="0" algn="ctr" defTabSz="5870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4pPr>
    <a:lvl5pPr marL="0" marR="0" indent="0" algn="ctr" defTabSz="5870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5pPr>
    <a:lvl6pPr marL="0" marR="0" indent="0" algn="ctr" defTabSz="5870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6pPr>
    <a:lvl7pPr marL="0" marR="0" indent="0" algn="ctr" defTabSz="5870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7pPr>
    <a:lvl8pPr marL="0" marR="0" indent="0" algn="ctr" defTabSz="5870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8pPr>
    <a:lvl9pPr marL="0" marR="0" indent="0" algn="ctr" defTabSz="5870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3175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3175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3175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3175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3175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rgbClr val="375A7D"/>
          </a:solidFill>
        </a:fill>
      </a:tcStyle>
    </a:wholeTbl>
    <a:band2H>
      <a:tcTxStyle/>
      <a:tcStyle>
        <a:tcBdr/>
        <a:fill>
          <a:solidFill>
            <a:srgbClr val="3B7499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3175" cap="flat">
              <a:solidFill>
                <a:srgbClr val="53D5FD"/>
              </a:solidFill>
              <a:prstDash val="solid"/>
              <a:miter lim="400000"/>
            </a:ln>
          </a:right>
          <a:top>
            <a:ln w="3175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3175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3175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3175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3175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3175" cap="flat">
              <a:solidFill>
                <a:srgbClr val="53D5FD"/>
              </a:solidFill>
              <a:prstDash val="solid"/>
              <a:miter lim="400000"/>
            </a:ln>
          </a:top>
          <a:bottom>
            <a:ln w="3175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3175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3175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3175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3175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3175" cap="flat">
              <a:solidFill>
                <a:srgbClr val="53D5FD"/>
              </a:solidFill>
              <a:prstDash val="solid"/>
              <a:miter lim="400000"/>
            </a:ln>
          </a:bottom>
          <a:insideH>
            <a:ln w="3175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3175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venir Medium"/>
          <a:ea typeface="Avenir Medium"/>
          <a:cs typeface="Avenir Medium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A0A0A">
              <a:alpha val="92000"/>
            </a:srgbClr>
          </a:solidFill>
        </a:fill>
      </a:tcStyle>
    </a:band2H>
    <a:firstCol>
      <a:tcTxStyle b="off" i="off">
        <a:font>
          <a:latin typeface="Avenir Medium"/>
          <a:ea typeface="Avenir Medium"/>
          <a:cs typeface="Avenir Medium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Avenir Medium"/>
          <a:ea typeface="Avenir Medium"/>
          <a:cs typeface="Avenir Medium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Avenir Medium"/>
          <a:ea typeface="Avenir Medium"/>
          <a:cs typeface="Avenir Medium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3175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3175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3175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3175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3175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EDFF">
              <a:alpha val="24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2">
              <a:satOff val="-5186"/>
              <a:lumOff val="-12389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00919C">
                  <a:alpha val="79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solidFill>
                <a:srgbClr val="00919C">
                  <a:alpha val="79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satOff val="-5186"/>
              <a:lumOff val="-28409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4F4F"/>
              </a:solidFill>
              <a:custDash>
                <a:ds d="100000" sp="200000"/>
              </a:custDash>
              <a:miter lim="400000"/>
            </a:ln>
          </a:top>
          <a:bottom>
            <a:ln w="12700" cap="flat">
              <a:solidFill>
                <a:srgbClr val="4F4F4F"/>
              </a:solidFill>
              <a:custDash>
                <a:ds d="100000" sp="200000"/>
              </a:custDash>
              <a:miter lim="400000"/>
            </a:ln>
          </a:bottom>
          <a:insideH>
            <a:ln w="12700" cap="flat">
              <a:solidFill>
                <a:srgbClr val="4F4F4F"/>
              </a:solidFill>
              <a:custDash>
                <a:ds d="1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D6D6D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rgbClr val="808080">
              <a:alpha val="32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41B00">
              <a:alpha val="8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D2600">
              <a:alpha val="80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4F4F4F"/>
              </a:solidFill>
              <a:prstDash val="solid"/>
              <a:miter lim="400000"/>
            </a:ln>
          </a:top>
          <a:bottom>
            <a:ln w="3175" cap="flat">
              <a:solidFill>
                <a:srgbClr val="4F4F4F"/>
              </a:solidFill>
              <a:prstDash val="solid"/>
              <a:miter lim="400000"/>
            </a:ln>
          </a:bottom>
          <a:insideH>
            <a:ln w="3175" cap="flat">
              <a:solidFill>
                <a:srgbClr val="4F4F4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3175" cap="flat">
              <a:solidFill>
                <a:srgbClr val="4F4F4F"/>
              </a:solidFill>
              <a:prstDash val="solid"/>
              <a:miter lim="400000"/>
            </a:ln>
          </a:top>
          <a:bottom>
            <a:ln w="3175" cap="flat">
              <a:solidFill>
                <a:srgbClr val="4F4F4F"/>
              </a:solidFill>
              <a:prstDash val="solid"/>
              <a:miter lim="400000"/>
            </a:ln>
          </a:bottom>
          <a:insideH>
            <a:ln w="3175" cap="flat">
              <a:solidFill>
                <a:srgbClr val="4F4F4F"/>
              </a:solidFill>
              <a:prstDash val="solid"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79797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chemeClr val="accent2">
            <a:satOff val="44164"/>
            <a:lumOff val="14231"/>
          </a:schemeClr>
        </a:fontRef>
        <a:schemeClr val="accent2">
          <a:satOff val="44164"/>
          <a:lumOff val="14231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79797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12"/>
    <p:restoredTop sz="94607"/>
  </p:normalViewPr>
  <p:slideViewPr>
    <p:cSldViewPr snapToGrid="0" snapToObjects="1">
      <p:cViewPr varScale="1">
        <p:scale>
          <a:sx n="87" d="100"/>
          <a:sy n="87" d="100"/>
        </p:scale>
        <p:origin x="158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948010A-D11D-3641-92F0-96B5EF2A411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90BF07-9C8A-F846-AA1D-2F1F5374765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FF07D7-E81C-C646-A297-54E24B5E35FA}" type="datetimeFigureOut">
              <a:rPr lang="hr-HR" smtClean="0"/>
              <a:t>30.04.2020.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252CAF-494A-404A-B181-39872EBE3ED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D1408-D9DD-554A-8FC5-CDD07F85AD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F783C3-FE00-4A44-856F-8481CEAC4A5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753976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0" name="Shape 19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</p:spTree>
    <p:extLst>
      <p:ext uri="{BB962C8B-B14F-4D97-AF65-F5344CB8AC3E}">
        <p14:creationId xmlns:p14="http://schemas.microsoft.com/office/powerpoint/2010/main" val="886942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</a:t>
            </a:r>
            <a:r>
              <a:rPr lang="en-HR" dirty="0"/>
              <a:t>oja se sve što zvuči</a:t>
            </a:r>
          </a:p>
        </p:txBody>
      </p:sp>
    </p:spTree>
    <p:extLst>
      <p:ext uri="{BB962C8B-B14F-4D97-AF65-F5344CB8AC3E}">
        <p14:creationId xmlns:p14="http://schemas.microsoft.com/office/powerpoint/2010/main" val="140288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</a:t>
            </a:r>
            <a:r>
              <a:rPr lang="en-HR" dirty="0"/>
              <a:t>likopriča o Mozartu 1. razred, Vivaldi 2. razred, Dora Pejačević 3. razred</a:t>
            </a:r>
          </a:p>
        </p:txBody>
      </p:sp>
    </p:spTree>
    <p:extLst>
      <p:ext uri="{BB962C8B-B14F-4D97-AF65-F5344CB8AC3E}">
        <p14:creationId xmlns:p14="http://schemas.microsoft.com/office/powerpoint/2010/main" val="22403882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V</a:t>
            </a:r>
            <a:r>
              <a:rPr lang="en-HR" dirty="0"/>
              <a:t>eće note </a:t>
            </a:r>
            <a:r>
              <a:rPr lang="en-GB" dirty="0"/>
              <a:t>I</a:t>
            </a:r>
            <a:r>
              <a:rPr lang="en-HR" dirty="0"/>
              <a:t> tekst riječi pjesme</a:t>
            </a:r>
          </a:p>
        </p:txBody>
      </p:sp>
    </p:spTree>
    <p:extLst>
      <p:ext uri="{BB962C8B-B14F-4D97-AF65-F5344CB8AC3E}">
        <p14:creationId xmlns:p14="http://schemas.microsoft.com/office/powerpoint/2010/main" val="16320109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K</a:t>
            </a:r>
            <a:r>
              <a:rPr lang="en-HR" dirty="0"/>
              <a:t>lasična, ali </a:t>
            </a:r>
            <a:r>
              <a:rPr lang="en-GB" dirty="0"/>
              <a:t>I</a:t>
            </a:r>
            <a:r>
              <a:rPr lang="en-HR" dirty="0"/>
              <a:t> tradicijski: hrvatski </a:t>
            </a:r>
            <a:r>
              <a:rPr lang="en-GB" dirty="0"/>
              <a:t>I</a:t>
            </a:r>
            <a:r>
              <a:rPr lang="en-HR" dirty="0"/>
              <a:t> u svijetu</a:t>
            </a:r>
          </a:p>
        </p:txBody>
      </p:sp>
    </p:spTree>
    <p:extLst>
      <p:ext uri="{BB962C8B-B14F-4D97-AF65-F5344CB8AC3E}">
        <p14:creationId xmlns:p14="http://schemas.microsoft.com/office/powerpoint/2010/main" val="1174470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HR" dirty="0"/>
              <a:t>preglednost</a:t>
            </a:r>
          </a:p>
        </p:txBody>
      </p:sp>
    </p:spTree>
    <p:extLst>
      <p:ext uri="{BB962C8B-B14F-4D97-AF65-F5344CB8AC3E}">
        <p14:creationId xmlns:p14="http://schemas.microsoft.com/office/powerpoint/2010/main" val="1137878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4" name="Body Level One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Body Level One…"/>
          <p:cNvSpPr txBox="1">
            <a:spLocks noGrp="1"/>
          </p:cNvSpPr>
          <p:nvPr>
            <p:ph type="body" idx="1"/>
          </p:nvPr>
        </p:nvSpPr>
        <p:spPr>
          <a:xfrm>
            <a:off x="657013" y="2357119"/>
            <a:ext cx="11684001" cy="5039362"/>
          </a:xfrm>
          <a:prstGeom prst="rect">
            <a:avLst/>
          </a:prstGeom>
        </p:spPr>
        <p:txBody>
          <a:bodyPr/>
          <a:lstStyle>
            <a:lvl1pPr marL="431800" indent="-431800">
              <a:spcBef>
                <a:spcPts val="4100"/>
              </a:spcBef>
              <a:buClr>
                <a:srgbClr val="646464"/>
              </a:buClr>
              <a:buSzPct val="90000"/>
              <a:buChar char="•"/>
              <a:defRPr sz="3400" cap="none" spc="0"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defRPr>
            </a:lvl1pPr>
            <a:lvl2pPr marL="1066800" indent="-431800">
              <a:spcBef>
                <a:spcPts val="4100"/>
              </a:spcBef>
              <a:buClr>
                <a:srgbClr val="646464"/>
              </a:buClr>
              <a:buSzPct val="90000"/>
              <a:buChar char="•"/>
              <a:defRPr sz="3400" cap="none" spc="0"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defRPr>
            </a:lvl2pPr>
            <a:lvl3pPr marL="1701800" indent="-431800">
              <a:spcBef>
                <a:spcPts val="4100"/>
              </a:spcBef>
              <a:buClr>
                <a:srgbClr val="646464"/>
              </a:buClr>
              <a:buSzPct val="90000"/>
              <a:buChar char="•"/>
              <a:defRPr sz="3400" cap="none" spc="0"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defRPr>
            </a:lvl3pPr>
            <a:lvl4pPr marL="2336800" indent="-431800">
              <a:spcBef>
                <a:spcPts val="4100"/>
              </a:spcBef>
              <a:buClr>
                <a:srgbClr val="646464"/>
              </a:buClr>
              <a:buSzPct val="90000"/>
              <a:buChar char="•"/>
              <a:defRPr sz="3400" cap="none" spc="0"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defRPr>
            </a:lvl4pPr>
            <a:lvl5pPr marL="2971800" indent="-431800">
              <a:spcBef>
                <a:spcPts val="4100"/>
              </a:spcBef>
              <a:buClr>
                <a:srgbClr val="646464"/>
              </a:buClr>
              <a:buSzPct val="90000"/>
              <a:buChar char="•"/>
              <a:defRPr sz="3400" cap="none" spc="0"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12" name="logo-11.png" descr="logo-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7409" y="632085"/>
            <a:ext cx="1941170" cy="706869"/>
          </a:xfrm>
          <a:prstGeom prst="rect">
            <a:avLst/>
          </a:prstGeom>
          <a:ln w="3175">
            <a:miter lim="400000"/>
          </a:ln>
        </p:spPr>
      </p:pic>
      <p:sp>
        <p:nvSpPr>
          <p:cNvPr id="1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Image"/>
          <p:cNvSpPr>
            <a:spLocks noGrp="1"/>
          </p:cNvSpPr>
          <p:nvPr>
            <p:ph type="pic" sz="half" idx="13"/>
          </p:nvPr>
        </p:nvSpPr>
        <p:spPr>
          <a:xfrm>
            <a:off x="6502400" y="4878489"/>
            <a:ext cx="6502401" cy="486562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1" name="143918632_1620x1622.jpeg"/>
          <p:cNvSpPr>
            <a:spLocks noGrp="1"/>
          </p:cNvSpPr>
          <p:nvPr>
            <p:ph type="pic" sz="half" idx="14"/>
          </p:nvPr>
        </p:nvSpPr>
        <p:spPr>
          <a:xfrm>
            <a:off x="6502400" y="36644"/>
            <a:ext cx="6502401" cy="484015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2" name="Image"/>
          <p:cNvSpPr>
            <a:spLocks noGrp="1"/>
          </p:cNvSpPr>
          <p:nvPr>
            <p:ph type="pic" idx="15"/>
          </p:nvPr>
        </p:nvSpPr>
        <p:spPr>
          <a:xfrm>
            <a:off x="-1" y="-7938"/>
            <a:ext cx="6502401" cy="977624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pic>
        <p:nvPicPr>
          <p:cNvPr id="123" name="logo-7.png" descr="logo-7.png"/>
          <p:cNvPicPr>
            <a:picLocks noChangeAspect="1"/>
          </p:cNvPicPr>
          <p:nvPr/>
        </p:nvPicPr>
        <p:blipFill>
          <a:blip r:embed="rId2">
            <a:alphaModFix amt="67330"/>
          </a:blip>
          <a:stretch>
            <a:fillRect/>
          </a:stretch>
        </p:blipFill>
        <p:spPr>
          <a:xfrm>
            <a:off x="456829" y="613145"/>
            <a:ext cx="1240614" cy="784817"/>
          </a:xfrm>
          <a:prstGeom prst="rect">
            <a:avLst/>
          </a:prstGeom>
          <a:ln w="3175">
            <a:miter lim="400000"/>
          </a:ln>
        </p:spPr>
      </p:pic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66613" y="5973233"/>
            <a:ext cx="10464801" cy="435188"/>
          </a:xfrm>
          <a:prstGeom prst="rect">
            <a:avLst/>
          </a:prstGeom>
        </p:spPr>
        <p:txBody>
          <a:bodyPr>
            <a:spAutoFit/>
          </a:bodyPr>
          <a:lstStyle>
            <a:lvl1pPr algn="ctr">
              <a:defRPr sz="2200" spc="352">
                <a:latin typeface="+mn-lt"/>
                <a:ea typeface="+mn-ea"/>
                <a:cs typeface="+mn-cs"/>
                <a:sym typeface="Avenir Light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32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66613" y="4357052"/>
            <a:ext cx="10464801" cy="638388"/>
          </a:xfrm>
          <a:prstGeom prst="rect">
            <a:avLst/>
          </a:prstGeom>
        </p:spPr>
        <p:txBody>
          <a:bodyPr>
            <a:spAutoFit/>
          </a:bodyPr>
          <a:lstStyle>
            <a:lvl1pPr algn="ctr">
              <a:defRPr sz="3400" cap="none" spc="0"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defRPr>
            </a:lvl1pPr>
          </a:lstStyle>
          <a:p>
            <a:r>
              <a:t>“Type a quote here.” </a:t>
            </a:r>
          </a:p>
        </p:txBody>
      </p:sp>
      <p:pic>
        <p:nvPicPr>
          <p:cNvPr id="133" name="logo-11.png" descr="logo-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4342" y="716752"/>
            <a:ext cx="1941170" cy="706869"/>
          </a:xfrm>
          <a:prstGeom prst="rect">
            <a:avLst/>
          </a:prstGeom>
          <a:ln w="3175">
            <a:miter lim="400000"/>
          </a:ln>
        </p:spPr>
      </p:pic>
      <p:sp>
        <p:nvSpPr>
          <p:cNvPr id="1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66613" y="3440853"/>
            <a:ext cx="10464801" cy="435187"/>
          </a:xfrm>
          <a:prstGeom prst="rect">
            <a:avLst/>
          </a:prstGeom>
        </p:spPr>
        <p:txBody>
          <a:bodyPr anchor="t">
            <a:spAutoFit/>
          </a:bodyPr>
          <a:lstStyle>
            <a:lvl1pPr algn="ctr">
              <a:defRPr sz="2200" spc="352">
                <a:latin typeface="+mn-lt"/>
                <a:ea typeface="+mn-ea"/>
                <a:cs typeface="+mn-cs"/>
                <a:sym typeface="Avenir Light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42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66613" y="2180166"/>
            <a:ext cx="10464801" cy="638388"/>
          </a:xfrm>
          <a:prstGeom prst="rect">
            <a:avLst/>
          </a:prstGeom>
        </p:spPr>
        <p:txBody>
          <a:bodyPr>
            <a:spAutoFit/>
          </a:bodyPr>
          <a:lstStyle>
            <a:lvl1pPr algn="ctr">
              <a:defRPr sz="3400" cap="none" spc="0"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143" name="Image"/>
          <p:cNvSpPr>
            <a:spLocks noGrp="1"/>
          </p:cNvSpPr>
          <p:nvPr>
            <p:ph type="pic" idx="15"/>
          </p:nvPr>
        </p:nvSpPr>
        <p:spPr>
          <a:xfrm>
            <a:off x="0" y="4492889"/>
            <a:ext cx="13004800" cy="526018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pic>
        <p:nvPicPr>
          <p:cNvPr id="144" name="logo-11.png" descr="logo-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7409" y="598219"/>
            <a:ext cx="1941170" cy="706869"/>
          </a:xfrm>
          <a:prstGeom prst="rect">
            <a:avLst/>
          </a:prstGeom>
          <a:ln w="3175">
            <a:miter lim="400000"/>
          </a:ln>
        </p:spPr>
      </p:pic>
      <p:sp>
        <p:nvSpPr>
          <p:cNvPr id="1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Image"/>
          <p:cNvSpPr>
            <a:spLocks noGrp="1"/>
          </p:cNvSpPr>
          <p:nvPr>
            <p:ph type="pic" idx="13"/>
          </p:nvPr>
        </p:nvSpPr>
        <p:spPr>
          <a:xfrm>
            <a:off x="0" y="-28113"/>
            <a:ext cx="13004800" cy="980982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pic>
        <p:nvPicPr>
          <p:cNvPr id="153" name="logo-7.png" descr="logo-7.png"/>
          <p:cNvPicPr>
            <a:picLocks noChangeAspect="1"/>
          </p:cNvPicPr>
          <p:nvPr/>
        </p:nvPicPr>
        <p:blipFill>
          <a:blip r:embed="rId2">
            <a:alphaModFix amt="67330"/>
          </a:blip>
          <a:stretch>
            <a:fillRect/>
          </a:stretch>
        </p:blipFill>
        <p:spPr>
          <a:xfrm>
            <a:off x="11212883" y="443811"/>
            <a:ext cx="1240614" cy="784818"/>
          </a:xfrm>
          <a:prstGeom prst="rect">
            <a:avLst/>
          </a:prstGeom>
          <a:ln w="3175">
            <a:miter lim="400000"/>
          </a:ln>
        </p:spPr>
      </p:pic>
      <p:sp>
        <p:nvSpPr>
          <p:cNvPr id="1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logo-11.png" descr="logo-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5809" y="496619"/>
            <a:ext cx="1941170" cy="706869"/>
          </a:xfrm>
          <a:prstGeom prst="rect">
            <a:avLst/>
          </a:prstGeom>
          <a:ln w="3175">
            <a:miter lim="400000"/>
          </a:ln>
        </p:spPr>
      </p:pic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logo-11.png" descr="logo-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5809" y="496619"/>
            <a:ext cx="1941170" cy="706869"/>
          </a:xfrm>
          <a:prstGeom prst="rect">
            <a:avLst/>
          </a:prstGeom>
          <a:ln w="3175">
            <a:miter lim="400000"/>
          </a:ln>
        </p:spPr>
      </p:pic>
      <p:pic>
        <p:nvPicPr>
          <p:cNvPr id="170" name="blended-illustracija.png" descr="blended-illustracij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7956" y="5160655"/>
            <a:ext cx="10068888" cy="3343186"/>
          </a:xfrm>
          <a:prstGeom prst="rect">
            <a:avLst/>
          </a:prstGeom>
          <a:ln w="3175">
            <a:miter lim="400000"/>
          </a:ln>
        </p:spPr>
      </p:pic>
      <p:sp>
        <p:nvSpPr>
          <p:cNvPr id="171" name="Title Text"/>
          <p:cNvSpPr txBox="1"/>
          <p:nvPr/>
        </p:nvSpPr>
        <p:spPr>
          <a:xfrm>
            <a:off x="657013" y="1679786"/>
            <a:ext cx="11684001" cy="107018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7093" tIns="27093" rIns="27093" bIns="27093">
            <a:normAutofit/>
          </a:bodyPr>
          <a:lstStyle>
            <a:lvl1pPr algn="l">
              <a:defRPr sz="4400" cap="all" spc="704"/>
            </a:lvl1pPr>
          </a:lstStyle>
          <a:p>
            <a:r>
              <a:t>Title Text</a:t>
            </a:r>
          </a:p>
        </p:txBody>
      </p:sp>
      <p:sp>
        <p:nvSpPr>
          <p:cNvPr id="1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49658" y="8150860"/>
            <a:ext cx="278216" cy="33358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1827" y="634436"/>
            <a:ext cx="3738879" cy="1388533"/>
          </a:xfrm>
        </p:spPr>
        <p:txBody>
          <a:bodyPr anchor="b"/>
          <a:lstStyle>
            <a:lvl1pPr algn="l">
              <a:defRPr sz="2133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44546" y="634437"/>
            <a:ext cx="5527040" cy="7701281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1827" y="2273583"/>
            <a:ext cx="3738879" cy="6062131"/>
          </a:xfrm>
        </p:spPr>
        <p:txBody>
          <a:bodyPr/>
          <a:lstStyle>
            <a:lvl1pPr marL="0" indent="0">
              <a:buNone/>
              <a:defRPr sz="1493"/>
            </a:lvl1pPr>
            <a:lvl2pPr marL="487695" indent="0">
              <a:buNone/>
              <a:defRPr sz="1280"/>
            </a:lvl2pPr>
            <a:lvl3pPr marL="975390" indent="0">
              <a:buNone/>
              <a:defRPr sz="1067"/>
            </a:lvl3pPr>
            <a:lvl4pPr marL="1463086" indent="0">
              <a:buNone/>
              <a:defRPr sz="960"/>
            </a:lvl4pPr>
            <a:lvl5pPr marL="1950781" indent="0">
              <a:buNone/>
              <a:defRPr sz="960"/>
            </a:lvl5pPr>
            <a:lvl6pPr marL="2438476" indent="0">
              <a:buNone/>
              <a:defRPr sz="960"/>
            </a:lvl6pPr>
            <a:lvl7pPr marL="2926171" indent="0">
              <a:buNone/>
              <a:defRPr sz="960"/>
            </a:lvl7pPr>
            <a:lvl8pPr marL="3413867" indent="0">
              <a:buNone/>
              <a:defRPr sz="960"/>
            </a:lvl8pPr>
            <a:lvl9pPr marL="3901562" indent="0">
              <a:buNone/>
              <a:defRPr sz="96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468" y="1016001"/>
            <a:ext cx="1694429" cy="721489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43588" y="8167185"/>
            <a:ext cx="290357" cy="300936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1621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43588" y="8167185"/>
            <a:ext cx="290357" cy="300936"/>
          </a:xfrm>
        </p:spPr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2968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29279" y="3467946"/>
            <a:ext cx="4437888" cy="52019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46668" y="3467946"/>
            <a:ext cx="4437888" cy="52019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4/30/20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43588" y="8167185"/>
            <a:ext cx="290357" cy="300936"/>
          </a:xfrm>
        </p:spPr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101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Image"/>
          <p:cNvSpPr>
            <a:spLocks noGrp="1"/>
          </p:cNvSpPr>
          <p:nvPr>
            <p:ph type="pic" idx="13"/>
          </p:nvPr>
        </p:nvSpPr>
        <p:spPr>
          <a:xfrm>
            <a:off x="-1" y="6350"/>
            <a:ext cx="13004801" cy="97409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4" name="Title Text"/>
          <p:cNvSpPr txBox="1">
            <a:spLocks noGrp="1"/>
          </p:cNvSpPr>
          <p:nvPr>
            <p:ph type="title"/>
          </p:nvPr>
        </p:nvSpPr>
        <p:spPr>
          <a:xfrm>
            <a:off x="660399" y="1334346"/>
            <a:ext cx="11684002" cy="109728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pic>
        <p:nvPicPr>
          <p:cNvPr id="35" name="logo-7.png" descr="logo-7.png"/>
          <p:cNvPicPr>
            <a:picLocks noChangeAspect="1"/>
          </p:cNvPicPr>
          <p:nvPr/>
        </p:nvPicPr>
        <p:blipFill>
          <a:blip r:embed="rId2">
            <a:alphaModFix amt="67330"/>
          </a:blip>
          <a:stretch>
            <a:fillRect/>
          </a:stretch>
        </p:blipFill>
        <p:spPr>
          <a:xfrm>
            <a:off x="11141762" y="257545"/>
            <a:ext cx="1240614" cy="784817"/>
          </a:xfrm>
          <a:prstGeom prst="rect">
            <a:avLst/>
          </a:prstGeom>
          <a:ln w="3175">
            <a:miter lim="400000"/>
          </a:ln>
        </p:spPr>
      </p:pic>
      <p:sp>
        <p:nvSpPr>
          <p:cNvPr id="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Text"/>
          <p:cNvSpPr txBox="1">
            <a:spLocks noGrp="1"/>
          </p:cNvSpPr>
          <p:nvPr>
            <p:ph type="title"/>
          </p:nvPr>
        </p:nvSpPr>
        <p:spPr>
          <a:xfrm>
            <a:off x="657013" y="4043679"/>
            <a:ext cx="11684001" cy="1666242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pic>
        <p:nvPicPr>
          <p:cNvPr id="44" name="logo-11.png" descr="logo-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6608" y="261400"/>
            <a:ext cx="1941170" cy="706870"/>
          </a:xfrm>
          <a:prstGeom prst="rect">
            <a:avLst/>
          </a:prstGeom>
          <a:ln w="3175">
            <a:miter lim="400000"/>
          </a:ln>
        </p:spPr>
      </p:pic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Image"/>
          <p:cNvSpPr>
            <a:spLocks noGrp="1"/>
          </p:cNvSpPr>
          <p:nvPr>
            <p:ph type="pic" idx="13"/>
          </p:nvPr>
        </p:nvSpPr>
        <p:spPr>
          <a:xfrm>
            <a:off x="6129462" y="-6522"/>
            <a:ext cx="6909147" cy="975346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xfrm>
            <a:off x="548639" y="3299856"/>
            <a:ext cx="5411895" cy="772267"/>
          </a:xfrm>
          <a:prstGeom prst="rect">
            <a:avLst/>
          </a:prstGeom>
        </p:spPr>
        <p:txBody>
          <a:bodyPr/>
          <a:lstStyle>
            <a:lvl1pPr>
              <a:defRPr sz="4400" spc="704"/>
            </a:lvl1pPr>
          </a:lstStyle>
          <a:p>
            <a:r>
              <a:t>Title Text</a:t>
            </a:r>
          </a:p>
        </p:txBody>
      </p:sp>
      <p:sp>
        <p:nvSpPr>
          <p:cNvPr id="5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48639" y="4422986"/>
            <a:ext cx="5411895" cy="1177132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55" name="znak.png" descr="zna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29" y="629126"/>
            <a:ext cx="643137" cy="663787"/>
          </a:xfrm>
          <a:prstGeom prst="rect">
            <a:avLst/>
          </a:prstGeom>
          <a:ln w="3175">
            <a:miter lim="400000"/>
          </a:ln>
        </p:spPr>
      </p:pic>
      <p:sp>
        <p:nvSpPr>
          <p:cNvPr id="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tle Text"/>
          <p:cNvSpPr txBox="1">
            <a:spLocks noGrp="1"/>
          </p:cNvSpPr>
          <p:nvPr>
            <p:ph type="title"/>
          </p:nvPr>
        </p:nvSpPr>
        <p:spPr>
          <a:xfrm>
            <a:off x="657013" y="1679786"/>
            <a:ext cx="11684001" cy="1070188"/>
          </a:xfrm>
          <a:prstGeom prst="rect">
            <a:avLst/>
          </a:prstGeom>
        </p:spPr>
        <p:txBody>
          <a:bodyPr/>
          <a:lstStyle>
            <a:lvl1pPr>
              <a:defRPr sz="4400" spc="704"/>
            </a:lvl1pPr>
          </a:lstStyle>
          <a:p>
            <a:r>
              <a:t>Title Text</a:t>
            </a:r>
          </a:p>
        </p:txBody>
      </p:sp>
      <p:pic>
        <p:nvPicPr>
          <p:cNvPr id="64" name="logo-11.png" descr="logo-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4342" y="428885"/>
            <a:ext cx="1941170" cy="706869"/>
          </a:xfrm>
          <a:prstGeom prst="rect">
            <a:avLst/>
          </a:prstGeom>
          <a:ln w="3175">
            <a:miter lim="400000"/>
          </a:ln>
        </p:spPr>
      </p:pic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 copy">
    <p:bg>
      <p:bgPr>
        <a:gradFill flip="none" rotWithShape="1">
          <a:gsLst>
            <a:gs pos="12964">
              <a:srgbClr val="00D3DB"/>
            </a:gs>
            <a:gs pos="74960">
              <a:srgbClr val="0698A9"/>
            </a:gs>
            <a:gs pos="100000">
              <a:srgbClr val="0C5D77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657013" y="1679786"/>
            <a:ext cx="11684001" cy="1070188"/>
          </a:xfrm>
          <a:prstGeom prst="rect">
            <a:avLst/>
          </a:prstGeom>
        </p:spPr>
        <p:txBody>
          <a:bodyPr/>
          <a:lstStyle>
            <a:lvl1pPr>
              <a:defRPr sz="4400" spc="704"/>
            </a:lvl1pPr>
          </a:lstStyle>
          <a:p>
            <a:r>
              <a:t>Title Text</a:t>
            </a:r>
          </a:p>
        </p:txBody>
      </p:sp>
      <p:pic>
        <p:nvPicPr>
          <p:cNvPr id="73" name="logo-11.png" descr="logo-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0476" y="564352"/>
            <a:ext cx="1941169" cy="706869"/>
          </a:xfrm>
          <a:prstGeom prst="rect">
            <a:avLst/>
          </a:prstGeom>
          <a:ln w="3175">
            <a:miter lim="400000"/>
          </a:ln>
        </p:spPr>
      </p:pic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 copy 1">
    <p:bg>
      <p:bgPr>
        <a:gradFill flip="none" rotWithShape="1">
          <a:gsLst>
            <a:gs pos="12964">
              <a:srgbClr val="DF0B5E"/>
            </a:gs>
            <a:gs pos="74960">
              <a:srgbClr val="AF094A"/>
            </a:gs>
            <a:gs pos="100000">
              <a:srgbClr val="800636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itle Text"/>
          <p:cNvSpPr txBox="1">
            <a:spLocks noGrp="1"/>
          </p:cNvSpPr>
          <p:nvPr>
            <p:ph type="title"/>
          </p:nvPr>
        </p:nvSpPr>
        <p:spPr>
          <a:xfrm>
            <a:off x="657013" y="1679786"/>
            <a:ext cx="11684001" cy="1070188"/>
          </a:xfrm>
          <a:prstGeom prst="rect">
            <a:avLst/>
          </a:prstGeom>
        </p:spPr>
        <p:txBody>
          <a:bodyPr/>
          <a:lstStyle>
            <a:lvl1pPr>
              <a:defRPr sz="4400" spc="704"/>
            </a:lvl1pPr>
          </a:lstStyle>
          <a:p>
            <a:r>
              <a:t>Title Text</a:t>
            </a:r>
          </a:p>
        </p:txBody>
      </p:sp>
      <p:pic>
        <p:nvPicPr>
          <p:cNvPr id="82" name="logo-11.png" descr="logo-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8209" y="445819"/>
            <a:ext cx="1941170" cy="706869"/>
          </a:xfrm>
          <a:prstGeom prst="rect">
            <a:avLst/>
          </a:prstGeom>
          <a:ln w="3175">
            <a:miter lim="400000"/>
          </a:ln>
        </p:spPr>
      </p:pic>
      <p:sp>
        <p:nvSpPr>
          <p:cNvPr id="8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itle Text"/>
          <p:cNvSpPr txBox="1">
            <a:spLocks noGrp="1"/>
          </p:cNvSpPr>
          <p:nvPr>
            <p:ph type="title"/>
          </p:nvPr>
        </p:nvSpPr>
        <p:spPr>
          <a:xfrm>
            <a:off x="657013" y="1679786"/>
            <a:ext cx="11684001" cy="1070188"/>
          </a:xfrm>
          <a:prstGeom prst="rect">
            <a:avLst/>
          </a:prstGeom>
        </p:spPr>
        <p:txBody>
          <a:bodyPr/>
          <a:lstStyle>
            <a:lvl1pPr>
              <a:defRPr sz="4400" spc="704"/>
            </a:lvl1pPr>
          </a:lstStyle>
          <a:p>
            <a:r>
              <a:t>Title Text</a:t>
            </a:r>
          </a:p>
        </p:txBody>
      </p:sp>
      <p:sp>
        <p:nvSpPr>
          <p:cNvPr id="91" name="Body Level One…"/>
          <p:cNvSpPr txBox="1">
            <a:spLocks noGrp="1"/>
          </p:cNvSpPr>
          <p:nvPr>
            <p:ph type="body" idx="1"/>
          </p:nvPr>
        </p:nvSpPr>
        <p:spPr>
          <a:xfrm>
            <a:off x="657013" y="2736426"/>
            <a:ext cx="11684001" cy="5039361"/>
          </a:xfrm>
          <a:prstGeom prst="rect">
            <a:avLst/>
          </a:prstGeom>
        </p:spPr>
        <p:txBody>
          <a:bodyPr/>
          <a:lstStyle>
            <a:lvl1pPr marL="431800" indent="-431800">
              <a:spcBef>
                <a:spcPts val="4100"/>
              </a:spcBef>
              <a:buSzPct val="90000"/>
              <a:buChar char="•"/>
              <a:defRPr sz="3400" cap="none" spc="0"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defRPr>
            </a:lvl1pPr>
            <a:lvl2pPr marL="1066800" indent="-431800">
              <a:spcBef>
                <a:spcPts val="4100"/>
              </a:spcBef>
              <a:buSzPct val="90000"/>
              <a:buChar char="•"/>
              <a:defRPr sz="3400" cap="none" spc="0"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defRPr>
            </a:lvl2pPr>
            <a:lvl3pPr marL="1701800" indent="-431800">
              <a:spcBef>
                <a:spcPts val="4100"/>
              </a:spcBef>
              <a:buSzPct val="90000"/>
              <a:buChar char="•"/>
              <a:defRPr sz="3400" cap="none" spc="0"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defRPr>
            </a:lvl3pPr>
            <a:lvl4pPr marL="2336800" indent="-431800">
              <a:spcBef>
                <a:spcPts val="4100"/>
              </a:spcBef>
              <a:buSzPct val="90000"/>
              <a:buChar char="•"/>
              <a:defRPr sz="3400" cap="none" spc="0"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defRPr>
            </a:lvl4pPr>
            <a:lvl5pPr marL="2971800" indent="-431800">
              <a:spcBef>
                <a:spcPts val="4100"/>
              </a:spcBef>
              <a:buSzPct val="90000"/>
              <a:buChar char="•"/>
              <a:defRPr sz="3400" cap="none" spc="0"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92" name="logo-11.png" descr="logo-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0476" y="530485"/>
            <a:ext cx="1941169" cy="706869"/>
          </a:xfrm>
          <a:prstGeom prst="rect">
            <a:avLst/>
          </a:prstGeom>
          <a:ln w="3175">
            <a:miter lim="400000"/>
          </a:ln>
        </p:spPr>
      </p:pic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Image"/>
          <p:cNvSpPr>
            <a:spLocks noGrp="1"/>
          </p:cNvSpPr>
          <p:nvPr>
            <p:ph type="pic" idx="13"/>
          </p:nvPr>
        </p:nvSpPr>
        <p:spPr>
          <a:xfrm>
            <a:off x="6502400" y="-5358"/>
            <a:ext cx="6502401" cy="97543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xfrm>
            <a:off x="663786" y="1679786"/>
            <a:ext cx="5080001" cy="1388534"/>
          </a:xfrm>
          <a:prstGeom prst="rect">
            <a:avLst/>
          </a:prstGeom>
        </p:spPr>
        <p:txBody>
          <a:bodyPr/>
          <a:lstStyle>
            <a:lvl1pPr>
              <a:defRPr sz="4400" spc="704"/>
            </a:lvl1pPr>
          </a:lstStyle>
          <a:p>
            <a:r>
              <a:t>Title Text</a:t>
            </a:r>
          </a:p>
        </p:txBody>
      </p:sp>
      <p:sp>
        <p:nvSpPr>
          <p:cNvPr id="10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3786" y="3332479"/>
            <a:ext cx="5080001" cy="4544908"/>
          </a:xfrm>
          <a:prstGeom prst="rect">
            <a:avLst/>
          </a:prstGeom>
        </p:spPr>
        <p:txBody>
          <a:bodyPr/>
          <a:lstStyle>
            <a:lvl1pPr marL="364066" indent="-364066">
              <a:spcBef>
                <a:spcPts val="3200"/>
              </a:spcBef>
              <a:buClr>
                <a:srgbClr val="646464"/>
              </a:buClr>
              <a:buSzPct val="90000"/>
              <a:buChar char="•"/>
              <a:defRPr sz="2800" cap="none" spc="0"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defRPr>
            </a:lvl1pPr>
            <a:lvl2pPr marL="910166" indent="-364066">
              <a:spcBef>
                <a:spcPts val="3200"/>
              </a:spcBef>
              <a:buClr>
                <a:srgbClr val="646464"/>
              </a:buClr>
              <a:buSzPct val="90000"/>
              <a:buChar char="•"/>
              <a:defRPr sz="2800" cap="none" spc="0"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defRPr>
            </a:lvl2pPr>
            <a:lvl3pPr marL="1456266" indent="-364066">
              <a:spcBef>
                <a:spcPts val="3200"/>
              </a:spcBef>
              <a:buClr>
                <a:srgbClr val="646464"/>
              </a:buClr>
              <a:buSzPct val="90000"/>
              <a:buChar char="•"/>
              <a:defRPr sz="2800" cap="none" spc="0"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defRPr>
            </a:lvl3pPr>
            <a:lvl4pPr marL="2002366" indent="-364066">
              <a:spcBef>
                <a:spcPts val="3200"/>
              </a:spcBef>
              <a:buClr>
                <a:srgbClr val="646464"/>
              </a:buClr>
              <a:buSzPct val="90000"/>
              <a:buChar char="•"/>
              <a:defRPr sz="2800" cap="none" spc="0"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defRPr>
            </a:lvl4pPr>
            <a:lvl5pPr marL="2548466" indent="-364066">
              <a:spcBef>
                <a:spcPts val="3200"/>
              </a:spcBef>
              <a:buClr>
                <a:srgbClr val="646464"/>
              </a:buClr>
              <a:buSzPct val="90000"/>
              <a:buChar char="•"/>
              <a:defRPr sz="2800" cap="none" spc="0"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03" name="znak.png" descr="zna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503" y="8753739"/>
            <a:ext cx="643136" cy="663788"/>
          </a:xfrm>
          <a:prstGeom prst="rect">
            <a:avLst/>
          </a:prstGeom>
          <a:ln w="3175">
            <a:miter lim="400000"/>
          </a:ln>
        </p:spPr>
      </p:pic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60399" y="4361127"/>
            <a:ext cx="11684002" cy="81370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7093" tIns="27093" rIns="27093" bIns="27093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60399" y="5847873"/>
            <a:ext cx="11684002" cy="161115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7093" tIns="27093" rIns="27093" bIns="27093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4" name="logo-1 copy.png" descr="logo-1 copy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926079" y="1639146"/>
            <a:ext cx="7152642" cy="1761068"/>
          </a:xfrm>
          <a:prstGeom prst="rect">
            <a:avLst/>
          </a:prstGeom>
          <a:ln w="3175">
            <a:miter lim="400000"/>
          </a:ln>
        </p:spPr>
      </p:pic>
      <p:pic>
        <p:nvPicPr>
          <p:cNvPr id="5" name="profil-klett-logo.png" descr="profil-klett-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896983" y="9096012"/>
            <a:ext cx="1305612" cy="654865"/>
          </a:xfrm>
          <a:prstGeom prst="rect">
            <a:avLst/>
          </a:prstGeom>
          <a:ln w="3175">
            <a:miter lim="400000"/>
          </a:ln>
        </p:spPr>
      </p:pic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49658" y="8150860"/>
            <a:ext cx="278216" cy="333587"/>
          </a:xfrm>
          <a:prstGeom prst="rect">
            <a:avLst/>
          </a:prstGeom>
          <a:ln w="3175">
            <a:miter lim="400000"/>
          </a:ln>
        </p:spPr>
        <p:txBody>
          <a:bodyPr wrap="none" lIns="27093" tIns="27093" rIns="27093" bIns="27093" anchor="ctr">
            <a:spAutoFit/>
          </a:bodyPr>
          <a:lstStyle>
            <a:lvl1pPr>
              <a:defRPr sz="16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</p:sldLayoutIdLst>
  <p:transition spd="med"/>
  <p:txStyles>
    <p:titleStyle>
      <a:lvl1pPr marL="0" marR="0" indent="0" algn="l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all" spc="959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1pPr>
      <a:lvl2pPr marL="0" marR="0" indent="0" algn="l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all" spc="959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2pPr>
      <a:lvl3pPr marL="0" marR="0" indent="0" algn="l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all" spc="959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3pPr>
      <a:lvl4pPr marL="0" marR="0" indent="0" algn="l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all" spc="959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4pPr>
      <a:lvl5pPr marL="0" marR="0" indent="0" algn="l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all" spc="959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5pPr>
      <a:lvl6pPr marL="0" marR="0" indent="0" algn="l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all" spc="959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6pPr>
      <a:lvl7pPr marL="0" marR="0" indent="0" algn="l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all" spc="959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7pPr>
      <a:lvl8pPr marL="0" marR="0" indent="0" algn="l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all" spc="959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8pPr>
      <a:lvl9pPr marL="0" marR="0" indent="0" algn="l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all" spc="959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9pPr>
    </p:titleStyle>
    <p:bodyStyle>
      <a:lvl1pPr marL="0" marR="0" indent="0" algn="l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384" baseline="0">
          <a:ln>
            <a:noFill/>
          </a:ln>
          <a:solidFill>
            <a:schemeClr val="accent2">
              <a:satOff val="44164"/>
              <a:lumOff val="14231"/>
            </a:schemeClr>
          </a:solidFill>
          <a:uFillTx/>
          <a:latin typeface="Avenir Book"/>
          <a:ea typeface="Avenir Book"/>
          <a:cs typeface="Avenir Book"/>
          <a:sym typeface="Avenir Book"/>
        </a:defRPr>
      </a:lvl1pPr>
      <a:lvl2pPr marL="0" marR="0" indent="0" algn="l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384" baseline="0">
          <a:ln>
            <a:noFill/>
          </a:ln>
          <a:solidFill>
            <a:schemeClr val="accent2">
              <a:satOff val="44164"/>
              <a:lumOff val="14231"/>
            </a:schemeClr>
          </a:solidFill>
          <a:uFillTx/>
          <a:latin typeface="Avenir Book"/>
          <a:ea typeface="Avenir Book"/>
          <a:cs typeface="Avenir Book"/>
          <a:sym typeface="Avenir Book"/>
        </a:defRPr>
      </a:lvl2pPr>
      <a:lvl3pPr marL="0" marR="0" indent="0" algn="l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384" baseline="0">
          <a:ln>
            <a:noFill/>
          </a:ln>
          <a:solidFill>
            <a:schemeClr val="accent2">
              <a:satOff val="44164"/>
              <a:lumOff val="14231"/>
            </a:schemeClr>
          </a:solidFill>
          <a:uFillTx/>
          <a:latin typeface="Avenir Book"/>
          <a:ea typeface="Avenir Book"/>
          <a:cs typeface="Avenir Book"/>
          <a:sym typeface="Avenir Book"/>
        </a:defRPr>
      </a:lvl3pPr>
      <a:lvl4pPr marL="0" marR="0" indent="0" algn="l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384" baseline="0">
          <a:ln>
            <a:noFill/>
          </a:ln>
          <a:solidFill>
            <a:schemeClr val="accent2">
              <a:satOff val="44164"/>
              <a:lumOff val="14231"/>
            </a:schemeClr>
          </a:solidFill>
          <a:uFillTx/>
          <a:latin typeface="Avenir Book"/>
          <a:ea typeface="Avenir Book"/>
          <a:cs typeface="Avenir Book"/>
          <a:sym typeface="Avenir Book"/>
        </a:defRPr>
      </a:lvl4pPr>
      <a:lvl5pPr marL="0" marR="0" indent="0" algn="l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384" baseline="0">
          <a:ln>
            <a:noFill/>
          </a:ln>
          <a:solidFill>
            <a:schemeClr val="accent2">
              <a:satOff val="44164"/>
              <a:lumOff val="14231"/>
            </a:schemeClr>
          </a:solidFill>
          <a:uFillTx/>
          <a:latin typeface="Avenir Book"/>
          <a:ea typeface="Avenir Book"/>
          <a:cs typeface="Avenir Book"/>
          <a:sym typeface="Avenir Book"/>
        </a:defRPr>
      </a:lvl5pPr>
      <a:lvl6pPr marL="0" marR="0" indent="355600" algn="l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384" baseline="0">
          <a:ln>
            <a:noFill/>
          </a:ln>
          <a:solidFill>
            <a:schemeClr val="accent2">
              <a:satOff val="44164"/>
              <a:lumOff val="14231"/>
            </a:schemeClr>
          </a:solidFill>
          <a:uFillTx/>
          <a:latin typeface="Avenir Book"/>
          <a:ea typeface="Avenir Book"/>
          <a:cs typeface="Avenir Book"/>
          <a:sym typeface="Avenir Book"/>
        </a:defRPr>
      </a:lvl6pPr>
      <a:lvl7pPr marL="0" marR="0" indent="711200" algn="l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384" baseline="0">
          <a:ln>
            <a:noFill/>
          </a:ln>
          <a:solidFill>
            <a:schemeClr val="accent2">
              <a:satOff val="44164"/>
              <a:lumOff val="14231"/>
            </a:schemeClr>
          </a:solidFill>
          <a:uFillTx/>
          <a:latin typeface="Avenir Book"/>
          <a:ea typeface="Avenir Book"/>
          <a:cs typeface="Avenir Book"/>
          <a:sym typeface="Avenir Book"/>
        </a:defRPr>
      </a:lvl7pPr>
      <a:lvl8pPr marL="0" marR="0" indent="1066800" algn="l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384" baseline="0">
          <a:ln>
            <a:noFill/>
          </a:ln>
          <a:solidFill>
            <a:schemeClr val="accent2">
              <a:satOff val="44164"/>
              <a:lumOff val="14231"/>
            </a:schemeClr>
          </a:solidFill>
          <a:uFillTx/>
          <a:latin typeface="Avenir Book"/>
          <a:ea typeface="Avenir Book"/>
          <a:cs typeface="Avenir Book"/>
          <a:sym typeface="Avenir Book"/>
        </a:defRPr>
      </a:lvl8pPr>
      <a:lvl9pPr marL="0" marR="0" indent="1422400" algn="l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384" baseline="0">
          <a:ln>
            <a:noFill/>
          </a:ln>
          <a:solidFill>
            <a:schemeClr val="accent2">
              <a:satOff val="44164"/>
              <a:lumOff val="14231"/>
            </a:schemeClr>
          </a:solidFill>
          <a:uFillTx/>
          <a:latin typeface="Avenir Book"/>
          <a:ea typeface="Avenir Book"/>
          <a:cs typeface="Avenir Book"/>
          <a:sym typeface="Avenir Book"/>
        </a:defRPr>
      </a:lvl9pPr>
    </p:bodyStyle>
    <p:otherStyle>
      <a:lvl1pPr marL="0" marR="0" indent="0" algn="ctr" defTabSz="58702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1pPr>
      <a:lvl2pPr marL="0" marR="0" indent="228600" algn="ctr" defTabSz="58702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2pPr>
      <a:lvl3pPr marL="0" marR="0" indent="457200" algn="ctr" defTabSz="58702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3pPr>
      <a:lvl4pPr marL="0" marR="0" indent="685800" algn="ctr" defTabSz="58702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4pPr>
      <a:lvl5pPr marL="0" marR="0" indent="914400" algn="ctr" defTabSz="58702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5pPr>
      <a:lvl6pPr marL="0" marR="0" indent="1143000" algn="ctr" defTabSz="58702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6pPr>
      <a:lvl7pPr marL="0" marR="0" indent="1371600" algn="ctr" defTabSz="58702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7pPr>
      <a:lvl8pPr marL="0" marR="0" indent="1600200" algn="ctr" defTabSz="58702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8pPr>
      <a:lvl9pPr marL="0" marR="0" indent="1828800" algn="ctr" defTabSz="58702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docs.google.com/forms/d/e/1FAIpQLSezNc5knFzCEOD7-Ad7rapMD3J5LBauZb0tWNMuPH-jJWO2vw/viewform" TargetMode="Externa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docs.google.com/presentation/d/1CBCjz8dZZoefvR-gjHYIpQ7fa35JnUK4/edit#slide=id.p1" TargetMode="Externa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hr.izzi.digital/DOS/106/124.html" TargetMode="External"/><Relationship Id="rId2" Type="http://schemas.openxmlformats.org/officeDocument/2006/relationships/hyperlink" Target="https://www.mentimeter.com/" TargetMode="Externa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png"/><Relationship Id="rId5" Type="http://schemas.openxmlformats.org/officeDocument/2006/relationships/hyperlink" Target="https://www.youtube.com/watch?v=vTWjKs6GUys" TargetMode="Externa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0wTDn2X5tg" TargetMode="External"/><Relationship Id="rId2" Type="http://schemas.openxmlformats.org/officeDocument/2006/relationships/hyperlink" Target="https://www.youtube.com/watch?v=uWXUWepSak4" TargetMode="Externa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www.youtube.com/watch?v=Nfhx-QSrvQU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7.png"/><Relationship Id="rId4" Type="http://schemas.openxmlformats.org/officeDocument/2006/relationships/hyperlink" Target="https://www.mentimeter.com/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nial.ly/" TargetMode="External"/><Relationship Id="rId2" Type="http://schemas.openxmlformats.org/officeDocument/2006/relationships/hyperlink" Target="https://prezi.com/" TargetMode="Externa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www.profil-klett.hr/ucenje-na-daljinu%20/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mailto:ruzicaambruskis@profil-klett.hr" TargetMode="Externa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anva.com/hr_hr/" TargetMode="External"/><Relationship Id="rId3" Type="http://schemas.openxmlformats.org/officeDocument/2006/relationships/hyperlink" Target="https://musiclab.chromeexperiments.com/" TargetMode="External"/><Relationship Id="rId7" Type="http://schemas.openxmlformats.org/officeDocument/2006/relationships/hyperlink" Target="https://edpuzzle.com/" TargetMode="External"/><Relationship Id="rId12" Type="http://schemas.openxmlformats.org/officeDocument/2006/relationships/hyperlink" Target="http://linoit.com/users/sstojakovic66/canvases/sstojakovi%c4%87" TargetMode="External"/><Relationship Id="rId2" Type="http://schemas.openxmlformats.org/officeDocument/2006/relationships/hyperlink" Target="https://www.profil-klett.hr/repozitorij-materijali/zahvaljujemo-sto-kod-preuzimanja-google-obrazaca-uredujete-svoju-kopiju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quizizz.com/join" TargetMode="External"/><Relationship Id="rId11" Type="http://schemas.openxmlformats.org/officeDocument/2006/relationships/hyperlink" Target="https://www.mentimeter.com/" TargetMode="External"/><Relationship Id="rId5" Type="http://schemas.openxmlformats.org/officeDocument/2006/relationships/hyperlink" Target="https://kahoot.it/" TargetMode="External"/><Relationship Id="rId10" Type="http://schemas.openxmlformats.org/officeDocument/2006/relationships/hyperlink" Target="https://popplet.com/" TargetMode="External"/><Relationship Id="rId4" Type="http://schemas.openxmlformats.org/officeDocument/2006/relationships/hyperlink" Target="https://learningapps.org/" TargetMode="External"/><Relationship Id="rId9" Type="http://schemas.openxmlformats.org/officeDocument/2006/relationships/hyperlink" Target="https://bubbl.us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itle"/>
          <p:cNvSpPr txBox="1">
            <a:spLocks noGrp="1"/>
          </p:cNvSpPr>
          <p:nvPr>
            <p:ph type="title"/>
          </p:nvPr>
        </p:nvSpPr>
        <p:spPr>
          <a:xfrm>
            <a:off x="894316" y="4887095"/>
            <a:ext cx="11684002" cy="813700"/>
          </a:xfrm>
          <a:prstGeom prst="rect">
            <a:avLst/>
          </a:prstGeom>
        </p:spPr>
        <p:txBody>
          <a:bodyPr/>
          <a:lstStyle/>
          <a:p>
            <a:pPr defTabSz="422656">
              <a:defRPr sz="4320" spc="691"/>
            </a:pPr>
            <a:r>
              <a:rPr lang="hr-HR" dirty="0"/>
              <a:t> </a:t>
            </a:r>
            <a:endParaRPr dirty="0"/>
          </a:p>
        </p:txBody>
      </p:sp>
      <p:sp>
        <p:nvSpPr>
          <p:cNvPr id="193" name="Body"/>
          <p:cNvSpPr txBox="1">
            <a:spLocks noGrp="1"/>
          </p:cNvSpPr>
          <p:nvPr>
            <p:ph type="body" sz="quarter" idx="1"/>
          </p:nvPr>
        </p:nvSpPr>
        <p:spPr>
          <a:xfrm>
            <a:off x="493627" y="6677213"/>
            <a:ext cx="11684002" cy="1611155"/>
          </a:xfrm>
          <a:prstGeom prst="rect">
            <a:avLst/>
          </a:prstGeom>
        </p:spPr>
        <p:txBody>
          <a:bodyPr/>
          <a:lstStyle/>
          <a:p>
            <a:r>
              <a:rPr lang="hr-HR" dirty="0"/>
              <a:t>  </a:t>
            </a:r>
            <a:r>
              <a:rPr lang="hr-HR" sz="4400" dirty="0">
                <a:latin typeface="Candara" panose="020E0502030303020204" pitchFamily="34" charset="0"/>
              </a:rPr>
              <a:t> </a:t>
            </a:r>
            <a:endParaRPr sz="4400" dirty="0">
              <a:latin typeface="Candara" panose="020E0502030303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729752-E499-8A48-83B4-FC0F2450B71A}"/>
              </a:ext>
            </a:extLst>
          </p:cNvPr>
          <p:cNvSpPr txBox="1"/>
          <p:nvPr/>
        </p:nvSpPr>
        <p:spPr>
          <a:xfrm>
            <a:off x="1190847" y="4683506"/>
            <a:ext cx="10986781" cy="1408932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7093" tIns="27093" rIns="27093" bIns="27093" numCol="1" spcCol="38100" rtlCol="0" anchor="ctr">
            <a:spAutoFit/>
          </a:bodyPr>
          <a:lstStyle/>
          <a:p>
            <a:r>
              <a:rPr lang="hr-HR" sz="4400" dirty="0">
                <a:solidFill>
                  <a:schemeClr val="tx1"/>
                </a:solidFill>
                <a:latin typeface="Candara" panose="020E0502030303020204" pitchFamily="34" charset="0"/>
              </a:rPr>
              <a:t>IZAZOVI UČITELJSKOG POZIVA U VRIJEME PROMJENA</a:t>
            </a:r>
            <a:endParaRPr kumimoji="0" lang="hr-HR" sz="4000" b="1" u="none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latin typeface="Candara" panose="020E0502030303020204" pitchFamily="34" charset="0"/>
              <a:sym typeface="Avenir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736825-C717-2740-BE1B-D629DAB5D441}"/>
              </a:ext>
            </a:extLst>
          </p:cNvPr>
          <p:cNvSpPr txBox="1"/>
          <p:nvPr/>
        </p:nvSpPr>
        <p:spPr>
          <a:xfrm>
            <a:off x="6294474" y="7356962"/>
            <a:ext cx="6034532" cy="63949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7093" tIns="27093" rIns="27093" bIns="27093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hr-HR" sz="3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andara" panose="020E0502030303020204" pitchFamily="34" charset="0"/>
                <a:sym typeface="Avenir Light"/>
              </a:rPr>
              <a:t>Ružica Ambruš-Kiš, </a:t>
            </a:r>
            <a:r>
              <a:rPr lang="hr-HR" dirty="0">
                <a:latin typeface="Candara" panose="020E0502030303020204" pitchFamily="34" charset="0"/>
              </a:rPr>
              <a:t>prof.</a:t>
            </a:r>
            <a:endParaRPr kumimoji="0" lang="hr-HR" sz="3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ndara" panose="020E0502030303020204" pitchFamily="34" charset="0"/>
              <a:sym typeface="Avenir Light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5DDE9-04DC-46F3-A1B6-33D0F280458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51265" y="515667"/>
            <a:ext cx="10902269" cy="2071008"/>
          </a:xfrm>
        </p:spPr>
        <p:txBody>
          <a:bodyPr>
            <a:normAutofit fontScale="90000"/>
          </a:bodyPr>
          <a:lstStyle/>
          <a:p>
            <a:pPr>
              <a:lnSpc>
                <a:spcPct val="200000"/>
              </a:lnSpc>
            </a:pPr>
            <a:r>
              <a:rPr lang="hr-HR" dirty="0" err="1">
                <a:latin typeface="Candara" panose="020E0502030303020204" pitchFamily="34" charset="0"/>
              </a:rPr>
              <a:t>MusicLab</a:t>
            </a:r>
            <a:br>
              <a:rPr lang="hr-HR" cap="none" dirty="0">
                <a:solidFill>
                  <a:schemeClr val="tx1"/>
                </a:solidFill>
                <a:latin typeface="Candara" panose="020E0502030303020204" pitchFamily="34" charset="0"/>
              </a:rPr>
            </a:br>
            <a:r>
              <a:rPr lang="en-US" sz="1387" cap="none" dirty="0">
                <a:solidFill>
                  <a:schemeClr val="tx1"/>
                </a:solidFill>
                <a:latin typeface="Candara" panose="020E0502030303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https://docs.google.com/forms/d/e/1faipqlseznc5knfzceod7-ad7rapmd3j5lbauzb0twnmuph-jjwo2vw</a:t>
            </a:r>
            <a:r>
              <a:rPr lang="en-US" sz="1387" dirty="0">
                <a:solidFill>
                  <a:schemeClr val="tx1"/>
                </a:solidFill>
                <a:latin typeface="Candara" panose="020E0502030303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/viewform</a:t>
            </a:r>
            <a:r>
              <a:rPr lang="hr-HR" sz="1387" dirty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endParaRPr lang="en-US" sz="1387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6CB4915-FFDD-40F7-A187-E186CC8391E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873" y="3523570"/>
            <a:ext cx="10902269" cy="509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11266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8E0BA-BF46-498E-AEA9-1FB0669DDB5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34790" y="0"/>
            <a:ext cx="12485687" cy="1440165"/>
          </a:xfrm>
        </p:spPr>
        <p:txBody>
          <a:bodyPr>
            <a:normAutofit fontScale="90000"/>
          </a:bodyPr>
          <a:lstStyle/>
          <a:p>
            <a:pPr>
              <a:lnSpc>
                <a:spcPct val="200000"/>
              </a:lnSpc>
            </a:pPr>
            <a:r>
              <a:rPr lang="hr-HR" sz="4000" dirty="0">
                <a:solidFill>
                  <a:schemeClr val="tx1"/>
                </a:solidFill>
                <a:latin typeface="Candara" panose="020E0502030303020204" pitchFamily="34" charset="0"/>
              </a:rPr>
              <a:t>Ponavljanje </a:t>
            </a:r>
            <a:r>
              <a:rPr lang="hr-HR" sz="4000" dirty="0" err="1">
                <a:solidFill>
                  <a:schemeClr val="tx1"/>
                </a:solidFill>
                <a:latin typeface="Candara" panose="020E0502030303020204" pitchFamily="34" charset="0"/>
              </a:rPr>
              <a:t>Romatizam</a:t>
            </a:r>
            <a:r>
              <a:rPr lang="hr-HR" sz="4000" dirty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br>
              <a:rPr lang="hr-HR" dirty="0">
                <a:solidFill>
                  <a:schemeClr val="tx1"/>
                </a:solidFill>
                <a:latin typeface="Candara" panose="020E0502030303020204" pitchFamily="34" charset="0"/>
              </a:rPr>
            </a:br>
            <a:r>
              <a:rPr lang="en-US" sz="1280" cap="none" dirty="0">
                <a:solidFill>
                  <a:schemeClr val="tx1"/>
                </a:solidFill>
                <a:latin typeface="Candara" panose="020E0502030303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https://docs.google.com/presentation/d/1cbcjz8dzzoefvr-gjhyipq7fa35jnuk4/edit#slide=id.p1</a:t>
            </a:r>
            <a:r>
              <a:rPr lang="hr-HR" sz="1280" cap="none" dirty="0">
                <a:solidFill>
                  <a:schemeClr val="tx1"/>
                </a:solidFill>
                <a:latin typeface="Candara" panose="020E0502030303020204" pitchFamily="34" charset="0"/>
              </a:rPr>
              <a:t>   </a:t>
            </a:r>
            <a:r>
              <a:rPr lang="hr-HR" sz="1280" dirty="0">
                <a:solidFill>
                  <a:schemeClr val="tx1"/>
                </a:solidFill>
                <a:latin typeface="Candara" panose="020E0502030303020204" pitchFamily="34" charset="0"/>
              </a:rPr>
              <a:t>         </a:t>
            </a:r>
            <a:endParaRPr lang="en-US" sz="1280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2685499-8237-483E-9B60-77E423036873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0313"/>
            <a:ext cx="3789644" cy="5423287"/>
          </a:xfr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1DE20564-5931-4537-8D48-42A1DAE98C74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5483">
            <a:off x="8327967" y="4453046"/>
            <a:ext cx="4413088" cy="4836091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FEE8CD-595A-493C-AAA0-D4A78D4F2F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644" y="2368240"/>
            <a:ext cx="5093099" cy="452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45638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71220-FB4B-4558-9CEE-121D794C146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174749"/>
            <a:ext cx="13004800" cy="1162051"/>
          </a:xfrm>
        </p:spPr>
        <p:txBody>
          <a:bodyPr>
            <a:normAutofit/>
          </a:bodyPr>
          <a:lstStyle/>
          <a:p>
            <a:r>
              <a:rPr lang="hr-HR" sz="4000" dirty="0">
                <a:latin typeface="Candara" panose="020E0502030303020204" pitchFamily="34" charset="0"/>
              </a:rPr>
              <a:t>Primjeri zadataka za vrednovanje</a:t>
            </a:r>
            <a:endParaRPr lang="en-US" sz="4000" dirty="0">
              <a:latin typeface="Candara" panose="020E05020303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E3393A-FFA0-446E-9056-AEBE63F09E3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19653" y="2740023"/>
            <a:ext cx="12097279" cy="5523443"/>
          </a:xfrm>
        </p:spPr>
        <p:txBody>
          <a:bodyPr>
            <a:normAutofit fontScale="85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hr-HR" sz="4693" b="1" cap="none" dirty="0"/>
              <a:t> anketa ukućana o glazbi koju slušaju, medij koji koriste dok slušaju...</a:t>
            </a:r>
          </a:p>
          <a:p>
            <a:pPr>
              <a:buFont typeface="Arial" panose="020B0604020202020204" pitchFamily="34" charset="0"/>
              <a:buChar char="•"/>
            </a:pPr>
            <a:endParaRPr lang="hr-HR" sz="4693" b="1" cap="none" dirty="0"/>
          </a:p>
          <a:p>
            <a:pPr>
              <a:buFont typeface="Arial" panose="020B0604020202020204" pitchFamily="34" charset="0"/>
              <a:buChar char="•"/>
            </a:pPr>
            <a:r>
              <a:rPr lang="hr-HR" sz="4693" b="1" cap="none" dirty="0"/>
              <a:t> utjecaj medija na moj glazbeni ukus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4693" b="1" cap="none" dirty="0"/>
          </a:p>
          <a:p>
            <a:pPr>
              <a:buFont typeface="Arial" panose="020B0604020202020204" pitchFamily="34" charset="0"/>
              <a:buChar char="•"/>
            </a:pPr>
            <a:r>
              <a:rPr lang="hr-HR" sz="4693" b="1" cap="none" dirty="0"/>
              <a:t> utjecaj glazbe na moje učenje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4693" b="1" cap="none" dirty="0"/>
          </a:p>
          <a:p>
            <a:pPr>
              <a:buFont typeface="Arial" panose="020B0604020202020204" pitchFamily="34" charset="0"/>
              <a:buChar char="•"/>
            </a:pPr>
            <a:r>
              <a:rPr lang="hr-HR" sz="4693" b="1" cap="none" dirty="0"/>
              <a:t> zašto se </a:t>
            </a:r>
            <a:r>
              <a:rPr lang="hr-HR" sz="4693" b="1" i="1" cap="none" dirty="0"/>
              <a:t>hip-hop</a:t>
            </a:r>
            <a:r>
              <a:rPr lang="hr-HR" sz="4693" b="1" cap="none" dirty="0"/>
              <a:t> glazba proširila cijelim svijetom, a tradicijska glazba klapa nije?</a:t>
            </a:r>
          </a:p>
          <a:p>
            <a:pPr>
              <a:buFont typeface="Arial" panose="020B0604020202020204" pitchFamily="34" charset="0"/>
              <a:buChar char="•"/>
            </a:pPr>
            <a:endParaRPr lang="hr-HR" sz="4693" cap="none" dirty="0"/>
          </a:p>
          <a:p>
            <a:endParaRPr lang="hr-HR" dirty="0"/>
          </a:p>
          <a:p>
            <a:r>
              <a:rPr lang="hr-HR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95316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76CE5A7-DCAA-4FC6-A708-BBF2F15588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5298520"/>
              </p:ext>
            </p:extLst>
          </p:nvPr>
        </p:nvGraphicFramePr>
        <p:xfrm>
          <a:off x="0" y="1299097"/>
          <a:ext cx="13004800" cy="84545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00961">
                  <a:extLst>
                    <a:ext uri="{9D8B030D-6E8A-4147-A177-3AD203B41FA5}">
                      <a16:colId xmlns:a16="http://schemas.microsoft.com/office/drawing/2014/main" val="2111816184"/>
                    </a:ext>
                  </a:extLst>
                </a:gridCol>
                <a:gridCol w="3354366">
                  <a:extLst>
                    <a:ext uri="{9D8B030D-6E8A-4147-A177-3AD203B41FA5}">
                      <a16:colId xmlns:a16="http://schemas.microsoft.com/office/drawing/2014/main" val="3187742524"/>
                    </a:ext>
                  </a:extLst>
                </a:gridCol>
                <a:gridCol w="3235569">
                  <a:extLst>
                    <a:ext uri="{9D8B030D-6E8A-4147-A177-3AD203B41FA5}">
                      <a16:colId xmlns:a16="http://schemas.microsoft.com/office/drawing/2014/main" val="2731390062"/>
                    </a:ext>
                  </a:extLst>
                </a:gridCol>
                <a:gridCol w="2688490">
                  <a:extLst>
                    <a:ext uri="{9D8B030D-6E8A-4147-A177-3AD203B41FA5}">
                      <a16:colId xmlns:a16="http://schemas.microsoft.com/office/drawing/2014/main" val="1010214202"/>
                    </a:ext>
                  </a:extLst>
                </a:gridCol>
                <a:gridCol w="1125414">
                  <a:extLst>
                    <a:ext uri="{9D8B030D-6E8A-4147-A177-3AD203B41FA5}">
                      <a16:colId xmlns:a16="http://schemas.microsoft.com/office/drawing/2014/main" val="1558127771"/>
                    </a:ext>
                  </a:extLst>
                </a:gridCol>
              </a:tblGrid>
              <a:tr h="777683"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hr-HR" sz="17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700" dirty="0">
                          <a:effectLst/>
                        </a:rPr>
                        <a:t>VREDNOVANJE AKTIVNOSTI  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4643" marR="24643" marT="16429" marB="16429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4025043"/>
                  </a:ext>
                </a:extLst>
              </a:tr>
              <a:tr h="77460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Učenik: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4643" marR="24643" marT="16429" marB="1642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NEOSTVARENO (0)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4643" marR="24643" marT="16429" marB="1642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DJELOMIČNO OSTVARENO (1)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4643" marR="24643" marT="16429" marB="1642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U POTPUNOSTI OSTVARENO (2)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4643" marR="24643" marT="16429" marB="1642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0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4643" marR="24643" marT="16429" marB="16429" anchor="ctr"/>
                </a:tc>
                <a:extLst>
                  <a:ext uri="{0D108BD9-81ED-4DB2-BD59-A6C34878D82A}">
                    <a16:rowId xmlns:a16="http://schemas.microsoft.com/office/drawing/2014/main" val="1527762149"/>
                  </a:ext>
                </a:extLst>
              </a:tr>
              <a:tr h="14970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ODNOS PREMA RADU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4643" marR="24643" marT="16429" marB="1642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ne ulaže trud ili ulaže minimalan trud u izvršavanju zadataka; potrebna stalna kontrola 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4643" marR="24643" marT="16429" marB="1642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ponekad ne ulaže dovoljan trud u izvršavanju zadataka; potreban poticaj i povremena kontrola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4643" marR="24643" marT="16429" marB="1642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kontinuirano ulaže trud u izvršavanju zadataka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4643" marR="24643" marT="16429" marB="1642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0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4643" marR="24643" marT="16429" marB="16429" anchor="ctr"/>
                </a:tc>
                <a:extLst>
                  <a:ext uri="{0D108BD9-81ED-4DB2-BD59-A6C34878D82A}">
                    <a16:rowId xmlns:a16="http://schemas.microsoft.com/office/drawing/2014/main" val="636677247"/>
                  </a:ext>
                </a:extLst>
              </a:tr>
              <a:tr h="185821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PRAĆENJE NASTAVE 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4643" marR="24643" marT="16429" marB="1642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ne prati obavijesti i upute ili ih prati sa zakašnjenjem, ne sudjeluje u zajedničkim aktivnostima i ne odgovara na poruke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4643" marR="24643" marT="16429" marB="1642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uglavnom prati obavijesti i upute, sudjeluje u zajedničkim aktivnostima i odgovara na poruke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4643" marR="24643" marT="16429" marB="1642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redovito prati obavijesti i upute, sudjeluje u zajedničkim aktivnostima i odgovara na poruke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4643" marR="24643" marT="16429" marB="1642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0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4643" marR="24643" marT="16429" marB="16429" anchor="ctr"/>
                </a:tc>
                <a:extLst>
                  <a:ext uri="{0D108BD9-81ED-4DB2-BD59-A6C34878D82A}">
                    <a16:rowId xmlns:a16="http://schemas.microsoft.com/office/drawing/2014/main" val="3618311324"/>
                  </a:ext>
                </a:extLst>
              </a:tr>
              <a:tr h="185821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POŠTIVANJE ROKOVA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4643" marR="24643" marT="16429" marB="1642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ne izvršava zadatke u zadanim rokovima, niti nakon upozorenja ili produženja roka, bez opravdanja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4643" marR="24643" marT="16429" marB="1642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uglavnom izvršava zadatke u zadanim rokovima ili nakon upozorenja ili produženja roka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4643" marR="24643" marT="16429" marB="1642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sve zadaće predaje unutar zadanog roka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4643" marR="24643" marT="16429" marB="1642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0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4643" marR="24643" marT="16429" marB="16429" anchor="ctr"/>
                </a:tc>
                <a:extLst>
                  <a:ext uri="{0D108BD9-81ED-4DB2-BD59-A6C34878D82A}">
                    <a16:rowId xmlns:a16="http://schemas.microsoft.com/office/drawing/2014/main" val="2819750291"/>
                  </a:ext>
                </a:extLst>
              </a:tr>
              <a:tr h="16887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0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4643" marR="24643" marT="16429" marB="16429" anchor="ctr"/>
                </a:tc>
                <a:tc gridSpan="3"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ODLIČAN …………….…… 5 i 6 BODOVA</a:t>
                      </a:r>
                      <a:br>
                        <a:rPr lang="hr-HR" sz="1100" dirty="0">
                          <a:effectLst/>
                        </a:rPr>
                      </a:br>
                      <a:r>
                        <a:rPr lang="hr-HR" sz="1100" dirty="0">
                          <a:effectLst/>
                        </a:rPr>
                        <a:t>VRLO DOBAR …………………. 3 i 4 BODOVA</a:t>
                      </a:r>
                      <a:br>
                        <a:rPr lang="hr-HR" sz="1100" dirty="0">
                          <a:effectLst/>
                        </a:rPr>
                      </a:br>
                      <a:r>
                        <a:rPr lang="hr-HR" sz="1100" dirty="0">
                          <a:effectLst/>
                        </a:rPr>
                        <a:t>DOBAR ……………………… 1 i 2 BODA</a:t>
                      </a:r>
                      <a:br>
                        <a:rPr lang="hr-HR" sz="1100" dirty="0">
                          <a:effectLst/>
                        </a:rPr>
                      </a:b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4643" marR="24643" marT="16429" marB="16429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 </a:t>
                      </a:r>
                      <a:endParaRPr lang="en-US" sz="10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0</a:t>
                      </a:r>
                      <a:endParaRPr lang="en-US" sz="100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4643" marR="24643" marT="16429" marB="16429" anchor="ctr"/>
                </a:tc>
                <a:extLst>
                  <a:ext uri="{0D108BD9-81ED-4DB2-BD59-A6C34878D82A}">
                    <a16:rowId xmlns:a16="http://schemas.microsoft.com/office/drawing/2014/main" val="236799343"/>
                  </a:ext>
                </a:extLst>
              </a:tr>
            </a:tbl>
          </a:graphicData>
        </a:graphic>
      </p:graphicFrame>
      <p:sp>
        <p:nvSpPr>
          <p:cNvPr id="8" name="Rectangle 3">
            <a:extLst>
              <a:ext uri="{FF2B5EF4-FFF2-40B4-BE49-F238E27FC236}">
                <a16:creationId xmlns:a16="http://schemas.microsoft.com/office/drawing/2014/main" id="{E7DD0898-012B-4606-877A-8439AC3EF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5680" y="3662268"/>
            <a:ext cx="15578411" cy="722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536" tIns="48768" rIns="97536" bIns="48768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4053"/>
          </a:p>
        </p:txBody>
      </p:sp>
    </p:spTree>
    <p:extLst>
      <p:ext uri="{BB962C8B-B14F-4D97-AF65-F5344CB8AC3E}">
        <p14:creationId xmlns:p14="http://schemas.microsoft.com/office/powerpoint/2010/main" val="84536957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85A34-0434-4F45-B5E5-7B4B1C6626F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599" y="589492"/>
            <a:ext cx="10464271" cy="1611313"/>
          </a:xfrm>
        </p:spPr>
        <p:txBody>
          <a:bodyPr>
            <a:normAutofit/>
          </a:bodyPr>
          <a:lstStyle/>
          <a:p>
            <a:r>
              <a:rPr lang="hr-HR" sz="3600" b="1" dirty="0">
                <a:latin typeface="Candara" panose="020E0502030303020204" pitchFamily="34" charset="0"/>
              </a:rPr>
              <a:t>Vrednovanje</a:t>
            </a:r>
            <a:r>
              <a:rPr lang="hr-HR" sz="3600" dirty="0">
                <a:latin typeface="Candara" panose="020E0502030303020204" pitchFamily="34" charset="0"/>
              </a:rPr>
              <a:t> na daljinu</a:t>
            </a:r>
            <a:br>
              <a:rPr lang="hr-HR" sz="3600" dirty="0">
                <a:latin typeface="Candara" panose="020E0502030303020204" pitchFamily="34" charset="0"/>
              </a:rPr>
            </a:br>
            <a:r>
              <a:rPr lang="hr-HR" sz="3600" i="1" dirty="0">
                <a:solidFill>
                  <a:srgbClr val="FF0000"/>
                </a:solidFill>
                <a:latin typeface="Candara" panose="020E0502030303020204" pitchFamily="34" charset="0"/>
              </a:rPr>
              <a:t>Don’t Worry, Be Happy</a:t>
            </a:r>
            <a:endParaRPr lang="en-US" sz="3600" i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30057-2FE9-497C-9B3F-C9542469A64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9599" y="2749021"/>
            <a:ext cx="11379201" cy="5940954"/>
          </a:xfrm>
        </p:spPr>
        <p:txBody>
          <a:bodyPr>
            <a:normAutofit/>
          </a:bodyPr>
          <a:lstStyle/>
          <a:p>
            <a:r>
              <a:rPr lang="hr-HR" sz="3200" b="1" cap="none" dirty="0">
                <a:latin typeface="Candara" panose="020E0502030303020204" pitchFamily="34" charset="0"/>
              </a:rPr>
              <a:t>razred: </a:t>
            </a:r>
            <a:r>
              <a:rPr lang="hr-HR" sz="3200" b="1" dirty="0">
                <a:latin typeface="Candara" panose="020E0502030303020204" pitchFamily="34" charset="0"/>
              </a:rPr>
              <a:t>5.</a:t>
            </a:r>
          </a:p>
          <a:p>
            <a:endParaRPr lang="hr-HR" sz="3200" b="1" dirty="0">
              <a:latin typeface="Candara" panose="020E0502030303020204" pitchFamily="34" charset="0"/>
            </a:endParaRPr>
          </a:p>
          <a:p>
            <a:r>
              <a:rPr lang="hr-HR" sz="3200" b="1" dirty="0">
                <a:solidFill>
                  <a:schemeClr val="tx1"/>
                </a:solidFill>
                <a:latin typeface="Candara" panose="020E0502030303020204" pitchFamily="34" charset="0"/>
              </a:rPr>
              <a:t>ISHODI: </a:t>
            </a:r>
            <a:endParaRPr lang="hr-HR" sz="3200" b="1" cap="none" dirty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3200" cap="none" dirty="0">
                <a:solidFill>
                  <a:schemeClr val="tx1"/>
                </a:solidFill>
                <a:latin typeface="Candara" panose="020E0502030303020204" pitchFamily="34" charset="0"/>
              </a:rPr>
              <a:t>učenik poznaje određeni broj skladbi.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3200" cap="none" dirty="0">
                <a:solidFill>
                  <a:schemeClr val="tx1"/>
                </a:solidFill>
                <a:latin typeface="Candara" panose="020E0502030303020204" pitchFamily="34" charset="0"/>
              </a:rPr>
              <a:t>učenik razlikuje gudaća i </a:t>
            </a:r>
            <a:r>
              <a:rPr lang="hr-HR" sz="3200" cap="none" dirty="0" err="1">
                <a:solidFill>
                  <a:schemeClr val="tx1"/>
                </a:solidFill>
                <a:latin typeface="Candara" panose="020E0502030303020204" pitchFamily="34" charset="0"/>
              </a:rPr>
              <a:t>trzaća</a:t>
            </a:r>
            <a:r>
              <a:rPr lang="hr-HR" sz="3200" cap="none" dirty="0">
                <a:solidFill>
                  <a:schemeClr val="tx1"/>
                </a:solidFill>
                <a:latin typeface="Candara" panose="020E0502030303020204" pitchFamily="34" charset="0"/>
              </a:rPr>
              <a:t> glazbala i instrumentalne sastave.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3200" cap="none" dirty="0">
                <a:solidFill>
                  <a:schemeClr val="tx1"/>
                </a:solidFill>
                <a:latin typeface="Candara" panose="020E0502030303020204" pitchFamily="34" charset="0"/>
              </a:rPr>
              <a:t>učenik temeljem slušanja glazbe razlikuje vokalnu, instrumentalnu i vokalnoinstrumentalnu glazbu te različite izvođačke sastave.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3200" cap="none" dirty="0">
                <a:solidFill>
                  <a:schemeClr val="tx1"/>
                </a:solidFill>
                <a:latin typeface="Candara" panose="020E0502030303020204" pitchFamily="34" charset="0"/>
              </a:rPr>
              <a:t>učenik</a:t>
            </a:r>
            <a:r>
              <a:rPr lang="pt-BR" sz="3200" cap="none" dirty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r>
              <a:rPr lang="hr-HR" sz="3200" cap="none" dirty="0">
                <a:solidFill>
                  <a:schemeClr val="tx1"/>
                </a:solidFill>
                <a:latin typeface="Candara" panose="020E0502030303020204" pitchFamily="34" charset="0"/>
              </a:rPr>
              <a:t>pjeva i izražava</a:t>
            </a:r>
            <a:r>
              <a:rPr lang="pt-BR" sz="3200" cap="none" dirty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r>
              <a:rPr lang="hr-HR" sz="3200" cap="none" dirty="0">
                <a:solidFill>
                  <a:schemeClr val="tx1"/>
                </a:solidFill>
                <a:latin typeface="Candara" panose="020E0502030303020204" pitchFamily="34" charset="0"/>
              </a:rPr>
              <a:t>se </a:t>
            </a:r>
            <a:r>
              <a:rPr lang="pt-BR" sz="3200" cap="none" dirty="0" err="1">
                <a:solidFill>
                  <a:schemeClr val="tx1"/>
                </a:solidFill>
                <a:latin typeface="Candara" panose="020E0502030303020204" pitchFamily="34" charset="0"/>
              </a:rPr>
              <a:t>pokretom</a:t>
            </a:r>
            <a:r>
              <a:rPr lang="pt-BR" sz="3200" cap="none" dirty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r>
              <a:rPr lang="pt-BR" sz="3200" cap="none" dirty="0" err="1">
                <a:solidFill>
                  <a:schemeClr val="tx1"/>
                </a:solidFill>
                <a:latin typeface="Candara" panose="020E0502030303020204" pitchFamily="34" charset="0"/>
              </a:rPr>
              <a:t>uz</a:t>
            </a:r>
            <a:r>
              <a:rPr lang="pt-BR" sz="3200" cap="none" dirty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r>
              <a:rPr lang="pt-BR" sz="3200" cap="none" dirty="0" err="1">
                <a:solidFill>
                  <a:schemeClr val="tx1"/>
                </a:solidFill>
                <a:latin typeface="Candara" panose="020E0502030303020204" pitchFamily="34" charset="0"/>
              </a:rPr>
              <a:t>glazbu</a:t>
            </a:r>
            <a:r>
              <a:rPr lang="pt-BR" sz="3200" cap="none" dirty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endParaRPr lang="hr-HR" sz="3200" cap="none" dirty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3200" cap="none" dirty="0">
                <a:solidFill>
                  <a:schemeClr val="tx1"/>
                </a:solidFill>
                <a:latin typeface="Candara" panose="020E0502030303020204" pitchFamily="34" charset="0"/>
              </a:rPr>
              <a:t>učenik na osnovu slušanja glazbe prepoznaje različite uloge i vrste glazbe.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4975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2C85E-8922-45C0-A00A-92F04E024EC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0752" y="535315"/>
            <a:ext cx="12063296" cy="2378937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hr-HR" sz="4000" b="1" dirty="0">
                <a:latin typeface="Candara" panose="020E0502030303020204" pitchFamily="34" charset="0"/>
              </a:rPr>
              <a:t>Virtualna nastavna jedinica </a:t>
            </a:r>
            <a:br>
              <a:rPr lang="hr-HR" sz="4000" b="1" dirty="0">
                <a:latin typeface="Candara" panose="020E0502030303020204" pitchFamily="34" charset="0"/>
              </a:rPr>
            </a:br>
            <a:r>
              <a:rPr lang="hr-HR" sz="4000" b="1" dirty="0">
                <a:latin typeface="Candara" panose="020E0502030303020204" pitchFamily="34" charset="0"/>
              </a:rPr>
              <a:t>uz tri pristupa vrednovanja</a:t>
            </a:r>
            <a:br>
              <a:rPr lang="hr-HR" sz="2133" dirty="0">
                <a:latin typeface="Candara" panose="020E0502030303020204" pitchFamily="34" charset="0"/>
              </a:rPr>
            </a:br>
            <a:r>
              <a:rPr lang="hr-HR" sz="2880" dirty="0">
                <a:solidFill>
                  <a:schemeClr val="accent1">
                    <a:lumMod val="40000"/>
                    <a:lumOff val="60000"/>
                  </a:schemeClr>
                </a:solidFill>
                <a:latin typeface="Candara" panose="020E0502030303020204" pitchFamily="34" charset="0"/>
              </a:rPr>
              <a:t>Tijek aktivnosti:</a:t>
            </a:r>
            <a:br>
              <a:rPr lang="hr-HR" sz="2880" dirty="0">
                <a:latin typeface="Candara" panose="020E0502030303020204" pitchFamily="34" charset="0"/>
              </a:rPr>
            </a:br>
            <a:r>
              <a:rPr lang="hr-HR" sz="2880" dirty="0">
                <a:solidFill>
                  <a:srgbClr val="FF0000"/>
                </a:solidFill>
                <a:latin typeface="Candara" panose="020E0502030303020204" pitchFamily="34" charset="0"/>
              </a:rPr>
              <a:t>Izražavanje glazbom i uz glazbu</a:t>
            </a:r>
            <a:endParaRPr lang="en-US" sz="2880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6A177-E115-4265-9F1F-CEBFD8C1BAF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35104" y="3645156"/>
            <a:ext cx="11684000" cy="3805511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3200" cap="none" dirty="0">
                <a:latin typeface="Candara" panose="020E0502030303020204" pitchFamily="34" charset="0"/>
              </a:rPr>
              <a:t>anketa za učenike </a:t>
            </a:r>
            <a:r>
              <a:rPr lang="hr-HR" sz="3200" b="1" cap="none" dirty="0">
                <a:solidFill>
                  <a:srgbClr val="FF0000"/>
                </a:solidFill>
                <a:latin typeface="Candara" panose="020E0502030303020204" pitchFamily="34" charset="0"/>
              </a:rPr>
              <a:t>Kako se trenutno osjećaš? </a:t>
            </a:r>
            <a:r>
              <a:rPr lang="hr-HR" sz="3200" b="1" cap="none" dirty="0">
                <a:latin typeface="Candara" panose="020E0502030303020204" pitchFamily="34" charset="0"/>
                <a:hlinkClick r:id="rId2"/>
              </a:rPr>
              <a:t>mentimeter  </a:t>
            </a:r>
            <a:endParaRPr lang="hr-HR" sz="3200" b="1" cap="none" dirty="0">
              <a:latin typeface="Candara" panose="020E05020303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3200" cap="none" dirty="0">
                <a:latin typeface="Candara" panose="020E0502030303020204" pitchFamily="34" charset="0"/>
              </a:rPr>
              <a:t>osobni glazbeni identitet / doživljavam i osjećam glazbu</a:t>
            </a:r>
            <a:r>
              <a:rPr lang="hr-HR" sz="3200" i="1" cap="none" dirty="0">
                <a:latin typeface="Candara" panose="020E050203030302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3200" cap="none" dirty="0">
                <a:latin typeface="Candara" panose="020E0502030303020204" pitchFamily="34" charset="0"/>
              </a:rPr>
              <a:t>pjevati pjesmu uz udžbenik i audio zapis </a:t>
            </a:r>
          </a:p>
          <a:p>
            <a:r>
              <a:rPr lang="hr-HR" sz="3200" cap="none" dirty="0">
                <a:latin typeface="Candara" panose="020E0502030303020204" pitchFamily="34" charset="0"/>
              </a:rPr>
              <a:t>   -        fonoteka, digitalna pjesmarica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3200" cap="none" dirty="0">
                <a:latin typeface="Candara" panose="020E0502030303020204" pitchFamily="34" charset="0"/>
              </a:rPr>
              <a:t>pleši uz pjesmu (od 0:21)</a:t>
            </a:r>
          </a:p>
          <a:p>
            <a:endParaRPr lang="en-US" dirty="0"/>
          </a:p>
        </p:txBody>
      </p:sp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890BCCF0-6D09-4A98-A1BC-DFFD92D12A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254" y="5168841"/>
            <a:ext cx="886691" cy="361454"/>
          </a:xfrm>
          <a:prstGeom prst="rect">
            <a:avLst/>
          </a:prstGeom>
        </p:spPr>
      </p:pic>
      <p:pic>
        <p:nvPicPr>
          <p:cNvPr id="6" name="Slika 8">
            <a:hlinkClick r:id="rId5"/>
            <a:extLst>
              <a:ext uri="{FF2B5EF4-FFF2-40B4-BE49-F238E27FC236}">
                <a16:creationId xmlns:a16="http://schemas.microsoft.com/office/drawing/2014/main" id="{1C2796C8-96A4-479A-9C00-212D7B48A3A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942" t="44077" r="42331" b="12851"/>
          <a:stretch/>
        </p:blipFill>
        <p:spPr>
          <a:xfrm>
            <a:off x="6377104" y="6588603"/>
            <a:ext cx="6627696" cy="3362783"/>
          </a:xfrm>
          <a:prstGeom prst="rect">
            <a:avLst/>
          </a:prstGeom>
        </p:spPr>
      </p:pic>
      <p:pic>
        <p:nvPicPr>
          <p:cNvPr id="7" name="Picture 6">
            <a:hlinkClick r:id="rId3"/>
            <a:extLst>
              <a:ext uri="{FF2B5EF4-FFF2-40B4-BE49-F238E27FC236}">
                <a16:creationId xmlns:a16="http://schemas.microsoft.com/office/drawing/2014/main" id="{CBB1E925-70CB-7C4B-938F-BBA8CF48CA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091" y="6227149"/>
            <a:ext cx="886691" cy="36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48453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79E5C-9D19-4C91-93E4-7BB1EB3E5B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23333" y="872597"/>
            <a:ext cx="11684000" cy="1684337"/>
          </a:xfrm>
        </p:spPr>
        <p:txBody>
          <a:bodyPr>
            <a:normAutofit/>
          </a:bodyPr>
          <a:lstStyle/>
          <a:p>
            <a:br>
              <a:rPr lang="hr-HR" sz="3413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hr-HR" sz="3413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r-HR" sz="4000" dirty="0">
                <a:solidFill>
                  <a:schemeClr val="tx1"/>
                </a:solidFill>
                <a:latin typeface="Candara" panose="020E0502030303020204" pitchFamily="34" charset="0"/>
              </a:rPr>
              <a:t>Slušanje i poznavanje glazbe</a:t>
            </a:r>
            <a:endParaRPr lang="en-US" sz="4000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3445F-F172-4F35-8D2A-6B8921B2C05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20700" y="2794528"/>
            <a:ext cx="12084050" cy="6086475"/>
          </a:xfrm>
        </p:spPr>
        <p:txBody>
          <a:bodyPr>
            <a:normAutofit fontScale="92500" lnSpcReduction="20000"/>
          </a:bodyPr>
          <a:lstStyle/>
          <a:p>
            <a:r>
              <a:rPr lang="hr-HR" sz="3500" cap="none" dirty="0">
                <a:solidFill>
                  <a:srgbClr val="FF0000"/>
                </a:solidFill>
                <a:latin typeface="Candara" panose="020E0502030303020204" pitchFamily="34" charset="0"/>
              </a:rPr>
              <a:t>Zadatak:</a:t>
            </a:r>
          </a:p>
          <a:p>
            <a:endParaRPr lang="hr-HR" sz="3500" cap="none" dirty="0">
              <a:solidFill>
                <a:srgbClr val="FF0000"/>
              </a:solidFill>
              <a:latin typeface="Candara" panose="020E05020303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3500" b="1" cap="none" dirty="0">
                <a:latin typeface="Candara" panose="020E0502030303020204" pitchFamily="34" charset="0"/>
              </a:rPr>
              <a:t>uz pomoć tablice vrednuj sljedeće izvedbe i odaberi tebi najdražu.</a:t>
            </a:r>
          </a:p>
          <a:p>
            <a:r>
              <a:rPr lang="hr-HR" sz="3500" cap="none" dirty="0">
                <a:latin typeface="Candara" panose="020E0502030303020204" pitchFamily="34" charset="0"/>
              </a:rPr>
              <a:t>(dok slušaš ispunjavat ćeš tablicu. odabrat ćeš tebi najbolju izvedbu i predstaviti razloge svog odabira prijateljima.)</a:t>
            </a:r>
          </a:p>
          <a:p>
            <a:endParaRPr lang="hr-HR" sz="3500" cap="none" dirty="0">
              <a:latin typeface="Candara" panose="020E0502030303020204" pitchFamily="34" charset="0"/>
            </a:endParaRPr>
          </a:p>
          <a:p>
            <a:r>
              <a:rPr lang="hr-HR" sz="3500" cap="none" dirty="0">
                <a:latin typeface="Candara" panose="020E0502030303020204" pitchFamily="34" charset="0"/>
              </a:rPr>
              <a:t>Iz predložene tablice moguće je izraditi više rubrika za vrednovanje kao i kriterije vrednovanja.</a:t>
            </a:r>
          </a:p>
          <a:p>
            <a:r>
              <a:rPr lang="hr-HR" sz="3500" cap="none" dirty="0">
                <a:latin typeface="Candara" panose="020E0502030303020204" pitchFamily="34" charset="0"/>
              </a:rPr>
              <a:t>Odabrali smo tri različite izvedbe kako bi provjerili i vrednovali zadane ishode te ponovili što smo naučili o vrsti glazbe, izvođačkim sastavima, glazbenim sastavnicama i dr.</a:t>
            </a:r>
            <a:endParaRPr lang="hr-HR" sz="3500" i="1" cap="none" dirty="0">
              <a:latin typeface="Candara" panose="020E0502030303020204" pitchFamily="34" charset="0"/>
            </a:endParaRPr>
          </a:p>
          <a:p>
            <a:pPr>
              <a:defRPr/>
            </a:pPr>
            <a:endParaRPr lang="hr-HR" sz="3500" cap="none" dirty="0">
              <a:latin typeface="Candara" panose="020E0502030303020204" pitchFamily="34" charset="0"/>
            </a:endParaRPr>
          </a:p>
          <a:p>
            <a:endParaRPr lang="hr-HR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93938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EB64844-BA57-4680-B8A5-DF57347562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5862941"/>
              </p:ext>
            </p:extLst>
          </p:nvPr>
        </p:nvGraphicFramePr>
        <p:xfrm>
          <a:off x="274242" y="1427441"/>
          <a:ext cx="12493488" cy="74456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4784">
                  <a:extLst>
                    <a:ext uri="{9D8B030D-6E8A-4147-A177-3AD203B41FA5}">
                      <a16:colId xmlns:a16="http://schemas.microsoft.com/office/drawing/2014/main" val="44366491"/>
                    </a:ext>
                  </a:extLst>
                </a:gridCol>
                <a:gridCol w="1784784">
                  <a:extLst>
                    <a:ext uri="{9D8B030D-6E8A-4147-A177-3AD203B41FA5}">
                      <a16:colId xmlns:a16="http://schemas.microsoft.com/office/drawing/2014/main" val="4097949022"/>
                    </a:ext>
                  </a:extLst>
                </a:gridCol>
                <a:gridCol w="1784784">
                  <a:extLst>
                    <a:ext uri="{9D8B030D-6E8A-4147-A177-3AD203B41FA5}">
                      <a16:colId xmlns:a16="http://schemas.microsoft.com/office/drawing/2014/main" val="2232937182"/>
                    </a:ext>
                  </a:extLst>
                </a:gridCol>
                <a:gridCol w="1784784">
                  <a:extLst>
                    <a:ext uri="{9D8B030D-6E8A-4147-A177-3AD203B41FA5}">
                      <a16:colId xmlns:a16="http://schemas.microsoft.com/office/drawing/2014/main" val="3695440740"/>
                    </a:ext>
                  </a:extLst>
                </a:gridCol>
                <a:gridCol w="1784784">
                  <a:extLst>
                    <a:ext uri="{9D8B030D-6E8A-4147-A177-3AD203B41FA5}">
                      <a16:colId xmlns:a16="http://schemas.microsoft.com/office/drawing/2014/main" val="625654403"/>
                    </a:ext>
                  </a:extLst>
                </a:gridCol>
                <a:gridCol w="1784784">
                  <a:extLst>
                    <a:ext uri="{9D8B030D-6E8A-4147-A177-3AD203B41FA5}">
                      <a16:colId xmlns:a16="http://schemas.microsoft.com/office/drawing/2014/main" val="593349494"/>
                    </a:ext>
                  </a:extLst>
                </a:gridCol>
                <a:gridCol w="1784784">
                  <a:extLst>
                    <a:ext uri="{9D8B030D-6E8A-4147-A177-3AD203B41FA5}">
                      <a16:colId xmlns:a16="http://schemas.microsoft.com/office/drawing/2014/main" val="2684970621"/>
                    </a:ext>
                  </a:extLst>
                </a:gridCol>
              </a:tblGrid>
              <a:tr h="136722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r-HR" sz="2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97536" marR="97536" marT="48768" marB="4876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r-HR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Izvođači</a:t>
                      </a:r>
                    </a:p>
                  </a:txBody>
                  <a:tcPr marL="97536" marR="97536" marT="48768" marB="4876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r-HR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Vrsta glazbe</a:t>
                      </a:r>
                    </a:p>
                  </a:txBody>
                  <a:tcPr marL="97536" marR="97536" marT="48768" marB="4876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r-HR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Melodija</a:t>
                      </a:r>
                    </a:p>
                  </a:txBody>
                  <a:tcPr marL="97536" marR="97536" marT="48768" marB="4876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r-HR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Ritam</a:t>
                      </a:r>
                    </a:p>
                  </a:txBody>
                  <a:tcPr marL="97536" marR="97536" marT="48768" marB="4876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r-HR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Tempo</a:t>
                      </a:r>
                    </a:p>
                  </a:txBody>
                  <a:tcPr marL="97536" marR="97536" marT="48768" marB="4876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r-HR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Ugođaj</a:t>
                      </a:r>
                    </a:p>
                  </a:txBody>
                  <a:tcPr marL="97536" marR="97536" marT="48768" marB="48768" anchor="ctr"/>
                </a:tc>
                <a:extLst>
                  <a:ext uri="{0D108BD9-81ED-4DB2-BD59-A6C34878D82A}">
                    <a16:rowId xmlns:a16="http://schemas.microsoft.com/office/drawing/2014/main" val="3658681071"/>
                  </a:ext>
                </a:extLst>
              </a:tr>
              <a:tr h="2026135">
                <a:tc>
                  <a:txBody>
                    <a:bodyPr/>
                    <a:lstStyle/>
                    <a:p>
                      <a:r>
                        <a:rPr lang="hr-HR" sz="1700" dirty="0"/>
                        <a:t>1. </a:t>
                      </a:r>
                      <a:r>
                        <a:rPr lang="hr-HR" sz="1700" dirty="0">
                          <a:hlinkClick r:id="rId2"/>
                        </a:rPr>
                        <a:t>izvedba</a:t>
                      </a:r>
                      <a:endParaRPr lang="hr-HR" sz="1700" dirty="0"/>
                    </a:p>
                  </a:txBody>
                  <a:tcPr marL="97536" marR="97536" marT="48768" marB="48768" anchor="ctr"/>
                </a:tc>
                <a:tc>
                  <a:txBody>
                    <a:bodyPr/>
                    <a:lstStyle/>
                    <a:p>
                      <a:endParaRPr lang="hr-HR" sz="1700" dirty="0"/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endParaRPr lang="hr-HR" sz="1700" dirty="0"/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endParaRPr lang="hr-HR" sz="1700"/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endParaRPr lang="hr-HR" sz="1700" dirty="0"/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r>
                        <a:rPr lang="hr-HR" sz="1700" dirty="0"/>
                        <a:t>umjereni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endParaRPr lang="hr-HR" sz="1700"/>
                    </a:p>
                  </a:txBody>
                  <a:tcPr marL="97536" marR="97536" marT="48768" marB="48768"/>
                </a:tc>
                <a:extLst>
                  <a:ext uri="{0D108BD9-81ED-4DB2-BD59-A6C34878D82A}">
                    <a16:rowId xmlns:a16="http://schemas.microsoft.com/office/drawing/2014/main" val="1546269443"/>
                  </a:ext>
                </a:extLst>
              </a:tr>
              <a:tr h="2026135">
                <a:tc>
                  <a:txBody>
                    <a:bodyPr/>
                    <a:lstStyle/>
                    <a:p>
                      <a:r>
                        <a:rPr lang="hr-HR" sz="1700" dirty="0"/>
                        <a:t>2. </a:t>
                      </a:r>
                      <a:r>
                        <a:rPr lang="hr-HR" sz="1700" dirty="0">
                          <a:hlinkClick r:id="rId3"/>
                        </a:rPr>
                        <a:t>izvedba</a:t>
                      </a:r>
                      <a:endParaRPr lang="hr-HR" sz="1700" dirty="0"/>
                    </a:p>
                  </a:txBody>
                  <a:tcPr marL="97536" marR="97536" marT="48768" marB="48768" anchor="ctr"/>
                </a:tc>
                <a:tc>
                  <a:txBody>
                    <a:bodyPr/>
                    <a:lstStyle/>
                    <a:p>
                      <a:r>
                        <a:rPr lang="hr-HR" sz="1700" dirty="0"/>
                        <a:t>Vokalni sastav</a:t>
                      </a:r>
                    </a:p>
                    <a:p>
                      <a:r>
                        <a:rPr lang="hr-HR" sz="1700" dirty="0"/>
                        <a:t>(kvartet)</a:t>
                      </a:r>
                    </a:p>
                    <a:p>
                      <a:r>
                        <a:rPr lang="hr-HR" sz="1700" dirty="0"/>
                        <a:t>koriste beatboxing</a:t>
                      </a:r>
                    </a:p>
                    <a:p>
                      <a:r>
                        <a:rPr lang="hr-HR" sz="1700" dirty="0"/>
                        <a:t>kao pratnju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endParaRPr lang="hr-HR" sz="1700"/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endParaRPr lang="hr-HR" sz="1700" dirty="0"/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endParaRPr lang="hr-HR" sz="1700"/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endParaRPr lang="hr-HR" sz="1700" dirty="0"/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endParaRPr lang="hr-HR" sz="1700" dirty="0"/>
                    </a:p>
                  </a:txBody>
                  <a:tcPr marL="97536" marR="97536" marT="48768" marB="48768"/>
                </a:tc>
                <a:extLst>
                  <a:ext uri="{0D108BD9-81ED-4DB2-BD59-A6C34878D82A}">
                    <a16:rowId xmlns:a16="http://schemas.microsoft.com/office/drawing/2014/main" val="2851470496"/>
                  </a:ext>
                </a:extLst>
              </a:tr>
              <a:tr h="2026135">
                <a:tc>
                  <a:txBody>
                    <a:bodyPr/>
                    <a:lstStyle/>
                    <a:p>
                      <a:r>
                        <a:rPr lang="hr-HR" sz="1700" dirty="0"/>
                        <a:t>3. </a:t>
                      </a:r>
                      <a:r>
                        <a:rPr lang="hr-HR" sz="1700" dirty="0">
                          <a:hlinkClick r:id="rId4"/>
                        </a:rPr>
                        <a:t>izvedba</a:t>
                      </a:r>
                      <a:endParaRPr lang="hr-HR" sz="1700" dirty="0"/>
                    </a:p>
                  </a:txBody>
                  <a:tcPr marL="97536" marR="97536" marT="48768" marB="48768" anchor="ctr"/>
                </a:tc>
                <a:tc>
                  <a:txBody>
                    <a:bodyPr/>
                    <a:lstStyle/>
                    <a:p>
                      <a:endParaRPr lang="hr-HR" sz="1700"/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endParaRPr lang="hr-HR" sz="1700" dirty="0"/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r>
                        <a:rPr lang="hr-HR" sz="1700" dirty="0"/>
                        <a:t>silaznog i postupnog kretanja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endParaRPr lang="hr-HR" sz="1700"/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endParaRPr lang="hr-HR" sz="1700" dirty="0"/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endParaRPr lang="hr-HR" sz="1700" dirty="0"/>
                    </a:p>
                  </a:txBody>
                  <a:tcPr marL="97536" marR="97536" marT="48768" marB="48768"/>
                </a:tc>
                <a:extLst>
                  <a:ext uri="{0D108BD9-81ED-4DB2-BD59-A6C34878D82A}">
                    <a16:rowId xmlns:a16="http://schemas.microsoft.com/office/drawing/2014/main" val="42788873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7696423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C0397-6494-49CE-A455-8983C5EAA48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32536" y="978628"/>
            <a:ext cx="12250853" cy="4554668"/>
          </a:xfrm>
        </p:spPr>
        <p:txBody>
          <a:bodyPr>
            <a:normAutofit fontScale="90000"/>
          </a:bodyPr>
          <a:lstStyle/>
          <a:p>
            <a:br>
              <a:rPr lang="hr-HR" sz="3100" dirty="0"/>
            </a:br>
            <a:r>
              <a:rPr lang="hr-HR" sz="3600" cap="none" dirty="0">
                <a:latin typeface="Candara" panose="020E0502030303020204" pitchFamily="34" charset="0"/>
              </a:rPr>
              <a:t>Svi će učenici moći vidjeti rezultate glasovanja što je vrlo važno za kritičko promišljanje, prihvaćanje drugih  i drugačijih, pripadnost grupi.</a:t>
            </a:r>
            <a:br>
              <a:rPr lang="hr-HR" sz="3600" cap="none" dirty="0">
                <a:latin typeface="Candara" panose="020E0502030303020204" pitchFamily="34" charset="0"/>
              </a:rPr>
            </a:br>
            <a:r>
              <a:rPr lang="hr-HR" sz="3600" cap="none" dirty="0">
                <a:latin typeface="Candara" panose="020E0502030303020204" pitchFamily="34" charset="0"/>
              </a:rPr>
              <a:t>dodati </a:t>
            </a:r>
            <a:r>
              <a:rPr lang="hr-HR" sz="3600" cap="none" dirty="0" err="1">
                <a:latin typeface="Candara" panose="020E0502030303020204" pitchFamily="34" charset="0"/>
              </a:rPr>
              <a:t>podpitanja</a:t>
            </a:r>
            <a:r>
              <a:rPr lang="hr-HR" sz="3600" cap="none" dirty="0">
                <a:latin typeface="Candara" panose="020E0502030303020204" pitchFamily="34" charset="0"/>
              </a:rPr>
              <a:t>: što je odredilo tvoj izbor, koja glazbena sastavnica, izvođači, ritam, ugođaj, tempo? što je odredilo tvoj izbor: izvođači, glazbalo...</a:t>
            </a:r>
            <a:br>
              <a:rPr lang="hr-HR" sz="2133" dirty="0"/>
            </a:br>
            <a:endParaRPr lang="en-US" sz="2133" dirty="0"/>
          </a:p>
        </p:txBody>
      </p:sp>
      <p:pic>
        <p:nvPicPr>
          <p:cNvPr id="4" name="Slika 4">
            <a:extLst>
              <a:ext uri="{FF2B5EF4-FFF2-40B4-BE49-F238E27FC236}">
                <a16:creationId xmlns:a16="http://schemas.microsoft.com/office/drawing/2014/main" id="{6EFF4737-6FBE-41D8-A8BA-3F83CB65F74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18663" t="36520" r="36163" b="31154"/>
          <a:stretch/>
        </p:blipFill>
        <p:spPr>
          <a:xfrm>
            <a:off x="0" y="5655309"/>
            <a:ext cx="6557963" cy="3255962"/>
          </a:xfrm>
          <a:prstGeom prst="rect">
            <a:avLst/>
          </a:prstGeom>
        </p:spPr>
      </p:pic>
      <p:pic>
        <p:nvPicPr>
          <p:cNvPr id="5" name="Slika 3">
            <a:extLst>
              <a:ext uri="{FF2B5EF4-FFF2-40B4-BE49-F238E27FC236}">
                <a16:creationId xmlns:a16="http://schemas.microsoft.com/office/drawing/2014/main" id="{36882180-80FA-48A9-8992-038A498B8F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11" t="35466" r="36513" b="31032"/>
          <a:stretch/>
        </p:blipFill>
        <p:spPr>
          <a:xfrm>
            <a:off x="6125570" y="6893824"/>
            <a:ext cx="6557819" cy="2859776"/>
          </a:xfrm>
          <a:prstGeom prst="rect">
            <a:avLst/>
          </a:prstGeom>
        </p:spPr>
      </p:pic>
      <p:pic>
        <p:nvPicPr>
          <p:cNvPr id="6" name="Slika 4">
            <a:hlinkClick r:id="rId4"/>
            <a:extLst>
              <a:ext uri="{FF2B5EF4-FFF2-40B4-BE49-F238E27FC236}">
                <a16:creationId xmlns:a16="http://schemas.microsoft.com/office/drawing/2014/main" id="{363BF998-B4ED-4324-8E99-5877ADB614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547" y="976436"/>
            <a:ext cx="1997984" cy="30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946467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6001C41-A004-9642-9229-FD28A15B5EA3}"/>
              </a:ext>
            </a:extLst>
          </p:cNvPr>
          <p:cNvSpPr/>
          <p:nvPr/>
        </p:nvSpPr>
        <p:spPr>
          <a:xfrm>
            <a:off x="372938" y="960920"/>
            <a:ext cx="635181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4000" dirty="0">
                <a:solidFill>
                  <a:srgbClr val="FF0000"/>
                </a:solidFill>
                <a:latin typeface="Candara" panose="020E0502030303020204" pitchFamily="34" charset="0"/>
              </a:rPr>
              <a:t>Ivana Tuškan, prof.</a:t>
            </a:r>
          </a:p>
          <a:p>
            <a:endParaRPr lang="hr-HR" sz="4000" b="1" dirty="0">
              <a:solidFill>
                <a:schemeClr val="accent1">
                  <a:lumMod val="40000"/>
                  <a:lumOff val="60000"/>
                </a:schemeClr>
              </a:solidFill>
              <a:latin typeface="Candara" panose="020E0502030303020204" pitchFamily="34" charset="0"/>
            </a:endParaRPr>
          </a:p>
          <a:p>
            <a:r>
              <a:rPr lang="hr-HR" sz="4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ndara" panose="020E0502030303020204" pitchFamily="34" charset="0"/>
              </a:rPr>
              <a:t>Vrednovanje u nastavi glazbene umjetnosti </a:t>
            </a:r>
          </a:p>
          <a:p>
            <a:r>
              <a:rPr lang="hr-HR" sz="4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ndara" panose="020E0502030303020204" pitchFamily="34" charset="0"/>
              </a:rPr>
              <a:t>na daljinu </a:t>
            </a:r>
          </a:p>
          <a:p>
            <a:endParaRPr lang="hr-HR" sz="4000" b="1" dirty="0">
              <a:solidFill>
                <a:schemeClr val="accent1">
                  <a:lumMod val="40000"/>
                  <a:lumOff val="60000"/>
                </a:schemeClr>
              </a:solidFill>
              <a:latin typeface="Candara" panose="020E0502030303020204" pitchFamily="34" charset="0"/>
            </a:endParaRPr>
          </a:p>
          <a:p>
            <a:r>
              <a:rPr lang="hr-HR" sz="4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ndara" panose="020E0502030303020204" pitchFamily="34" charset="0"/>
              </a:rPr>
              <a:t>– PROJEKTNI ZADATAK</a:t>
            </a:r>
            <a:endParaRPr lang="en-HR" sz="4000" dirty="0">
              <a:solidFill>
                <a:schemeClr val="accent1">
                  <a:lumMod val="40000"/>
                  <a:lumOff val="6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3A7A3F-BEA9-524C-A50E-5942CDFA4617}"/>
              </a:ext>
            </a:extLst>
          </p:cNvPr>
          <p:cNvSpPr/>
          <p:nvPr/>
        </p:nvSpPr>
        <p:spPr>
          <a:xfrm>
            <a:off x="6129462" y="4732382"/>
            <a:ext cx="6502400" cy="345203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00000"/>
              </a:lnSpc>
            </a:pPr>
            <a:r>
              <a:rPr lang="hr-HR" dirty="0">
                <a:solidFill>
                  <a:schemeClr val="tx1"/>
                </a:solidFill>
                <a:latin typeface="Candara" panose="020E0502030303020204" pitchFamily="34" charset="0"/>
              </a:rPr>
              <a:t>Ciljna skupina: </a:t>
            </a:r>
          </a:p>
          <a:p>
            <a:pPr>
              <a:lnSpc>
                <a:spcPct val="200000"/>
              </a:lnSpc>
            </a:pPr>
            <a:r>
              <a:rPr lang="hr-HR" b="1" dirty="0">
                <a:solidFill>
                  <a:schemeClr val="tx1"/>
                </a:solidFill>
                <a:latin typeface="Candara" panose="020E0502030303020204" pitchFamily="34" charset="0"/>
              </a:rPr>
              <a:t>1. razred dvogodišnjeg ili četverogodišnjeg programa</a:t>
            </a:r>
          </a:p>
        </p:txBody>
      </p:sp>
    </p:spTree>
    <p:extLst>
      <p:ext uri="{BB962C8B-B14F-4D97-AF65-F5344CB8AC3E}">
        <p14:creationId xmlns:p14="http://schemas.microsoft.com/office/powerpoint/2010/main" val="284019698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139E513-5763-F44E-A9C9-48D7C0671E9D}"/>
              </a:ext>
            </a:extLst>
          </p:cNvPr>
          <p:cNvSpPr/>
          <p:nvPr/>
        </p:nvSpPr>
        <p:spPr>
          <a:xfrm>
            <a:off x="323850" y="2489840"/>
            <a:ext cx="13004800" cy="6654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3600" dirty="0">
                <a:latin typeface="Candara" panose="020E0502030303020204" pitchFamily="34" charset="0"/>
              </a:rPr>
              <a:t>Što Vas najviše veseli u Vašem poslu?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3600" dirty="0">
                <a:latin typeface="Candara" panose="020E0502030303020204" pitchFamily="34" charset="0"/>
              </a:rPr>
              <a:t>Je li Vam taj aspekt vašeg posla sada ugrožen?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3600" dirty="0">
                <a:latin typeface="Candara" panose="020E0502030303020204" pitchFamily="34" charset="0"/>
              </a:rPr>
              <a:t>Koliki teret danas osjećate na plećima (izrazite to metaforom)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3600" dirty="0">
                <a:latin typeface="Candara" panose="020E0502030303020204" pitchFamily="34" charset="0"/>
              </a:rPr>
              <a:t>Zagrepčanke/ni jeste li </a:t>
            </a:r>
            <a:r>
              <a:rPr lang="hr-HR" sz="3600" i="1" dirty="0">
                <a:latin typeface="Candara" panose="020E0502030303020204" pitchFamily="34" charset="0"/>
              </a:rPr>
              <a:t>potreseni</a:t>
            </a:r>
            <a:r>
              <a:rPr lang="hr-HR" sz="3600" dirty="0">
                <a:latin typeface="Candara" panose="020E0502030303020204" pitchFamily="34" charset="0"/>
              </a:rPr>
              <a:t>?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3600" dirty="0">
                <a:latin typeface="Candara" panose="020E0502030303020204" pitchFamily="34" charset="0"/>
              </a:rPr>
              <a:t>Imate li još svoj dom?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3600" dirty="0">
                <a:latin typeface="Candara" panose="020E0502030303020204" pitchFamily="34" charset="0"/>
              </a:rPr>
              <a:t>Nemojte dopustiti da strah (tjeskoba) upravlja Vama; </a:t>
            </a:r>
          </a:p>
          <a:p>
            <a:pPr algn="l">
              <a:lnSpc>
                <a:spcPct val="150000"/>
              </a:lnSpc>
            </a:pPr>
            <a:r>
              <a:rPr lang="hr-HR" sz="3600" dirty="0">
                <a:latin typeface="Candara" panose="020E0502030303020204" pitchFamily="34" charset="0"/>
              </a:rPr>
              <a:t>strah kao najjača emocija treba nas samo štititi od ugroze, ali ne ugroziti naš plemenit poziv.</a:t>
            </a:r>
          </a:p>
        </p:txBody>
      </p:sp>
    </p:spTree>
    <p:extLst>
      <p:ext uri="{BB962C8B-B14F-4D97-AF65-F5344CB8AC3E}">
        <p14:creationId xmlns:p14="http://schemas.microsoft.com/office/powerpoint/2010/main" val="365623426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A0501A3-BE0D-744B-B338-BF3BBB45532F}"/>
              </a:ext>
            </a:extLst>
          </p:cNvPr>
          <p:cNvSpPr txBox="1"/>
          <p:nvPr/>
        </p:nvSpPr>
        <p:spPr>
          <a:xfrm>
            <a:off x="823895" y="1032001"/>
            <a:ext cx="10370039" cy="159359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7093" tIns="27093" rIns="27093" bIns="27093" numCol="1" spcCol="38100" rtlCol="0" anchor="ctr">
            <a:spAutoFit/>
          </a:bodyPr>
          <a:lstStyle/>
          <a:p>
            <a:r>
              <a:rPr lang="hr-HR" sz="4000" dirty="0">
                <a:latin typeface="Candara" panose="020E0502030303020204" pitchFamily="34" charset="0"/>
              </a:rPr>
              <a:t>Projektni zadatak za 1. razred gimnazije </a:t>
            </a:r>
            <a:r>
              <a:rPr lang="hr-HR" sz="4000" b="1" dirty="0">
                <a:latin typeface="Candara" panose="020E0502030303020204" pitchFamily="34" charset="0"/>
              </a:rPr>
              <a:t>– tema:</a:t>
            </a:r>
            <a:br>
              <a:rPr lang="hr-HR" sz="9600" b="1" dirty="0">
                <a:latin typeface="Candara" panose="020E0502030303020204" pitchFamily="34" charset="0"/>
              </a:rPr>
            </a:br>
            <a:r>
              <a:rPr lang="hr-HR" sz="6000" b="1" dirty="0">
                <a:solidFill>
                  <a:srgbClr val="C00000"/>
                </a:solidFill>
                <a:latin typeface="Candara" panose="020E0502030303020204" pitchFamily="34" charset="0"/>
              </a:rPr>
              <a:t>Glazbeni festivali u Hrvatskoj</a:t>
            </a:r>
            <a:endParaRPr kumimoji="0" lang="en-HR" sz="3800" b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ndara" panose="020E0502030303020204" pitchFamily="34" charset="0"/>
              <a:sym typeface="Avenir Ligh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B55651-4D49-D441-992D-25D5470669F3}"/>
              </a:ext>
            </a:extLst>
          </p:cNvPr>
          <p:cNvSpPr txBox="1"/>
          <p:nvPr/>
        </p:nvSpPr>
        <p:spPr>
          <a:xfrm>
            <a:off x="440871" y="3231989"/>
            <a:ext cx="12563929" cy="602558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7093" tIns="27093" rIns="27093" bIns="27093" numCol="1" spcCol="38100" rtlCol="0" anchor="ctr">
            <a:spAutoFit/>
          </a:bodyPr>
          <a:lstStyle/>
          <a:p>
            <a:pPr algn="l"/>
            <a:r>
              <a:rPr lang="hr-HR" dirty="0">
                <a:solidFill>
                  <a:schemeClr val="tx1"/>
                </a:solidFill>
                <a:latin typeface="Candara" panose="020E0502030303020204" pitchFamily="34" charset="0"/>
              </a:rPr>
              <a:t>Opiši dva glazbena festivala (prvi s obzirom na vrstu glazbe kojoj pripada zadana skladba, a drugi po izboru učenika)</a:t>
            </a:r>
          </a:p>
          <a:p>
            <a:pPr algn="l"/>
            <a:endParaRPr lang="hr-HR" sz="800" b="1" dirty="0">
              <a:solidFill>
                <a:schemeClr val="accent1">
                  <a:lumMod val="40000"/>
                  <a:lumOff val="60000"/>
                </a:schemeClr>
              </a:solidFill>
              <a:latin typeface="Candara" panose="020E0502030303020204" pitchFamily="34" charset="0"/>
            </a:endParaRPr>
          </a:p>
          <a:p>
            <a:pPr algn="l"/>
            <a:r>
              <a:rPr lang="hr-HR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ndara" panose="020E0502030303020204" pitchFamily="34" charset="0"/>
              </a:rPr>
              <a:t>Ključni pojmovi:</a:t>
            </a:r>
            <a:endParaRPr lang="hr-HR" b="1" i="1" dirty="0">
              <a:solidFill>
                <a:srgbClr val="C00000"/>
              </a:solidFill>
              <a:latin typeface="Candara" panose="020E0502030303020204" pitchFamily="34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hr-HR" dirty="0">
                <a:latin typeface="Candara" panose="020E0502030303020204" pitchFamily="34" charset="0"/>
              </a:rPr>
              <a:t>festival srednjovjekovne ili renesansne glazbe za četverogodišnji program / srednjovjekovne, renesansne ili barokne za dvogodišnji program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hr-HR" dirty="0">
                <a:latin typeface="Candara" panose="020E0502030303020204" pitchFamily="34" charset="0"/>
              </a:rPr>
              <a:t>analiza zadane skladbe (tradicijska ili klasična glazba)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hr-HR" dirty="0">
                <a:latin typeface="Candara" panose="020E0502030303020204" pitchFamily="34" charset="0"/>
              </a:rPr>
              <a:t>festival tradicijske glazbe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hr-HR" dirty="0">
                <a:latin typeface="Candara" panose="020E0502030303020204" pitchFamily="34" charset="0"/>
              </a:rPr>
              <a:t>festival suvremene popularne glazbe</a:t>
            </a:r>
          </a:p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HR" sz="3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1081769791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722832-AF92-0644-A25E-03329D370925}"/>
              </a:ext>
            </a:extLst>
          </p:cNvPr>
          <p:cNvSpPr txBox="1"/>
          <p:nvPr/>
        </p:nvSpPr>
        <p:spPr>
          <a:xfrm>
            <a:off x="964581" y="742552"/>
            <a:ext cx="1630468" cy="67026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7093" tIns="27093" rIns="27093" bIns="27093" numCol="1" spcCol="38100" rtlCol="0" anchor="ctr">
            <a:spAutoFit/>
          </a:bodyPr>
          <a:lstStyle/>
          <a:p>
            <a:r>
              <a:rPr lang="hr-HR" sz="4000" b="1" dirty="0">
                <a:solidFill>
                  <a:srgbClr val="C00000"/>
                </a:solidFill>
                <a:latin typeface="Candara" panose="020E0502030303020204" pitchFamily="34" charset="0"/>
              </a:rPr>
              <a:t>ISHODI</a:t>
            </a:r>
            <a:endParaRPr kumimoji="0" lang="en-HR" sz="3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ndara" panose="020E0502030303020204" pitchFamily="34" charset="0"/>
              <a:sym typeface="Avenir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FBE114-2971-1346-B03B-FE59FD497C40}"/>
              </a:ext>
            </a:extLst>
          </p:cNvPr>
          <p:cNvSpPr txBox="1"/>
          <p:nvPr/>
        </p:nvSpPr>
        <p:spPr>
          <a:xfrm>
            <a:off x="360425" y="1641420"/>
            <a:ext cx="31221730" cy="811846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7093" tIns="27093" rIns="27093" bIns="27093" numCol="1" spcCol="38100" rtlCol="0" anchor="ctr">
            <a:spAutoFit/>
          </a:bodyPr>
          <a:lstStyle/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3600" dirty="0">
                <a:latin typeface="Candara" panose="020E0502030303020204" pitchFamily="34" charset="0"/>
              </a:rPr>
              <a:t>Učenik poznaje jednu skladbu  (klasične, tradicijske glazbe),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3600" dirty="0">
                <a:latin typeface="Candara" panose="020E0502030303020204" pitchFamily="34" charset="0"/>
              </a:rPr>
              <a:t>Učenik slušno prepoznaje i analizira obilježja glazbeno-stilskih 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3600" dirty="0">
                <a:latin typeface="Candara" panose="020E0502030303020204" pitchFamily="34" charset="0"/>
              </a:rPr>
              <a:t>	razdoblja te glazbenih pravaca i žanrova, 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3600" dirty="0">
                <a:latin typeface="Candara" panose="020E0502030303020204" pitchFamily="34" charset="0"/>
              </a:rPr>
              <a:t>Učenik upoznaje glazbu u prilagođenom i virtualnom okružju,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3600" dirty="0">
                <a:latin typeface="Candara" panose="020E0502030303020204" pitchFamily="34" charset="0"/>
              </a:rPr>
              <a:t>Opisuje susret s glazbom u prilagođenom i virtualnom okružju, </a:t>
            </a:r>
          </a:p>
          <a:p>
            <a:pPr algn="l">
              <a:lnSpc>
                <a:spcPct val="150000"/>
              </a:lnSpc>
            </a:pPr>
            <a:r>
              <a:rPr lang="hr-HR" sz="3600" dirty="0">
                <a:latin typeface="Candara" panose="020E0502030303020204" pitchFamily="34" charset="0"/>
              </a:rPr>
              <a:t>      koristeći određeni broj stručnih termina te opisuje oblikovanje </a:t>
            </a:r>
          </a:p>
          <a:p>
            <a:pPr algn="l">
              <a:lnSpc>
                <a:spcPct val="150000"/>
              </a:lnSpc>
            </a:pPr>
            <a:r>
              <a:rPr lang="hr-HR" sz="3600" dirty="0">
                <a:latin typeface="Candara" panose="020E0502030303020204" pitchFamily="34" charset="0"/>
              </a:rPr>
              <a:t>      vlastitih glazbenih preferencija,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3600" dirty="0">
                <a:latin typeface="Candara" panose="020E0502030303020204" pitchFamily="34" charset="0"/>
              </a:rPr>
              <a:t>Učenik opisuje povijesni razvoj glazbene umjetnosti, 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3600" dirty="0">
                <a:latin typeface="Candara" panose="020E0502030303020204" pitchFamily="34" charset="0"/>
              </a:rPr>
              <a:t>Učenik razlikuje različite vrste glazbe i glazbene žanrove.</a:t>
            </a:r>
          </a:p>
          <a:p>
            <a:pPr marL="571500" marR="0" indent="-571500" algn="l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HR" sz="3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2893612257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6953A36-5B0B-B74F-BDEB-1192DF086F4B}"/>
              </a:ext>
            </a:extLst>
          </p:cNvPr>
          <p:cNvSpPr txBox="1"/>
          <p:nvPr/>
        </p:nvSpPr>
        <p:spPr>
          <a:xfrm>
            <a:off x="494689" y="383324"/>
            <a:ext cx="7632111" cy="67026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7093" tIns="27093" rIns="27093" bIns="27093" numCol="1" spcCol="38100" rtlCol="0" anchor="ctr">
            <a:spAutoFit/>
          </a:bodyPr>
          <a:lstStyle/>
          <a:p>
            <a:r>
              <a:rPr lang="hr-HR" sz="4000" b="1" dirty="0">
                <a:solidFill>
                  <a:srgbClr val="C00000"/>
                </a:solidFill>
                <a:latin typeface="Candara" panose="020E0502030303020204" pitchFamily="34" charset="0"/>
              </a:rPr>
              <a:t>Kriteriji koje učenik treba ostvariti</a:t>
            </a:r>
            <a:endParaRPr kumimoji="0" lang="en-HR" sz="3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ndara" panose="020E0502030303020204" pitchFamily="34" charset="0"/>
              <a:sym typeface="Avenir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FE13A5-5E39-5542-9944-AD77C04B3E62}"/>
              </a:ext>
            </a:extLst>
          </p:cNvPr>
          <p:cNvSpPr txBox="1"/>
          <p:nvPr/>
        </p:nvSpPr>
        <p:spPr>
          <a:xfrm>
            <a:off x="298746" y="1558275"/>
            <a:ext cx="12603022" cy="814923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7093" tIns="27093" rIns="27093" bIns="27093" numCol="1" spcCol="38100" rtlCol="0" anchor="ctr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hr-HR" sz="32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ndara" panose="020E0502030303020204" pitchFamily="34" charset="0"/>
              </a:rPr>
              <a:t>u uvodu predstavlja temu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hr-HR" sz="32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ndara" panose="020E0502030303020204" pitchFamily="34" charset="0"/>
              </a:rPr>
              <a:t>Sluša i analizira zadanu skladbu (klasična ili tradicijska glazba)</a:t>
            </a:r>
          </a:p>
          <a:p>
            <a:pPr marL="514350" indent="-514350" algn="l">
              <a:buFont typeface="+mj-lt"/>
              <a:buAutoNum type="arabicPeriod"/>
            </a:pPr>
            <a:r>
              <a:rPr lang="hr-HR" sz="3200" dirty="0">
                <a:solidFill>
                  <a:schemeClr val="tx1"/>
                </a:solidFill>
                <a:latin typeface="Candara" panose="020E0502030303020204" pitchFamily="34" charset="0"/>
              </a:rPr>
              <a:t>opisuje dojam, interesantna glazbena obilježja, </a:t>
            </a:r>
          </a:p>
          <a:p>
            <a:pPr algn="l">
              <a:buFont typeface="+mj-lt"/>
              <a:buAutoNum type="arabicPeriod"/>
            </a:pPr>
            <a:r>
              <a:rPr lang="hr-HR" sz="3200" dirty="0">
                <a:solidFill>
                  <a:schemeClr val="tx1"/>
                </a:solidFill>
                <a:latin typeface="Candara" panose="020E0502030303020204" pitchFamily="34" charset="0"/>
              </a:rPr>
              <a:t>   poveznica na temu: primjerice, na kojoj bi vrsti glazbenoga </a:t>
            </a:r>
          </a:p>
          <a:p>
            <a:pPr algn="l"/>
            <a:r>
              <a:rPr lang="hr-HR" sz="3200" dirty="0">
                <a:solidFill>
                  <a:schemeClr val="tx1"/>
                </a:solidFill>
                <a:latin typeface="Candara" panose="020E0502030303020204" pitchFamily="34" charset="0"/>
              </a:rPr>
              <a:t>      festivala mogao čuti ovu skladbu i objasni svoj odgovor, </a:t>
            </a:r>
          </a:p>
          <a:p>
            <a:pPr algn="l"/>
            <a:r>
              <a:rPr lang="hr-HR" sz="3200" dirty="0">
                <a:solidFill>
                  <a:schemeClr val="tx1"/>
                </a:solidFill>
                <a:latin typeface="Candara" panose="020E0502030303020204" pitchFamily="34" charset="0"/>
              </a:rPr>
              <a:t>3.   analizira glazbeno-izražajne sastavnice</a:t>
            </a:r>
          </a:p>
          <a:p>
            <a:pPr algn="l"/>
            <a:endParaRPr lang="hr-HR" sz="800" dirty="0">
              <a:latin typeface="Candara" panose="020E0502030303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hr-HR" sz="32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ndara" panose="020E0502030303020204" pitchFamily="34" charset="0"/>
              </a:rPr>
              <a:t>Za pojedini festival (jedan obavezni i drugi izborni) istražuje i </a:t>
            </a:r>
          </a:p>
          <a:p>
            <a:pPr algn="l"/>
            <a:r>
              <a:rPr lang="hr-HR" sz="32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ndara" panose="020E0502030303020204" pitchFamily="34" charset="0"/>
              </a:rPr>
              <a:t>     navodi:</a:t>
            </a:r>
          </a:p>
          <a:p>
            <a:pPr algn="l">
              <a:buFont typeface="+mj-lt"/>
              <a:buAutoNum type="arabicPeriod"/>
            </a:pPr>
            <a:r>
              <a:rPr lang="hr-HR" sz="3200" dirty="0">
                <a:latin typeface="Candara" panose="020E0502030303020204" pitchFamily="34" charset="0"/>
              </a:rPr>
              <a:t> naziv festivala i vrstu glazbe koju festival promovira, </a:t>
            </a:r>
          </a:p>
          <a:p>
            <a:pPr algn="l"/>
            <a:r>
              <a:rPr lang="hr-HR" sz="3200" dirty="0">
                <a:latin typeface="Candara" panose="020E0502030303020204" pitchFamily="34" charset="0"/>
              </a:rPr>
              <a:t>2. godinu osnutka, razdoblje održavanja tijekom kalendarske godine, </a:t>
            </a:r>
          </a:p>
          <a:p>
            <a:pPr algn="l"/>
            <a:r>
              <a:rPr lang="hr-HR" sz="3200" dirty="0">
                <a:latin typeface="Candara" panose="020E0502030303020204" pitchFamily="34" charset="0"/>
              </a:rPr>
              <a:t>3. izvedbeni prostor kojem je festival namijenjen,</a:t>
            </a:r>
          </a:p>
          <a:p>
            <a:pPr algn="l"/>
            <a:r>
              <a:rPr lang="hr-HR" sz="3200" dirty="0">
                <a:latin typeface="Candara" panose="020E0502030303020204" pitchFamily="34" charset="0"/>
              </a:rPr>
              <a:t>    preporuka: odabire barem jedan festival u kojem je sam sudjelovao </a:t>
            </a:r>
          </a:p>
          <a:p>
            <a:pPr algn="l"/>
            <a:r>
              <a:rPr lang="hr-HR" sz="3200" dirty="0">
                <a:latin typeface="Candara" panose="020E0502030303020204" pitchFamily="34" charset="0"/>
              </a:rPr>
              <a:t>    kao izvođač / slušatelj ili odabire jedan festival lokalnoga karaktera,</a:t>
            </a:r>
          </a:p>
          <a:p>
            <a:pPr algn="l"/>
            <a:r>
              <a:rPr lang="hr-HR" sz="3200" dirty="0">
                <a:latin typeface="Candara" panose="020E0502030303020204" pitchFamily="34" charset="0"/>
              </a:rPr>
              <a:t>4. opise potkrjepljuje dodatnim sadržajima (fotografijama, programima</a:t>
            </a:r>
            <a:r>
              <a:rPr lang="hr-HR" sz="3200" dirty="0"/>
              <a:t>, </a:t>
            </a:r>
          </a:p>
          <a:p>
            <a:pPr algn="l"/>
            <a:r>
              <a:rPr lang="hr-HR" sz="3200" dirty="0">
                <a:latin typeface="Candara" panose="020E0502030303020204" pitchFamily="34" charset="0"/>
              </a:rPr>
              <a:t>    poveznicama na skladbe izvedene na festivalu)</a:t>
            </a:r>
          </a:p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HR" sz="3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2081088831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489914-B5F1-1246-8505-4FED81CC3473}"/>
              </a:ext>
            </a:extLst>
          </p:cNvPr>
          <p:cNvSpPr txBox="1"/>
          <p:nvPr/>
        </p:nvSpPr>
        <p:spPr>
          <a:xfrm>
            <a:off x="497661" y="1091834"/>
            <a:ext cx="8793296" cy="67026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7093" tIns="27093" rIns="27093" bIns="27093" numCol="1" spcCol="38100" rtlCol="0" anchor="ctr">
            <a:spAutoFit/>
          </a:bodyPr>
          <a:lstStyle/>
          <a:p>
            <a:r>
              <a:rPr lang="hr-HR" sz="4000" b="1" dirty="0">
                <a:solidFill>
                  <a:srgbClr val="C00000"/>
                </a:solidFill>
                <a:latin typeface="Candara" panose="020E0502030303020204" pitchFamily="34" charset="0"/>
              </a:rPr>
              <a:t>Učenik zadatak može izraditi u</a:t>
            </a:r>
            <a:r>
              <a:rPr lang="hr-HR" sz="4000" b="1" dirty="0">
                <a:solidFill>
                  <a:srgbClr val="C00000"/>
                </a:solidFill>
              </a:rPr>
              <a:t>:</a:t>
            </a:r>
            <a:endParaRPr kumimoji="0" lang="en-HR" sz="4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venir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E7D91D-7D6E-FB4E-8B02-8686D1364E8F}"/>
              </a:ext>
            </a:extLst>
          </p:cNvPr>
          <p:cNvSpPr txBox="1"/>
          <p:nvPr/>
        </p:nvSpPr>
        <p:spPr>
          <a:xfrm>
            <a:off x="228601" y="2745874"/>
            <a:ext cx="15707929" cy="619485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7093" tIns="27093" rIns="27093" bIns="27093" numCol="1" spcCol="38100" rtlCol="0" anchor="ctr">
            <a:spAutoFit/>
          </a:bodyPr>
          <a:lstStyle/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dirty="0">
                <a:latin typeface="Candara" panose="020E0502030303020204" pitchFamily="34" charset="0"/>
              </a:rPr>
              <a:t>Word-u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dirty="0" err="1">
                <a:latin typeface="Candara" panose="020E0502030303020204" pitchFamily="34" charset="0"/>
              </a:rPr>
              <a:t>Powerpoint</a:t>
            </a:r>
            <a:r>
              <a:rPr lang="hr-HR" dirty="0">
                <a:latin typeface="Candara" panose="020E0502030303020204" pitchFamily="34" charset="0"/>
              </a:rPr>
              <a:t> prezentaciji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dirty="0" err="1">
                <a:latin typeface="Candara" panose="020E0502030303020204" pitchFamily="34" charset="0"/>
              </a:rPr>
              <a:t>Prezi</a:t>
            </a:r>
            <a:r>
              <a:rPr lang="hr-HR" dirty="0">
                <a:latin typeface="Candara" panose="020E0502030303020204" pitchFamily="34" charset="0"/>
              </a:rPr>
              <a:t> prezentaciji </a:t>
            </a:r>
            <a:r>
              <a:rPr lang="hr-HR" dirty="0">
                <a:solidFill>
                  <a:schemeClr val="accent1">
                    <a:lumMod val="40000"/>
                    <a:lumOff val="60000"/>
                  </a:schemeClr>
                </a:solidFill>
                <a:latin typeface="Candara" panose="020E0502030303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https://prezi.com/</a:t>
            </a:r>
            <a:r>
              <a:rPr lang="hr-HR" dirty="0">
                <a:solidFill>
                  <a:schemeClr val="accent1">
                    <a:lumMod val="40000"/>
                    <a:lumOff val="60000"/>
                  </a:schemeClr>
                </a:solidFill>
                <a:latin typeface="Candara" panose="020E0502030303020204" pitchFamily="34" charset="0"/>
              </a:rPr>
              <a:t>   </a:t>
            </a:r>
            <a:r>
              <a:rPr lang="hr-HR" dirty="0">
                <a:solidFill>
                  <a:schemeClr val="accent1">
                    <a:lumMod val="40000"/>
                    <a:lumOff val="60000"/>
                  </a:schemeClr>
                </a:solidFill>
                <a:latin typeface="Candara" panose="020E0502030303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https://www.genial.ly/</a:t>
            </a:r>
            <a:r>
              <a:rPr lang="hr-HR" dirty="0">
                <a:solidFill>
                  <a:schemeClr val="accent1">
                    <a:lumMod val="40000"/>
                    <a:lumOff val="60000"/>
                  </a:schemeClr>
                </a:solidFill>
                <a:latin typeface="Candara" panose="020E0502030303020204" pitchFamily="34" charset="0"/>
              </a:rPr>
              <a:t>  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dirty="0">
                <a:latin typeface="Candara" panose="020E0502030303020204" pitchFamily="34" charset="0"/>
              </a:rPr>
              <a:t>Google obrascu (nastavnik izrađuje obrazac koji učenik </a:t>
            </a:r>
          </a:p>
          <a:p>
            <a:pPr algn="l">
              <a:lnSpc>
                <a:spcPct val="150000"/>
              </a:lnSpc>
            </a:pPr>
            <a:r>
              <a:rPr lang="hr-HR" dirty="0">
                <a:latin typeface="Candara" panose="020E0502030303020204" pitchFamily="34" charset="0"/>
              </a:rPr>
              <a:t>      popunjava, primjer ćete pronaći na stranici </a:t>
            </a:r>
          </a:p>
          <a:p>
            <a:pPr algn="l">
              <a:lnSpc>
                <a:spcPct val="150000"/>
              </a:lnSpc>
            </a:pPr>
            <a:r>
              <a:rPr lang="hr-HR" b="1" i="1" dirty="0">
                <a:solidFill>
                  <a:srgbClr val="C00000"/>
                </a:solidFill>
                <a:latin typeface="Candara" panose="020E0502030303020204" pitchFamily="34" charset="0"/>
              </a:rPr>
              <a:t>	</a:t>
            </a:r>
            <a:r>
              <a:rPr lang="hr-HR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ndara" panose="020E0502030303020204" pitchFamily="34" charset="0"/>
              </a:rPr>
              <a:t>IZZI učenje na daljinu - </a:t>
            </a:r>
            <a:r>
              <a:rPr lang="hr-HR" dirty="0">
                <a:latin typeface="Candara" panose="020E0502030303020204" pitchFamily="34" charset="0"/>
              </a:rPr>
              <a:t>5. tjedan) </a:t>
            </a:r>
          </a:p>
          <a:p>
            <a:pPr algn="l">
              <a:lnSpc>
                <a:spcPct val="150000"/>
              </a:lnSpc>
            </a:pPr>
            <a:r>
              <a:rPr lang="hr-HR" dirty="0">
                <a:solidFill>
                  <a:schemeClr val="accent1">
                    <a:lumMod val="40000"/>
                    <a:lumOff val="60000"/>
                  </a:schemeClr>
                </a:solidFill>
                <a:latin typeface="Candara" panose="020E0502030303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https://www.profil-klett.hr/ucenje-na-daljinu /</a:t>
            </a:r>
            <a:endParaRPr kumimoji="0" lang="en-HR" sz="3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147769621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A433615-228D-404A-895D-0BF91B14A90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74700" y="280081"/>
            <a:ext cx="10728325" cy="733425"/>
          </a:xfrm>
        </p:spPr>
        <p:txBody>
          <a:bodyPr>
            <a:normAutofit/>
          </a:bodyPr>
          <a:lstStyle/>
          <a:p>
            <a:r>
              <a:rPr lang="hr-HR" sz="3600" b="1" dirty="0">
                <a:solidFill>
                  <a:srgbClr val="C00000"/>
                </a:solidFill>
                <a:latin typeface="Candara" panose="020E0502030303020204" pitchFamily="34" charset="0"/>
              </a:rPr>
              <a:t>Vrednovanje</a:t>
            </a:r>
          </a:p>
        </p:txBody>
      </p:sp>
      <p:graphicFrame>
        <p:nvGraphicFramePr>
          <p:cNvPr id="4" name="Tablica 4">
            <a:extLst>
              <a:ext uri="{FF2B5EF4-FFF2-40B4-BE49-F238E27FC236}">
                <a16:creationId xmlns:a16="http://schemas.microsoft.com/office/drawing/2014/main" id="{20A6C2C7-B48E-448D-A34B-721ECB32EDA6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751203234"/>
              </p:ext>
            </p:extLst>
          </p:nvPr>
        </p:nvGraphicFramePr>
        <p:xfrm>
          <a:off x="538011" y="1462919"/>
          <a:ext cx="11201701" cy="8290617"/>
        </p:xfrm>
        <a:graphic>
          <a:graphicData uri="http://schemas.openxmlformats.org/drawingml/2006/table">
            <a:tbl>
              <a:tblPr firstRow="1" bandRow="1"/>
              <a:tblGrid>
                <a:gridCol w="1608576">
                  <a:extLst>
                    <a:ext uri="{9D8B030D-6E8A-4147-A177-3AD203B41FA5}">
                      <a16:colId xmlns:a16="http://schemas.microsoft.com/office/drawing/2014/main" val="1713959289"/>
                    </a:ext>
                  </a:extLst>
                </a:gridCol>
                <a:gridCol w="3298826">
                  <a:extLst>
                    <a:ext uri="{9D8B030D-6E8A-4147-A177-3AD203B41FA5}">
                      <a16:colId xmlns:a16="http://schemas.microsoft.com/office/drawing/2014/main" val="1056576810"/>
                    </a:ext>
                  </a:extLst>
                </a:gridCol>
                <a:gridCol w="3574070">
                  <a:extLst>
                    <a:ext uri="{9D8B030D-6E8A-4147-A177-3AD203B41FA5}">
                      <a16:colId xmlns:a16="http://schemas.microsoft.com/office/drawing/2014/main" val="3264314598"/>
                    </a:ext>
                  </a:extLst>
                </a:gridCol>
                <a:gridCol w="2720229">
                  <a:extLst>
                    <a:ext uri="{9D8B030D-6E8A-4147-A177-3AD203B41FA5}">
                      <a16:colId xmlns:a16="http://schemas.microsoft.com/office/drawing/2014/main" val="1696112454"/>
                    </a:ext>
                  </a:extLst>
                </a:gridCol>
              </a:tblGrid>
              <a:tr h="2529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ELEMENTI</a:t>
                      </a:r>
                    </a:p>
                  </a:txBody>
                  <a:tcPr marL="97536" marR="97536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RAZINE OSTVARENOSTI KRITERIJA</a:t>
                      </a:r>
                    </a:p>
                  </a:txBody>
                  <a:tcPr marL="97536" marR="97536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39042792"/>
                  </a:ext>
                </a:extLst>
              </a:tr>
              <a:tr h="5175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PROJEKTNI ZADATAK </a:t>
                      </a:r>
                    </a:p>
                  </a:txBody>
                  <a:tcPr marL="97536" marR="975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NAJVIŠA RAZINA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(3 BODA)</a:t>
                      </a:r>
                    </a:p>
                  </a:txBody>
                  <a:tcPr marL="97536" marR="975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600" b="1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SREDNJA RAZINA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600" b="1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(2 BODA)</a:t>
                      </a:r>
                    </a:p>
                  </a:txBody>
                  <a:tcPr marL="97536" marR="975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NAJNIŽA RAZINA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(1 BOD)</a:t>
                      </a:r>
                    </a:p>
                  </a:txBody>
                  <a:tcPr marL="97536" marR="97536" marT="0" marB="0"/>
                </a:tc>
                <a:extLst>
                  <a:ext uri="{0D108BD9-81ED-4DB2-BD59-A6C34878D82A}">
                    <a16:rowId xmlns:a16="http://schemas.microsoft.com/office/drawing/2014/main" val="3561939124"/>
                  </a:ext>
                </a:extLst>
              </a:tr>
              <a:tr h="19742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PRIKUPLJANJE PODATAKA</a:t>
                      </a:r>
                    </a:p>
                  </a:txBody>
                  <a:tcPr marL="97536" marR="975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Učenik samostalno koristi različite izvore (tiskane izvore, internet, metode usmenog istraživanja, osobna kolekcija i sl.) za pronalaženje relevantnih verbalnih, vizualnih i audio-vizualnih podataka potrebnih za izradu zadatka.  </a:t>
                      </a:r>
                    </a:p>
                  </a:txBody>
                  <a:tcPr marL="97536" marR="975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Učenik traži pomoć pri odabiru izvora (tiskane izvore, internet) za pronalaženje relevantnih verbalnih, slikovnih i audio-vizualnih podataka potrebnih za izradu zadatka.</a:t>
                      </a:r>
                    </a:p>
                  </a:txBody>
                  <a:tcPr marL="97536" marR="975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Učenik traži stalnu pomoć pri odabiru i uporabi izvora (internet) za izradu zadatka.</a:t>
                      </a:r>
                    </a:p>
                  </a:txBody>
                  <a:tcPr marL="97536" marR="97536" marT="0" marB="0"/>
                </a:tc>
                <a:extLst>
                  <a:ext uri="{0D108BD9-81ED-4DB2-BD59-A6C34878D82A}">
                    <a16:rowId xmlns:a16="http://schemas.microsoft.com/office/drawing/2014/main" val="3015034264"/>
                  </a:ext>
                </a:extLst>
              </a:tr>
              <a:tr h="36806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PRIKAZIVANJE DOBIVENIH REZULTATA</a:t>
                      </a:r>
                    </a:p>
                  </a:txBody>
                  <a:tcPr marL="97536" marR="975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Sadržaji su oblikovani jednostavnim, svima razumljivim riječima/grafičkim prikazima i sl. Jasno su i logično strukturirani. </a:t>
                      </a:r>
                      <a:r>
                        <a:rPr lang="pl-PL" sz="1600" b="0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Sve opise potkrepljuje dodatnim sadržajima: </a:t>
                      </a:r>
                      <a:r>
                        <a:rPr lang="hr-HR" sz="1600" b="0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fotografijama, audio ili videozapisima. U potpunosti ili u većoj mjeri samostalno prepoznaje, analizira i razvrstava glazbena obilježja u zadanoj skladbi te skladbu stavlja u odgovarajući sadržajni kontekst.</a:t>
                      </a:r>
                    </a:p>
                  </a:txBody>
                  <a:tcPr marL="97536" marR="975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Sadržaji su oblikovani s nedovoljno relevantnih podataka ili koristeći previše nepotrebnih podataka. Nije jasna veza između verbalnih podataka i dodatnih fotografija, audio ili video sadržaja. Podatci su nepregledno prikazani npr. nejasnim grafičkim prikazima, predugačkim rečenicama i sl. Djelomično prepoznaje, analizira i razvrstava glazbena obilježja u zadanoj skladbi te skladbu stavlja u odgovarajući sadržajni kontekst.</a:t>
                      </a:r>
                    </a:p>
                  </a:txBody>
                  <a:tcPr marL="97536" marR="975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Sadržaji su u vrlo maloj mjeri oblikovani prema zadanim elementima i kriterijima: verbalnim, vizualnim, auditivnim, grafičkim i sl. Učenik pri izlaganju traži stalnu pomoć i podršku.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 potpunosti ili u većoj mjeri nesamostalno prepoznaje, analizira i razvrstava glazbena obilježja u zadanoj skladbi. Ne povezuje je s odgovarajućim sadržajnim kontekstom.</a:t>
                      </a:r>
                    </a:p>
                  </a:txBody>
                  <a:tcPr marL="97536" marR="97536" marT="0" marB="0"/>
                </a:tc>
                <a:extLst>
                  <a:ext uri="{0D108BD9-81ED-4DB2-BD59-A6C34878D82A}">
                    <a16:rowId xmlns:a16="http://schemas.microsoft.com/office/drawing/2014/main" val="3387216739"/>
                  </a:ext>
                </a:extLst>
              </a:tr>
              <a:tr h="8543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DONOŠENJE ZAKLJUČAKA</a:t>
                      </a:r>
                    </a:p>
                  </a:txBody>
                  <a:tcPr marL="97536" marR="975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Zaključak je jasno naveden. Temelji se na prikupljenim podatcima i prikazanim rezultatima.</a:t>
                      </a:r>
                    </a:p>
                  </a:txBody>
                  <a:tcPr marL="97536" marR="975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Zaključak je naveden, ali nije sasvim u jasnoj vezi s prikupljenim podacima i rezultatima. </a:t>
                      </a:r>
                    </a:p>
                  </a:txBody>
                  <a:tcPr marL="97536" marR="975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Zaključak nije jasno napisan.</a:t>
                      </a:r>
                    </a:p>
                  </a:txBody>
                  <a:tcPr marL="97536" marR="97536" marT="0" marB="0"/>
                </a:tc>
                <a:extLst>
                  <a:ext uri="{0D108BD9-81ED-4DB2-BD59-A6C34878D82A}">
                    <a16:rowId xmlns:a16="http://schemas.microsoft.com/office/drawing/2014/main" val="3886403669"/>
                  </a:ext>
                </a:extLst>
              </a:tr>
              <a:tr h="782224">
                <a:tc gridSpan="4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r-HR" sz="1600" kern="1200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  <a:ea typeface="Arial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600" kern="1200" dirty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Candara" panose="020E0502030303020204" pitchFamily="34" charset="0"/>
                          <a:ea typeface="Arial"/>
                          <a:cs typeface="Calibri" panose="020F0502020204030204" pitchFamily="34" charset="0"/>
                        </a:rPr>
                        <a:t>NAPOMENA: Ako sastavnica nije ostvarena niti na najnižoj razini ili ne postoji, vrednuje se sa 0 bodova.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hr-HR" sz="1600" b="1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7536" marR="97536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hr-HR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hr-HR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hr-HR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23818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1105994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79BF1F-638A-B14C-815B-07774B95A9A3}"/>
              </a:ext>
            </a:extLst>
          </p:cNvPr>
          <p:cNvSpPr txBox="1"/>
          <p:nvPr/>
        </p:nvSpPr>
        <p:spPr>
          <a:xfrm>
            <a:off x="1217691" y="1461011"/>
            <a:ext cx="10016365" cy="67026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7093" tIns="27093" rIns="27093" bIns="27093" numCol="1" spcCol="38100" rtlCol="0" anchor="ctr">
            <a:spAutoFit/>
          </a:bodyPr>
          <a:lstStyle/>
          <a:p>
            <a:pPr algn="l"/>
            <a:r>
              <a:rPr lang="hr-HR" sz="4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ndara" panose="020E0502030303020204" pitchFamily="34" charset="0"/>
              </a:rPr>
              <a:t>VREDNOVANJE naučenog: </a:t>
            </a:r>
            <a:r>
              <a:rPr lang="hr-HR" sz="40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ndara" panose="020E0502030303020204" pitchFamily="34" charset="0"/>
              </a:rPr>
              <a:t> bodovanje</a:t>
            </a:r>
            <a:endParaRPr kumimoji="0" lang="en-HR" sz="3800" b="0" i="0" u="none" strike="noStrike" cap="none" spc="0" normalizeH="0" baseline="0" dirty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FillTx/>
              <a:latin typeface="Candara" panose="020E0502030303020204" pitchFamily="34" charset="0"/>
              <a:sym typeface="Avenir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BC2EE2-B9BE-0D4D-BC7B-750AF3F7F40B}"/>
              </a:ext>
            </a:extLst>
          </p:cNvPr>
          <p:cNvSpPr txBox="1"/>
          <p:nvPr/>
        </p:nvSpPr>
        <p:spPr>
          <a:xfrm>
            <a:off x="1423512" y="3092248"/>
            <a:ext cx="9626246" cy="590247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7093" tIns="27093" rIns="27093" bIns="27093" numCol="1" spcCol="38100" rtlCol="0" anchor="ctr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hr-HR" b="1" dirty="0">
                <a:latin typeface="Candara" panose="020E0502030303020204" pitchFamily="34" charset="0"/>
              </a:rPr>
              <a:t>8-9 bodova………………………odličan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hr-HR" b="1" dirty="0">
                <a:latin typeface="Candara" panose="020E0502030303020204" pitchFamily="34" charset="0"/>
              </a:rPr>
              <a:t>6-7 bodova……………………....vrlo dobar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hr-HR" b="1" dirty="0">
                <a:latin typeface="Candara" panose="020E0502030303020204" pitchFamily="34" charset="0"/>
              </a:rPr>
              <a:t>4-5 bodova………………………dobar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hr-HR" b="1" dirty="0">
                <a:latin typeface="Candara" panose="020E0502030303020204" pitchFamily="34" charset="0"/>
              </a:rPr>
              <a:t>2-3 boda…………………………dovoljan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hr-HR" b="1" dirty="0">
                <a:latin typeface="Candara" panose="020E0502030303020204" pitchFamily="34" charset="0"/>
              </a:rPr>
              <a:t>0-1 bod …………………………. nedovoljan</a:t>
            </a:r>
          </a:p>
          <a:p>
            <a:pPr algn="l"/>
            <a:endParaRPr lang="hr-HR" b="1" dirty="0">
              <a:latin typeface="Candara" panose="020E0502030303020204" pitchFamily="34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hr-HR" b="1" dirty="0">
              <a:latin typeface="Candara" panose="020E0502030303020204" pitchFamily="34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hr-HR" b="1" dirty="0">
              <a:latin typeface="Candara" panose="020E0502030303020204" pitchFamily="34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hr-HR" b="1" dirty="0">
              <a:latin typeface="Candara" panose="020E0502030303020204" pitchFamily="34" charset="0"/>
            </a:endParaRPr>
          </a:p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HR" sz="3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4042498761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9406B9-CE3C-9844-921C-7192E4E9AC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9192"/>
            <a:ext cx="13222361" cy="6918337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EF976F45-843C-5848-A318-A5A4DC8D3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456" y="489857"/>
            <a:ext cx="11684002" cy="2209335"/>
          </a:xfrm>
        </p:spPr>
        <p:txBody>
          <a:bodyPr>
            <a:normAutofit fontScale="90000"/>
          </a:bodyPr>
          <a:lstStyle/>
          <a:p>
            <a:pPr algn="ctr"/>
            <a:r>
              <a:rPr lang="en-HR" dirty="0">
                <a:latin typeface="Candara" panose="020E0502030303020204" pitchFamily="34" charset="0"/>
              </a:rPr>
              <a:t>NOVI RADNI UDŽBENICI</a:t>
            </a:r>
            <a:br>
              <a:rPr lang="en-HR" dirty="0">
                <a:latin typeface="Candara" panose="020E0502030303020204" pitchFamily="34" charset="0"/>
              </a:rPr>
            </a:br>
            <a:r>
              <a:rPr lang="en-HR" dirty="0">
                <a:latin typeface="Candara" panose="020E0502030303020204" pitchFamily="34" charset="0"/>
              </a:rPr>
              <a:t>razredne nastave</a:t>
            </a:r>
            <a:br>
              <a:rPr lang="en-HR" dirty="0">
                <a:latin typeface="Candara" panose="020E0502030303020204" pitchFamily="34" charset="0"/>
              </a:rPr>
            </a:br>
            <a:endParaRPr lang="en-HR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707990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68541F-08B6-3A48-A800-F6B6D92C6A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80614" cy="102468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887F00-24DD-494D-9591-FBAE3604C592}"/>
              </a:ext>
            </a:extLst>
          </p:cNvPr>
          <p:cNvSpPr txBox="1"/>
          <p:nvPr/>
        </p:nvSpPr>
        <p:spPr>
          <a:xfrm>
            <a:off x="8180614" y="1154046"/>
            <a:ext cx="4264973" cy="356336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7093" tIns="27093" rIns="27093" bIns="27093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HR" sz="3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TEMA</a:t>
            </a:r>
          </a:p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HR" dirty="0"/>
          </a:p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HR" sz="3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venir Light"/>
            </a:endParaRPr>
          </a:p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HR" dirty="0"/>
          </a:p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HR" sz="3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MOTIVACIJSKI UVOD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20BFAF-B5CD-3540-AD11-F11251581B4C}"/>
              </a:ext>
            </a:extLst>
          </p:cNvPr>
          <p:cNvSpPr txBox="1"/>
          <p:nvPr/>
        </p:nvSpPr>
        <p:spPr>
          <a:xfrm>
            <a:off x="9111534" y="7517969"/>
            <a:ext cx="1697793" cy="63949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7093" tIns="27093" rIns="27093" bIns="27093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HR" sz="3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ISHODI</a:t>
            </a:r>
          </a:p>
        </p:txBody>
      </p:sp>
    </p:spTree>
    <p:extLst>
      <p:ext uri="{BB962C8B-B14F-4D97-AF65-F5344CB8AC3E}">
        <p14:creationId xmlns:p14="http://schemas.microsoft.com/office/powerpoint/2010/main" val="4065198030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6A42139-55F1-AF40-ABEF-02E73C6F65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605" y="2041071"/>
            <a:ext cx="6743195" cy="77125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0272976-C2A5-BC43-8782-666C84D64D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10300" cy="82423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D67731D-08A2-2945-ABE4-5EE2B0C3D414}"/>
              </a:ext>
            </a:extLst>
          </p:cNvPr>
          <p:cNvSpPr txBox="1"/>
          <p:nvPr/>
        </p:nvSpPr>
        <p:spPr>
          <a:xfrm>
            <a:off x="7881516" y="986540"/>
            <a:ext cx="1120713" cy="63949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7093" tIns="27093" rIns="27093" bIns="27093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HR" sz="3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TON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CD3802-7076-4D4A-84FD-C6FED577A2A1}"/>
              </a:ext>
            </a:extLst>
          </p:cNvPr>
          <p:cNvSpPr txBox="1"/>
          <p:nvPr/>
        </p:nvSpPr>
        <p:spPr>
          <a:xfrm>
            <a:off x="1936015" y="8595655"/>
            <a:ext cx="1091859" cy="63949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7093" tIns="27093" rIns="27093" bIns="27093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HR" sz="3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ŠUM</a:t>
            </a:r>
          </a:p>
        </p:txBody>
      </p:sp>
    </p:spTree>
    <p:extLst>
      <p:ext uri="{BB962C8B-B14F-4D97-AF65-F5344CB8AC3E}">
        <p14:creationId xmlns:p14="http://schemas.microsoft.com/office/powerpoint/2010/main" val="2982233000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5524D53-2244-2C48-B73F-E9A63EB831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8700"/>
            <a:ext cx="7061200" cy="87249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F964F9F-DB26-C247-A2E5-57A750694A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700" y="1028700"/>
            <a:ext cx="6261100" cy="87249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6C7D0B7-74C5-0840-AA18-90A09E71E879}"/>
              </a:ext>
            </a:extLst>
          </p:cNvPr>
          <p:cNvSpPr txBox="1"/>
          <p:nvPr/>
        </p:nvSpPr>
        <p:spPr>
          <a:xfrm>
            <a:off x="5145398" y="268083"/>
            <a:ext cx="1915802" cy="63949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7093" tIns="27093" rIns="27093" bIns="27093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HR" sz="3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1. razred</a:t>
            </a:r>
          </a:p>
        </p:txBody>
      </p:sp>
    </p:spTree>
    <p:extLst>
      <p:ext uri="{BB962C8B-B14F-4D97-AF65-F5344CB8AC3E}">
        <p14:creationId xmlns:p14="http://schemas.microsoft.com/office/powerpoint/2010/main" val="15094061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B97C19C-9C2C-004C-A7B0-8878817B134C}"/>
              </a:ext>
            </a:extLst>
          </p:cNvPr>
          <p:cNvSpPr/>
          <p:nvPr/>
        </p:nvSpPr>
        <p:spPr>
          <a:xfrm>
            <a:off x="895855" y="994946"/>
            <a:ext cx="92931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4000" dirty="0">
                <a:latin typeface="Candara" panose="020E0502030303020204" pitchFamily="34" charset="0"/>
                <a:cs typeface="Calibri"/>
              </a:rPr>
              <a:t>KAKO REAGIRAM NA PROMJENU?</a:t>
            </a:r>
            <a:endParaRPr lang="en-HR" sz="4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50F2A8-F36A-FC44-AF90-AC9306F40173}"/>
              </a:ext>
            </a:extLst>
          </p:cNvPr>
          <p:cNvSpPr/>
          <p:nvPr/>
        </p:nvSpPr>
        <p:spPr>
          <a:xfrm>
            <a:off x="895855" y="3628187"/>
            <a:ext cx="10413093" cy="5548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4000" dirty="0">
                <a:solidFill>
                  <a:schemeClr val="tx1"/>
                </a:solidFill>
                <a:latin typeface="Candara" panose="020E0502030303020204" pitchFamily="34" charset="0"/>
                <a:cs typeface="Calibri"/>
              </a:rPr>
              <a:t>iz profesionalnoga spektra,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4000" dirty="0">
                <a:solidFill>
                  <a:schemeClr val="tx1"/>
                </a:solidFill>
                <a:latin typeface="Candara" panose="020E0502030303020204" pitchFamily="34" charset="0"/>
                <a:cs typeface="Calibri"/>
              </a:rPr>
              <a:t> osobnoga iskustva,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4000" dirty="0">
                <a:solidFill>
                  <a:schemeClr val="tx1"/>
                </a:solidFill>
                <a:latin typeface="Candara" panose="020E0502030303020204" pitchFamily="34" charset="0"/>
                <a:cs typeface="Calibri"/>
              </a:rPr>
              <a:t> vanjskoga, </a:t>
            </a:r>
            <a:r>
              <a:rPr lang="ta-IN" sz="4000" dirty="0" err="1">
                <a:solidFill>
                  <a:schemeClr val="tx1"/>
                </a:solidFill>
                <a:latin typeface="Candara" panose="020E0502030303020204" pitchFamily="34" charset="0"/>
                <a:cs typeface="Calibri"/>
              </a:rPr>
              <a:t>globalno</a:t>
            </a:r>
            <a:r>
              <a:rPr lang="hr-HR" sz="4000" dirty="0">
                <a:solidFill>
                  <a:schemeClr val="tx1"/>
                </a:solidFill>
                <a:latin typeface="Candara" panose="020E0502030303020204" pitchFamily="34" charset="0"/>
                <a:cs typeface="Calibri"/>
              </a:rPr>
              <a:t>g utjecaja</a:t>
            </a:r>
            <a:r>
              <a:rPr lang="ta-IN" sz="4000" dirty="0">
                <a:solidFill>
                  <a:schemeClr val="tx1"/>
                </a:solidFill>
                <a:latin typeface="Candara" panose="020E0502030303020204" pitchFamily="34" charset="0"/>
                <a:cs typeface="Calibri"/>
              </a:rPr>
              <a:t>?</a:t>
            </a:r>
            <a:endParaRPr lang="hr-HR" sz="4000" dirty="0">
              <a:solidFill>
                <a:schemeClr val="tx1"/>
              </a:solidFill>
              <a:latin typeface="Candara" panose="020E0502030303020204" pitchFamily="34" charset="0"/>
              <a:cs typeface="Calibri"/>
            </a:endParaRPr>
          </a:p>
          <a:p>
            <a:pPr>
              <a:lnSpc>
                <a:spcPct val="150000"/>
              </a:lnSpc>
            </a:pPr>
            <a:br>
              <a:rPr lang="ta-IN" sz="4000" dirty="0">
                <a:solidFill>
                  <a:schemeClr val="tx1"/>
                </a:solidFill>
                <a:latin typeface="Candara" panose="020E0502030303020204" pitchFamily="34" charset="0"/>
                <a:cs typeface="Calibri"/>
              </a:rPr>
            </a:br>
            <a:r>
              <a:rPr lang="ta-IN" sz="4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ndara" panose="020E0502030303020204" pitchFamily="34" charset="0"/>
                <a:cs typeface="Calibri"/>
              </a:rPr>
              <a:t>BIRAM		</a:t>
            </a:r>
            <a:r>
              <a:rPr lang="hr-HR" sz="4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ndara" panose="020E0502030303020204" pitchFamily="34" charset="0"/>
                <a:cs typeface="Calibri"/>
              </a:rPr>
              <a:t>                 </a:t>
            </a:r>
            <a:r>
              <a:rPr lang="ta-IN" sz="4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ndara" panose="020E0502030303020204" pitchFamily="34" charset="0"/>
                <a:cs typeface="Calibri"/>
              </a:rPr>
              <a:t>	MORAM</a:t>
            </a:r>
            <a:br>
              <a:rPr lang="en-US" sz="4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ndara" panose="020E0502030303020204" pitchFamily="34" charset="0"/>
                <a:cs typeface="Calibri"/>
              </a:rPr>
            </a:br>
            <a:r>
              <a:rPr lang="ta-IN" sz="4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ndara" panose="020E0502030303020204" pitchFamily="34" charset="0"/>
                <a:cs typeface="Calibri"/>
              </a:rPr>
              <a:t>      + 		</a:t>
            </a:r>
            <a:r>
              <a:rPr lang="hr-HR" sz="4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ndara" panose="020E0502030303020204" pitchFamily="34" charset="0"/>
                <a:cs typeface="Calibri"/>
              </a:rPr>
              <a:t>                 </a:t>
            </a:r>
            <a:r>
              <a:rPr lang="ta-IN" sz="4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ndara" panose="020E0502030303020204" pitchFamily="34" charset="0"/>
                <a:cs typeface="Calibri"/>
              </a:rPr>
              <a:t>		     </a:t>
            </a:r>
            <a:r>
              <a:rPr lang="hr-HR" sz="4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ndara" panose="020E0502030303020204" pitchFamily="34" charset="0"/>
                <a:cs typeface="Calibri"/>
              </a:rPr>
              <a:t>		</a:t>
            </a:r>
            <a:r>
              <a:rPr lang="ta-IN" sz="4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ndara" panose="020E0502030303020204" pitchFamily="34" charset="0"/>
                <a:cs typeface="Calibri"/>
              </a:rPr>
              <a:t>-</a:t>
            </a:r>
            <a:endParaRPr lang="en-HR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435537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0900B2-E11A-1246-87CC-B90408F5DD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66850"/>
            <a:ext cx="6604709" cy="8286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4D3680-5549-6648-8F86-85194E8E96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985" y="1466850"/>
            <a:ext cx="6641815" cy="8286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7EA48D-5A7D-2843-8776-B848FC38686B}"/>
              </a:ext>
            </a:extLst>
          </p:cNvPr>
          <p:cNvSpPr txBox="1"/>
          <p:nvPr/>
        </p:nvSpPr>
        <p:spPr>
          <a:xfrm>
            <a:off x="5341765" y="447697"/>
            <a:ext cx="2042440" cy="63949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7093" tIns="27093" rIns="27093" bIns="27093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HR" sz="3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2. razred </a:t>
            </a:r>
          </a:p>
        </p:txBody>
      </p:sp>
    </p:spTree>
    <p:extLst>
      <p:ext uri="{BB962C8B-B14F-4D97-AF65-F5344CB8AC3E}">
        <p14:creationId xmlns:p14="http://schemas.microsoft.com/office/powerpoint/2010/main" val="3529730203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760DD6-B072-FF46-860B-C42D5FB5E5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128"/>
            <a:ext cx="7788730" cy="97404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C0F6FF-9B14-374B-98A4-2B96909D38DA}"/>
              </a:ext>
            </a:extLst>
          </p:cNvPr>
          <p:cNvSpPr txBox="1"/>
          <p:nvPr/>
        </p:nvSpPr>
        <p:spPr>
          <a:xfrm>
            <a:off x="8969872" y="2521426"/>
            <a:ext cx="1915802" cy="63949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7093" tIns="27093" rIns="27093" bIns="27093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HR" sz="3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3. razred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DB2006-82F6-6C4A-BDD8-DA0203859600}"/>
              </a:ext>
            </a:extLst>
          </p:cNvPr>
          <p:cNvSpPr txBox="1"/>
          <p:nvPr/>
        </p:nvSpPr>
        <p:spPr>
          <a:xfrm>
            <a:off x="8534406" y="4788331"/>
            <a:ext cx="3635825" cy="297859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7093" tIns="27093" rIns="27093" bIns="27093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dirty="0"/>
              <a:t>a</a:t>
            </a:r>
            <a:r>
              <a:rPr kumimoji="0" lang="en-HR" sz="3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ktivno slušanje</a:t>
            </a:r>
          </a:p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HR" dirty="0"/>
          </a:p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dirty="0"/>
              <a:t>k</a:t>
            </a:r>
            <a:r>
              <a:rPr kumimoji="0" lang="en-HR" sz="3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ritičko mišljenje</a:t>
            </a:r>
          </a:p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HR" dirty="0"/>
          </a:p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HR" sz="3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izražavanje</a:t>
            </a:r>
          </a:p>
        </p:txBody>
      </p:sp>
    </p:spTree>
    <p:extLst>
      <p:ext uri="{BB962C8B-B14F-4D97-AF65-F5344CB8AC3E}">
        <p14:creationId xmlns:p14="http://schemas.microsoft.com/office/powerpoint/2010/main" val="3547552102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1D0D6B-3260-3246-82FE-E362049E6B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8988"/>
            <a:ext cx="13004800" cy="815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761481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E5474F-49D7-2A41-BDD5-F06663FD5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38056" cy="64225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60CEEB-B82B-564F-B17D-FA0BA83A44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602" y="3340552"/>
            <a:ext cx="5130438" cy="64130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0AF983-4399-0849-A776-C7D1CC2882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129" y="0"/>
            <a:ext cx="4094671" cy="50954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B83F44-B293-4645-9200-4D1CC18121E0}"/>
              </a:ext>
            </a:extLst>
          </p:cNvPr>
          <p:cNvSpPr txBox="1"/>
          <p:nvPr/>
        </p:nvSpPr>
        <p:spPr>
          <a:xfrm>
            <a:off x="5576474" y="495434"/>
            <a:ext cx="2979697" cy="128582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7093" tIns="27093" rIns="27093" bIns="27093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HR" sz="4000" b="1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FillTx/>
                <a:latin typeface="Candara" panose="020E0502030303020204" pitchFamily="34" charset="0"/>
                <a:sym typeface="Avenir Light"/>
              </a:rPr>
              <a:t>PREDMETNA</a:t>
            </a:r>
          </a:p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HR" sz="4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ndara" panose="020E0502030303020204" pitchFamily="34" charset="0"/>
              </a:rPr>
              <a:t>NASTAVA</a:t>
            </a:r>
            <a:endParaRPr kumimoji="0" lang="en-HR" sz="4000" b="1" i="0" u="none" strike="noStrike" cap="none" spc="0" normalizeH="0" baseline="0" dirty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FillTx/>
              <a:latin typeface="Candara" panose="020E0502030303020204" pitchFamily="34" charset="0"/>
              <a:sym typeface="Avenir Ligh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15C93C-3E81-7F4E-AE23-0F8B5F9B89FA}"/>
              </a:ext>
            </a:extLst>
          </p:cNvPr>
          <p:cNvSpPr txBox="1"/>
          <p:nvPr/>
        </p:nvSpPr>
        <p:spPr>
          <a:xfrm>
            <a:off x="543216" y="6884209"/>
            <a:ext cx="3501171" cy="1809042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7093" tIns="27093" rIns="27093" bIns="27093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dirty="0">
                <a:latin typeface="Candara" panose="020E0502030303020204" pitchFamily="34" charset="0"/>
              </a:rPr>
              <a:t>t</a:t>
            </a:r>
            <a:r>
              <a:rPr kumimoji="0" lang="en-HR" sz="3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andara" panose="020E0502030303020204" pitchFamily="34" charset="0"/>
                <a:sym typeface="Avenir Light"/>
              </a:rPr>
              <a:t>ri domene</a:t>
            </a:r>
          </a:p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HR" dirty="0">
                <a:latin typeface="Candara" panose="020E0502030303020204" pitchFamily="34" charset="0"/>
              </a:rPr>
              <a:t>nastave</a:t>
            </a:r>
            <a:r>
              <a:rPr kumimoji="0" lang="en-HR" sz="3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andara" panose="020E0502030303020204" pitchFamily="34" charset="0"/>
                <a:sym typeface="Avenir Light"/>
              </a:rPr>
              <a:t> </a:t>
            </a:r>
          </a:p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HR" sz="3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andara" panose="020E0502030303020204" pitchFamily="34" charset="0"/>
                <a:sym typeface="Avenir Light"/>
              </a:rPr>
              <a:t>glazbene kulture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E74DDC-2C47-4847-A7C8-792672C4BB83}"/>
              </a:ext>
            </a:extLst>
          </p:cNvPr>
          <p:cNvSpPr txBox="1"/>
          <p:nvPr/>
        </p:nvSpPr>
        <p:spPr>
          <a:xfrm>
            <a:off x="9939450" y="6227602"/>
            <a:ext cx="2726922" cy="239381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7093" tIns="27093" rIns="27093" bIns="27093" numCol="1" spcCol="38100" rtlCol="0" anchor="ctr">
            <a:spAutoFit/>
          </a:bodyPr>
          <a:lstStyle/>
          <a:p>
            <a:pPr marR="0" algn="l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GB" dirty="0"/>
              <a:t>- </a:t>
            </a:r>
            <a:r>
              <a:rPr lang="en-GB" dirty="0" err="1">
                <a:latin typeface="Candara" panose="020E0502030303020204" pitchFamily="34" charset="0"/>
              </a:rPr>
              <a:t>i</a:t>
            </a:r>
            <a:r>
              <a:rPr kumimoji="0" lang="en-HR" sz="3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andara" panose="020E0502030303020204" pitchFamily="34" charset="0"/>
                <a:sym typeface="Avenir Light"/>
              </a:rPr>
              <a:t>zražavanje</a:t>
            </a:r>
          </a:p>
          <a:p>
            <a:pPr marR="0" algn="l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GB" dirty="0">
                <a:latin typeface="Candara" panose="020E0502030303020204" pitchFamily="34" charset="0"/>
              </a:rPr>
              <a:t>- s</a:t>
            </a:r>
            <a:r>
              <a:rPr lang="en-HR" dirty="0">
                <a:latin typeface="Candara" panose="020E0502030303020204" pitchFamily="34" charset="0"/>
              </a:rPr>
              <a:t>lušanje</a:t>
            </a:r>
          </a:p>
          <a:p>
            <a:pPr marR="0" algn="l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HR" dirty="0">
                <a:latin typeface="Candara" panose="020E0502030303020204" pitchFamily="34" charset="0"/>
              </a:rPr>
              <a:t>- </a:t>
            </a:r>
            <a:r>
              <a:rPr lang="en-GB" dirty="0">
                <a:latin typeface="Candara" panose="020E0502030303020204" pitchFamily="34" charset="0"/>
              </a:rPr>
              <a:t>u </a:t>
            </a:r>
            <a:r>
              <a:rPr lang="en-HR" dirty="0">
                <a:latin typeface="Candara" panose="020E0502030303020204" pitchFamily="34" charset="0"/>
              </a:rPr>
              <a:t>kontekstu</a:t>
            </a:r>
          </a:p>
          <a:p>
            <a:pPr marL="742950" marR="0" indent="-742950" algn="l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endParaRPr kumimoji="0" lang="en-HR" sz="3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4117395060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C017C34-393B-B540-8E49-EC8741D53A72}"/>
              </a:ext>
            </a:extLst>
          </p:cNvPr>
          <p:cNvSpPr txBox="1"/>
          <p:nvPr/>
        </p:nvSpPr>
        <p:spPr>
          <a:xfrm>
            <a:off x="5494563" y="419900"/>
            <a:ext cx="2404386" cy="122426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7093" tIns="27093" rIns="27093" bIns="27093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hr-HR" sz="3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andara" panose="020E0502030303020204" pitchFamily="34" charset="0"/>
                <a:sym typeface="Avenir Light"/>
              </a:rPr>
              <a:t>Teme:</a:t>
            </a:r>
          </a:p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hr-HR" dirty="0">
                <a:latin typeface="Candara" panose="020E0502030303020204" pitchFamily="34" charset="0"/>
              </a:rPr>
              <a:t>vrijednosti</a:t>
            </a:r>
            <a:endParaRPr kumimoji="0" lang="hr-HR" sz="3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ndara" panose="020E0502030303020204" pitchFamily="34" charset="0"/>
              <a:sym typeface="Avenir 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12660E-EAC7-194C-BBCF-3D26BFB0C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3" y="0"/>
            <a:ext cx="5404757" cy="67753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DFEBD8-B2A8-1A48-A8FE-E000130A9D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829" y="0"/>
            <a:ext cx="6371771" cy="78790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0D0C64-995D-574B-8F8F-5F516D19DE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352" y="2918505"/>
            <a:ext cx="6044661" cy="74420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3F1C6FC-72C2-6748-941F-88798626F3EF}"/>
              </a:ext>
            </a:extLst>
          </p:cNvPr>
          <p:cNvSpPr txBox="1"/>
          <p:nvPr/>
        </p:nvSpPr>
        <p:spPr>
          <a:xfrm>
            <a:off x="10005850" y="8188968"/>
            <a:ext cx="2521736" cy="122426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7093" tIns="27093" rIns="27093" bIns="27093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dirty="0"/>
              <a:t>i</a:t>
            </a:r>
            <a:r>
              <a:rPr kumimoji="0" lang="en-HR" sz="3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shodi po </a:t>
            </a:r>
          </a:p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HR" sz="3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domenama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99C96B-6E45-8F4F-9E97-D23F1604CF01}"/>
              </a:ext>
            </a:extLst>
          </p:cNvPr>
          <p:cNvSpPr txBox="1"/>
          <p:nvPr/>
        </p:nvSpPr>
        <p:spPr>
          <a:xfrm>
            <a:off x="223104" y="7455707"/>
            <a:ext cx="2827248" cy="1809042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7093" tIns="27093" rIns="27093" bIns="27093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hr-HR" dirty="0"/>
              <a:t>m</a:t>
            </a:r>
            <a:r>
              <a:rPr kumimoji="0" lang="hr-HR" sz="3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otivirajući</a:t>
            </a:r>
          </a:p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hr-HR" dirty="0"/>
              <a:t>uvodi</a:t>
            </a:r>
            <a:endParaRPr kumimoji="0" lang="hr-HR" sz="3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venir Light"/>
            </a:endParaRPr>
          </a:p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HR" sz="3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3394994482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6048F6-75F1-A840-B6FC-497E1D471C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91130" cy="9753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4F512A-4F68-CE41-9210-8B6EC2CD1814}"/>
              </a:ext>
            </a:extLst>
          </p:cNvPr>
          <p:cNvSpPr txBox="1"/>
          <p:nvPr/>
        </p:nvSpPr>
        <p:spPr>
          <a:xfrm>
            <a:off x="8191130" y="1537599"/>
            <a:ext cx="4684871" cy="531769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7093" tIns="27093" rIns="27093" bIns="27093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HR" sz="3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Arsen Dedić</a:t>
            </a:r>
          </a:p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HR" dirty="0"/>
          </a:p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HR" sz="3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Oliver Dragojević</a:t>
            </a:r>
          </a:p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HR" dirty="0"/>
          </a:p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HR" sz="3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Đelo Jusić</a:t>
            </a:r>
          </a:p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HR" dirty="0"/>
          </a:p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HR" sz="3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Beatlesi</a:t>
            </a:r>
          </a:p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HR" dirty="0"/>
          </a:p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HR" sz="3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Beethoven</a:t>
            </a:r>
          </a:p>
        </p:txBody>
      </p:sp>
    </p:spTree>
    <p:extLst>
      <p:ext uri="{BB962C8B-B14F-4D97-AF65-F5344CB8AC3E}">
        <p14:creationId xmlns:p14="http://schemas.microsoft.com/office/powerpoint/2010/main" val="4051698792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FCE864-B38B-B24E-9F03-EAEEFA99EF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99200" cy="8674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30F538-11FE-BD4F-82A5-9F2A4DA81F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1" y="1422019"/>
            <a:ext cx="6705600" cy="83315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856773-C8E3-BF40-879A-6D1C7D649AC5}"/>
              </a:ext>
            </a:extLst>
          </p:cNvPr>
          <p:cNvSpPr txBox="1"/>
          <p:nvPr/>
        </p:nvSpPr>
        <p:spPr>
          <a:xfrm>
            <a:off x="159091" y="8871853"/>
            <a:ext cx="5981017" cy="63949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7093" tIns="27093" rIns="27093" bIns="27093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dirty="0" err="1"/>
              <a:t>Glazba</a:t>
            </a:r>
            <a:r>
              <a:rPr lang="en-GB" dirty="0"/>
              <a:t> n</a:t>
            </a:r>
            <a:r>
              <a:rPr kumimoji="0" lang="en-HR" sz="3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acionalnih manjina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89AB97-127F-274D-B4E8-757FBA008868}"/>
              </a:ext>
            </a:extLst>
          </p:cNvPr>
          <p:cNvSpPr txBox="1"/>
          <p:nvPr/>
        </p:nvSpPr>
        <p:spPr>
          <a:xfrm>
            <a:off x="6299200" y="197753"/>
            <a:ext cx="4531903" cy="122426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7093" tIns="27093" rIns="27093" bIns="27093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HR" sz="3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6. </a:t>
            </a:r>
            <a:r>
              <a:rPr lang="en-GB" dirty="0"/>
              <a:t>r</a:t>
            </a:r>
            <a:r>
              <a:rPr kumimoji="0" lang="en-HR" sz="3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azred</a:t>
            </a:r>
          </a:p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HR" dirty="0"/>
              <a:t>HR tradicijska glazba</a:t>
            </a:r>
            <a:endParaRPr kumimoji="0" lang="en-HR" sz="3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1080684485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202839-40AB-554D-968A-5C33BFB76E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9295"/>
            <a:ext cx="13004800" cy="80643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9997DB-1B5B-B94A-A743-DFD9745DDEF6}"/>
              </a:ext>
            </a:extLst>
          </p:cNvPr>
          <p:cNvSpPr txBox="1"/>
          <p:nvPr/>
        </p:nvSpPr>
        <p:spPr>
          <a:xfrm>
            <a:off x="2390967" y="480355"/>
            <a:ext cx="1814812" cy="63949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7093" tIns="27093" rIns="27093" bIns="27093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HR" sz="3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Albanija</a:t>
            </a:r>
          </a:p>
        </p:txBody>
      </p:sp>
    </p:spTree>
    <p:extLst>
      <p:ext uri="{BB962C8B-B14F-4D97-AF65-F5344CB8AC3E}">
        <p14:creationId xmlns:p14="http://schemas.microsoft.com/office/powerpoint/2010/main" val="2436831655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B1375E-064E-8748-B19D-D318D193E7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6565"/>
            <a:ext cx="13004800" cy="77667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49593A-0CBA-0B46-9337-7C96AD5189E6}"/>
              </a:ext>
            </a:extLst>
          </p:cNvPr>
          <p:cNvSpPr txBox="1"/>
          <p:nvPr/>
        </p:nvSpPr>
        <p:spPr>
          <a:xfrm>
            <a:off x="1189190" y="349726"/>
            <a:ext cx="3042714" cy="63949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7093" tIns="27093" rIns="27093" bIns="27093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P</a:t>
            </a:r>
            <a:r>
              <a:rPr kumimoji="0" lang="en-HR" sz="3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riprema Loja</a:t>
            </a:r>
          </a:p>
        </p:txBody>
      </p:sp>
    </p:spTree>
    <p:extLst>
      <p:ext uri="{BB962C8B-B14F-4D97-AF65-F5344CB8AC3E}">
        <p14:creationId xmlns:p14="http://schemas.microsoft.com/office/powerpoint/2010/main" val="3430428935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D25282-C25C-7241-85D1-BBCF4EBBEE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779" y="4210719"/>
            <a:ext cx="7864021" cy="55428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429DDF-B708-CB49-99D7-F8783E2713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1121" y="-465887"/>
            <a:ext cx="10058400" cy="82350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61869F-F791-0048-B4AB-77FCFCC2FA89}"/>
              </a:ext>
            </a:extLst>
          </p:cNvPr>
          <p:cNvSpPr txBox="1"/>
          <p:nvPr/>
        </p:nvSpPr>
        <p:spPr>
          <a:xfrm>
            <a:off x="474597" y="6101965"/>
            <a:ext cx="3720782" cy="239381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7093" tIns="27093" rIns="27093" bIns="27093" numCol="1" spcCol="38100" rtlCol="0" anchor="ctr">
            <a:spAutoFit/>
          </a:bodyPr>
          <a:lstStyle/>
          <a:p>
            <a:pPr marL="0" marR="0" indent="0" algn="l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HR" sz="3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VREDNOVANJE </a:t>
            </a:r>
          </a:p>
          <a:p>
            <a:pPr marL="571500" marR="0" indent="-571500" algn="l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en-GB" dirty="0"/>
              <a:t>z</a:t>
            </a:r>
            <a:r>
              <a:rPr lang="en-HR" dirty="0"/>
              <a:t>a učenje</a:t>
            </a:r>
          </a:p>
          <a:p>
            <a:pPr marL="571500" marR="0" indent="-571500" algn="l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en-GB" dirty="0"/>
              <a:t>k</a:t>
            </a:r>
            <a:r>
              <a:rPr kumimoji="0" lang="en-HR" sz="3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ao učenje</a:t>
            </a:r>
          </a:p>
          <a:p>
            <a:pPr marL="571500" marR="0" indent="-571500" algn="l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en-HR" dirty="0"/>
              <a:t>naučenog</a:t>
            </a:r>
            <a:endParaRPr kumimoji="0" lang="en-HR" sz="3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79683493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65B6FF-9695-264B-8775-673FDF03D7BF}"/>
              </a:ext>
            </a:extLst>
          </p:cNvPr>
          <p:cNvSpPr txBox="1"/>
          <p:nvPr/>
        </p:nvSpPr>
        <p:spPr>
          <a:xfrm>
            <a:off x="702128" y="1329802"/>
            <a:ext cx="10842171" cy="63949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7093" tIns="27093" rIns="27093" bIns="27093" numCol="1" spcCol="38100" rtlCol="0" anchor="ctr">
            <a:spAutoFit/>
          </a:bodyPr>
          <a:lstStyle/>
          <a:p>
            <a:r>
              <a:rPr lang="hr-HR" dirty="0">
                <a:latin typeface="Candara" panose="020E0502030303020204" pitchFamily="34" charset="0"/>
              </a:rPr>
              <a:t>KOLIKO SE I KAKO PROMIJENILA ULOGA UČITELJA?</a:t>
            </a:r>
            <a:endParaRPr kumimoji="0" lang="en-HR" sz="3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venir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B775B8-03B6-1847-868F-EADEB30BA8CB}"/>
              </a:ext>
            </a:extLst>
          </p:cNvPr>
          <p:cNvSpPr txBox="1"/>
          <p:nvPr/>
        </p:nvSpPr>
        <p:spPr>
          <a:xfrm>
            <a:off x="702128" y="2130945"/>
            <a:ext cx="11962359" cy="710279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7093" tIns="27093" rIns="27093" bIns="27093" numCol="1" spcCol="38100" rtlCol="0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40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ndara" panose="020E0502030303020204" pitchFamily="34" charset="0"/>
              </a:rPr>
              <a:t>Učitelj</a:t>
            </a:r>
            <a:r>
              <a:rPr lang="en-GB" sz="4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ndara" panose="020E0502030303020204" pitchFamily="34" charset="0"/>
              </a:rPr>
              <a:t>: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4000" dirty="0">
                <a:latin typeface="Candara" panose="020E0502030303020204" pitchFamily="34" charset="0"/>
              </a:rPr>
              <a:t>k</a:t>
            </a:r>
            <a:r>
              <a:rPr lang="en-HR" sz="4000" dirty="0">
                <a:latin typeface="Candara" panose="020E0502030303020204" pitchFamily="34" charset="0"/>
              </a:rPr>
              <a:t>oji poučava,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4000" dirty="0">
                <a:latin typeface="Candara" panose="020E0502030303020204" pitchFamily="34" charset="0"/>
              </a:rPr>
              <a:t>k</a:t>
            </a:r>
            <a:r>
              <a:rPr lang="en-HR" sz="4000" dirty="0">
                <a:latin typeface="Candara" panose="020E0502030303020204" pitchFamily="34" charset="0"/>
              </a:rPr>
              <a:t>oji obrazuje,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4000" dirty="0">
                <a:latin typeface="Candara" panose="020E0502030303020204" pitchFamily="34" charset="0"/>
              </a:rPr>
              <a:t>k</a:t>
            </a:r>
            <a:r>
              <a:rPr lang="en-HR" sz="4000" dirty="0">
                <a:latin typeface="Candara" panose="020E0502030303020204" pitchFamily="34" charset="0"/>
              </a:rPr>
              <a:t>oji odgaja,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HR" sz="4000" dirty="0">
                <a:latin typeface="Candara" panose="020E0502030303020204" pitchFamily="34" charset="0"/>
              </a:rPr>
              <a:t>koji je učeniku model ponašanja,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4000" dirty="0">
                <a:latin typeface="Candara" panose="020E0502030303020204" pitchFamily="34" charset="0"/>
              </a:rPr>
              <a:t>k</a:t>
            </a:r>
            <a:r>
              <a:rPr lang="en-HR" sz="4000" dirty="0">
                <a:latin typeface="Candara" panose="020E0502030303020204" pitchFamily="34" charset="0"/>
              </a:rPr>
              <a:t>oji osposobljava za život s osobnog </a:t>
            </a:r>
            <a:r>
              <a:rPr lang="en-GB" sz="4000" dirty="0" err="1">
                <a:latin typeface="Candara" panose="020E0502030303020204" pitchFamily="34" charset="0"/>
              </a:rPr>
              <a:t>i</a:t>
            </a:r>
            <a:r>
              <a:rPr lang="en-GB" sz="4000" dirty="0">
                <a:latin typeface="Candara" panose="020E0502030303020204" pitchFamily="34" charset="0"/>
              </a:rPr>
              <a:t> </a:t>
            </a:r>
            <a:r>
              <a:rPr lang="en-GB" sz="4000" dirty="0" err="1">
                <a:latin typeface="Candara" panose="020E0502030303020204" pitchFamily="34" charset="0"/>
              </a:rPr>
              <a:t>društvenog</a:t>
            </a:r>
            <a:r>
              <a:rPr lang="en-GB" sz="4000" dirty="0">
                <a:latin typeface="Candara" panose="020E0502030303020204" pitchFamily="34" charset="0"/>
              </a:rPr>
              <a:t> </a:t>
            </a:r>
            <a:r>
              <a:rPr lang="en-HR" sz="4000" dirty="0">
                <a:latin typeface="Candara" panose="020E0502030303020204" pitchFamily="34" charset="0"/>
              </a:rPr>
              <a:t>motrišta?</a:t>
            </a:r>
          </a:p>
          <a:p>
            <a:pPr marL="571500" marR="0" indent="-57150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HR" sz="3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3629782729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A0F615-151F-3442-8426-C4096AB6FD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9626"/>
            <a:ext cx="13004800" cy="80539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F232B0-18DE-AB49-B76F-DC7592A383C5}"/>
              </a:ext>
            </a:extLst>
          </p:cNvPr>
          <p:cNvSpPr txBox="1"/>
          <p:nvPr/>
        </p:nvSpPr>
        <p:spPr>
          <a:xfrm>
            <a:off x="2986180" y="219098"/>
            <a:ext cx="3922762" cy="63949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7093" tIns="27093" rIns="27093" bIns="27093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G</a:t>
            </a:r>
            <a:r>
              <a:rPr kumimoji="0" lang="en-HR" sz="3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lazbala 6. razred</a:t>
            </a:r>
          </a:p>
        </p:txBody>
      </p:sp>
    </p:spTree>
    <p:extLst>
      <p:ext uri="{BB962C8B-B14F-4D97-AF65-F5344CB8AC3E}">
        <p14:creationId xmlns:p14="http://schemas.microsoft.com/office/powerpoint/2010/main" val="4097781338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88B421-48CC-1B42-8BDD-2BCE6318A4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8977"/>
            <a:ext cx="13004800" cy="80046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26E418-A7A6-3E4A-B00C-CB2EDC00CAF5}"/>
              </a:ext>
            </a:extLst>
          </p:cNvPr>
          <p:cNvSpPr txBox="1"/>
          <p:nvPr/>
        </p:nvSpPr>
        <p:spPr>
          <a:xfrm>
            <a:off x="1166795" y="578326"/>
            <a:ext cx="5634769" cy="63949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7093" tIns="27093" rIns="27093" bIns="27093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HR" sz="38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VARIJACIJE</a:t>
            </a:r>
            <a:r>
              <a:rPr kumimoji="0" lang="en-HR" sz="3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 u klasičnoj …</a:t>
            </a:r>
          </a:p>
        </p:txBody>
      </p:sp>
    </p:spTree>
    <p:extLst>
      <p:ext uri="{BB962C8B-B14F-4D97-AF65-F5344CB8AC3E}">
        <p14:creationId xmlns:p14="http://schemas.microsoft.com/office/powerpoint/2010/main" val="767451269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39FAB5-283B-C948-9504-0571137ACF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8864"/>
            <a:ext cx="13004800" cy="80647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8F181A-AF58-B340-8EB6-445FE90167FA}"/>
              </a:ext>
            </a:extLst>
          </p:cNvPr>
          <p:cNvSpPr txBox="1"/>
          <p:nvPr/>
        </p:nvSpPr>
        <p:spPr>
          <a:xfrm>
            <a:off x="634465" y="594655"/>
            <a:ext cx="8789479" cy="63949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7093" tIns="27093" rIns="27093" bIns="27093" numCol="1" spcCol="38100" rtlCol="0" anchor="ctr">
            <a:spAutoFit/>
          </a:bodyPr>
          <a:lstStyle/>
          <a:p>
            <a:r>
              <a:rPr lang="en-HR" b="1" dirty="0"/>
              <a:t>VARIJACIJE</a:t>
            </a:r>
            <a:r>
              <a:rPr lang="en-HR" dirty="0"/>
              <a:t> u popularnoj </a:t>
            </a:r>
            <a:r>
              <a:rPr lang="en-GB" dirty="0"/>
              <a:t>i</a:t>
            </a:r>
            <a:r>
              <a:rPr lang="en-HR" dirty="0"/>
              <a:t> </a:t>
            </a:r>
            <a:r>
              <a:rPr lang="en-HR" i="1" dirty="0"/>
              <a:t>jazz</a:t>
            </a:r>
            <a:r>
              <a:rPr lang="en-HR" dirty="0"/>
              <a:t>-glazbi …</a:t>
            </a:r>
          </a:p>
        </p:txBody>
      </p:sp>
    </p:spTree>
    <p:extLst>
      <p:ext uri="{BB962C8B-B14F-4D97-AF65-F5344CB8AC3E}">
        <p14:creationId xmlns:p14="http://schemas.microsoft.com/office/powerpoint/2010/main" val="3973647186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6F5972-AB75-2348-BCB8-1C0BEF282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221"/>
            <a:ext cx="13004800" cy="78793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E847AC-2DD3-6B40-89FE-9C79069C7D0F}"/>
              </a:ext>
            </a:extLst>
          </p:cNvPr>
          <p:cNvSpPr txBox="1"/>
          <p:nvPr/>
        </p:nvSpPr>
        <p:spPr>
          <a:xfrm>
            <a:off x="1089687" y="470341"/>
            <a:ext cx="6736031" cy="122426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7093" tIns="27093" rIns="27093" bIns="27093" numCol="1" spcCol="38100" rtlCol="0" anchor="ctr">
            <a:spAutoFit/>
          </a:bodyPr>
          <a:lstStyle/>
          <a:p>
            <a:r>
              <a:rPr lang="en-HR" b="1" dirty="0"/>
              <a:t>VARIJACIJE</a:t>
            </a:r>
            <a:r>
              <a:rPr lang="en-HR" dirty="0"/>
              <a:t> u filmskoj glazbi…</a:t>
            </a:r>
          </a:p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HR" sz="3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719668304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5ADFE3-BCFE-8A4E-BB43-CC637E151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8167"/>
            <a:ext cx="13004800" cy="85916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493914-0D22-6944-B60E-2163FD2CBD72}"/>
              </a:ext>
            </a:extLst>
          </p:cNvPr>
          <p:cNvSpPr txBox="1"/>
          <p:nvPr/>
        </p:nvSpPr>
        <p:spPr>
          <a:xfrm>
            <a:off x="934997" y="279113"/>
            <a:ext cx="8972221" cy="122426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7093" tIns="27093" rIns="27093" bIns="27093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U</a:t>
            </a:r>
            <a:r>
              <a:rPr kumimoji="0" lang="en-HR" sz="3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čenje kroz sve aktivnosti: </a:t>
            </a:r>
          </a:p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HR" sz="3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pjevaj, pleši, sviraj, stvaraj, slušaj </a:t>
            </a:r>
            <a:r>
              <a:rPr kumimoji="0" lang="en-HR" sz="38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RONDO</a:t>
            </a:r>
          </a:p>
        </p:txBody>
      </p:sp>
    </p:spTree>
    <p:extLst>
      <p:ext uri="{BB962C8B-B14F-4D97-AF65-F5344CB8AC3E}">
        <p14:creationId xmlns:p14="http://schemas.microsoft.com/office/powerpoint/2010/main" val="331328276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AC4BDB-1AAA-214F-8F3C-0EC297E142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0572"/>
            <a:ext cx="13004800" cy="82030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3D922D-B2A6-D24C-BA9B-E06BAAA40EB6}"/>
              </a:ext>
            </a:extLst>
          </p:cNvPr>
          <p:cNvSpPr txBox="1"/>
          <p:nvPr/>
        </p:nvSpPr>
        <p:spPr>
          <a:xfrm>
            <a:off x="329383" y="513012"/>
            <a:ext cx="9693572" cy="63949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7093" tIns="27093" rIns="27093" bIns="27093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7. </a:t>
            </a:r>
            <a:r>
              <a:rPr lang="en-GB" dirty="0" err="1"/>
              <a:t>r</a:t>
            </a:r>
            <a:r>
              <a:rPr kumimoji="0" lang="en-GB" sz="3800" b="0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azred</a:t>
            </a:r>
            <a:r>
              <a:rPr kumimoji="0" lang="en-GB" sz="3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.   P</a:t>
            </a:r>
            <a:r>
              <a:rPr kumimoji="0" lang="en-HR" sz="3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osebne potrebe / znakovni jezik</a:t>
            </a:r>
          </a:p>
        </p:txBody>
      </p:sp>
    </p:spTree>
    <p:extLst>
      <p:ext uri="{BB962C8B-B14F-4D97-AF65-F5344CB8AC3E}">
        <p14:creationId xmlns:p14="http://schemas.microsoft.com/office/powerpoint/2010/main" val="2207396352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0486C5-8F18-DD44-AFF6-617C1FC1FB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3" y="0"/>
            <a:ext cx="8542643" cy="96338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85AA1D-CFE3-F341-96A1-4458331DF624}"/>
              </a:ext>
            </a:extLst>
          </p:cNvPr>
          <p:cNvSpPr txBox="1"/>
          <p:nvPr/>
        </p:nvSpPr>
        <p:spPr>
          <a:xfrm>
            <a:off x="9113262" y="4698083"/>
            <a:ext cx="2935312" cy="122426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7093" tIns="27093" rIns="27093" bIns="27093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HR" sz="3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Ray Charles</a:t>
            </a:r>
          </a:p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dirty="0"/>
              <a:t>- s</a:t>
            </a:r>
            <a:r>
              <a:rPr lang="en-HR" dirty="0"/>
              <a:t>lijepi </a:t>
            </a:r>
            <a:r>
              <a:rPr lang="en-HR" i="1" dirty="0"/>
              <a:t>jazzer</a:t>
            </a:r>
            <a:endParaRPr kumimoji="0" lang="en-HR" sz="3800" b="0" i="1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venir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38FCA8-4327-5949-A7B0-86866E91F478}"/>
              </a:ext>
            </a:extLst>
          </p:cNvPr>
          <p:cNvSpPr txBox="1"/>
          <p:nvPr/>
        </p:nvSpPr>
        <p:spPr>
          <a:xfrm>
            <a:off x="8500434" y="7116984"/>
            <a:ext cx="4451753" cy="122426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7093" tIns="27093" rIns="27093" bIns="27093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HR" sz="3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Evelyn Glennie</a:t>
            </a:r>
          </a:p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HR" dirty="0"/>
              <a:t>- </a:t>
            </a:r>
            <a:r>
              <a:rPr lang="en-GB" dirty="0"/>
              <a:t>g</a:t>
            </a:r>
            <a:r>
              <a:rPr lang="en-HR" dirty="0"/>
              <a:t>luha udaraljkašica</a:t>
            </a:r>
            <a:endParaRPr kumimoji="0" lang="en-HR" sz="3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1712530494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DE3A00-7889-3545-9040-245038E63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8660"/>
            <a:ext cx="13004800" cy="80249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66A5AA-234B-084B-9BAA-3D0D6451804C}"/>
              </a:ext>
            </a:extLst>
          </p:cNvPr>
          <p:cNvSpPr txBox="1"/>
          <p:nvPr/>
        </p:nvSpPr>
        <p:spPr>
          <a:xfrm>
            <a:off x="1626531" y="269611"/>
            <a:ext cx="8536204" cy="122426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7093" tIns="27093" rIns="27093" bIns="27093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P</a:t>
            </a:r>
            <a:r>
              <a:rPr kumimoji="0" lang="en-HR" sz="3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reglednost, inovativnost, atraktivnost, </a:t>
            </a:r>
          </a:p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HR" sz="3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metodička osmišljenost</a:t>
            </a:r>
          </a:p>
        </p:txBody>
      </p:sp>
    </p:spTree>
    <p:extLst>
      <p:ext uri="{BB962C8B-B14F-4D97-AF65-F5344CB8AC3E}">
        <p14:creationId xmlns:p14="http://schemas.microsoft.com/office/powerpoint/2010/main" val="2533588767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5DDF3E-CD49-3344-9D6F-9D36F734E0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1185"/>
            <a:ext cx="13004800" cy="81724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D872FB-1954-D64A-8E31-26F20CEF25EB}"/>
              </a:ext>
            </a:extLst>
          </p:cNvPr>
          <p:cNvSpPr txBox="1"/>
          <p:nvPr/>
        </p:nvSpPr>
        <p:spPr>
          <a:xfrm>
            <a:off x="3811880" y="643641"/>
            <a:ext cx="6320854" cy="63949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7093" tIns="27093" rIns="27093" bIns="27093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T</a:t>
            </a:r>
            <a:r>
              <a:rPr kumimoji="0" lang="en-HR" sz="3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radicijske glazbe naroda EU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B7B107-0DAF-3B4F-A98E-4355F82C9373}"/>
              </a:ext>
            </a:extLst>
          </p:cNvPr>
          <p:cNvSpPr txBox="1"/>
          <p:nvPr/>
        </p:nvSpPr>
        <p:spPr>
          <a:xfrm>
            <a:off x="1295444" y="643641"/>
            <a:ext cx="1915802" cy="63949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7093" tIns="27093" rIns="27093" bIns="27093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HR" sz="3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7. razred</a:t>
            </a:r>
          </a:p>
        </p:txBody>
      </p:sp>
    </p:spTree>
    <p:extLst>
      <p:ext uri="{BB962C8B-B14F-4D97-AF65-F5344CB8AC3E}">
        <p14:creationId xmlns:p14="http://schemas.microsoft.com/office/powerpoint/2010/main" val="3618315908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218143-EBF5-3A42-9915-917FCE3091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630"/>
            <a:ext cx="13004800" cy="79249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05332D-DC35-E64C-85DF-1D4FED654BDE}"/>
              </a:ext>
            </a:extLst>
          </p:cNvPr>
          <p:cNvSpPr txBox="1"/>
          <p:nvPr/>
        </p:nvSpPr>
        <p:spPr>
          <a:xfrm>
            <a:off x="568326" y="594655"/>
            <a:ext cx="9313661" cy="63949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7093" tIns="27093" rIns="27093" bIns="27093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8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S</a:t>
            </a:r>
            <a:r>
              <a:rPr lang="en-HR" b="1" dirty="0"/>
              <a:t>UITA</a:t>
            </a:r>
            <a:r>
              <a:rPr kumimoji="0" lang="en-HR" sz="38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 </a:t>
            </a:r>
            <a:r>
              <a:rPr kumimoji="0" lang="en-HR" sz="3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svih razdoblja i različitih vrsta glazbe</a:t>
            </a:r>
          </a:p>
        </p:txBody>
      </p:sp>
    </p:spTree>
    <p:extLst>
      <p:ext uri="{BB962C8B-B14F-4D97-AF65-F5344CB8AC3E}">
        <p14:creationId xmlns:p14="http://schemas.microsoft.com/office/powerpoint/2010/main" val="113722788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DF5DC7B-17D1-3B4F-890D-EC4E2A16B51A}"/>
              </a:ext>
            </a:extLst>
          </p:cNvPr>
          <p:cNvSpPr/>
          <p:nvPr/>
        </p:nvSpPr>
        <p:spPr>
          <a:xfrm>
            <a:off x="371021" y="1783645"/>
            <a:ext cx="12262757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hr-HR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Kanali komunikacije su se otvorile / dogodila se razmjena primjera dobre prakse kao nikada dosada :</a:t>
            </a:r>
            <a:r>
              <a:rPr lang="hr-HR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itchFamily="2" charset="2"/>
              </a:rPr>
              <a:t>)</a:t>
            </a:r>
            <a:endParaRPr lang="en-HR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hr-HR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HR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hr-HR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Zamka u koju su neku upali: opterećenje, a ne rasterećenje – kako učenika, tako i učitelja,</a:t>
            </a:r>
            <a:endParaRPr lang="en-HR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en-HR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hr-HR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Razvoj konvergentnog, a ne divergentnog mišljenja: davati učeniku zadatke otvorenog tipa,</a:t>
            </a:r>
            <a:endParaRPr lang="en-HR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en-HR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hr-HR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Veliki broj PPT ponavljaju sadržaje tiskanog udžbenika -  činjenice su tu:</a:t>
            </a:r>
          </a:p>
          <a:p>
            <a:pPr algn="l"/>
            <a:r>
              <a:rPr lang="hr-HR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- što tebi osobno znače. </a:t>
            </a:r>
          </a:p>
          <a:p>
            <a:pPr algn="l"/>
            <a:r>
              <a:rPr lang="hr-HR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- u kakav kontekst ih možeš staviti?</a:t>
            </a:r>
            <a:endParaRPr lang="en-HR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818DAF-86A9-CD44-BD4E-400C7F9EA3D9}"/>
              </a:ext>
            </a:extLst>
          </p:cNvPr>
          <p:cNvSpPr txBox="1"/>
          <p:nvPr/>
        </p:nvSpPr>
        <p:spPr>
          <a:xfrm>
            <a:off x="642909" y="751880"/>
            <a:ext cx="9676747" cy="67026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7093" tIns="27093" rIns="27093" bIns="27093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HR" sz="4000" dirty="0">
                <a:latin typeface="Candara" panose="020E0502030303020204" pitchFamily="34" charset="0"/>
              </a:rPr>
              <a:t>KAKO SMO ODGOVORILI NA PROMJENE?</a:t>
            </a:r>
            <a:endParaRPr kumimoji="0" lang="en-HR" sz="400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ndara" panose="020E0502030303020204" pitchFamily="34" charset="0"/>
              <a:sym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2043525238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08272-A798-A54F-A0EF-2EB972B41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HR" dirty="0"/>
              <a:t>GLAZBENI KRUG 6 </a:t>
            </a:r>
            <a:br>
              <a:rPr lang="en-HR" dirty="0"/>
            </a:br>
            <a:r>
              <a:rPr lang="en-HR" dirty="0"/>
              <a:t>glazbeni krug 7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A662B5-AA67-3C4D-B170-1C11356C8931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791027" y="6631644"/>
            <a:ext cx="11684002" cy="1611155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GB" dirty="0"/>
              <a:t>G</a:t>
            </a:r>
            <a:r>
              <a:rPr lang="en-HR" dirty="0"/>
              <a:t>lazbene sastavnice</a:t>
            </a:r>
          </a:p>
          <a:p>
            <a:pPr marL="457200" indent="-457200">
              <a:buAutoNum type="arabicPeriod"/>
            </a:pPr>
            <a:r>
              <a:rPr lang="en-GB" dirty="0"/>
              <a:t>G</a:t>
            </a:r>
            <a:r>
              <a:rPr lang="en-HR" dirty="0"/>
              <a:t>lazba u prostoru</a:t>
            </a:r>
          </a:p>
          <a:p>
            <a:pPr marL="457200" indent="-457200">
              <a:buAutoNum type="arabicPeriod"/>
            </a:pPr>
            <a:r>
              <a:rPr lang="en-GB" dirty="0"/>
              <a:t>G</a:t>
            </a:r>
            <a:r>
              <a:rPr lang="en-HR" dirty="0"/>
              <a:t>lazba u vremenu</a:t>
            </a:r>
          </a:p>
          <a:p>
            <a:pPr marL="457200" indent="-457200">
              <a:buAutoNum type="arabicPeriod"/>
            </a:pPr>
            <a:r>
              <a:rPr lang="en-GB" dirty="0"/>
              <a:t>G</a:t>
            </a:r>
            <a:r>
              <a:rPr lang="en-HR" dirty="0"/>
              <a:t>lazbala (puhaća </a:t>
            </a:r>
            <a:r>
              <a:rPr lang="en-GB" dirty="0"/>
              <a:t>I</a:t>
            </a:r>
            <a:r>
              <a:rPr lang="en-HR" dirty="0"/>
              <a:t> s tipkama)</a:t>
            </a:r>
          </a:p>
        </p:txBody>
      </p:sp>
    </p:spTree>
    <p:extLst>
      <p:ext uri="{BB962C8B-B14F-4D97-AF65-F5344CB8AC3E}">
        <p14:creationId xmlns:p14="http://schemas.microsoft.com/office/powerpoint/2010/main" val="1350499191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65CB9-3D5F-AC4F-ABF6-FC4273331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012" y="935507"/>
            <a:ext cx="11684001" cy="1070188"/>
          </a:xfrm>
        </p:spPr>
        <p:txBody>
          <a:bodyPr/>
          <a:lstStyle/>
          <a:p>
            <a:r>
              <a:rPr lang="hr-HR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ndara" panose="020E0502030303020204" pitchFamily="34" charset="0"/>
              </a:rPr>
              <a:t>IZBORNIK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F01D22-B62D-664D-9672-1F154DE1C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7011" y="2801740"/>
            <a:ext cx="11684001" cy="5039361"/>
          </a:xfrm>
        </p:spPr>
        <p:txBody>
          <a:bodyPr/>
          <a:lstStyle/>
          <a:p>
            <a:r>
              <a:rPr lang="hr-HR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Fonoteka   </a:t>
            </a:r>
            <a:endParaRPr lang="hr-HR" dirty="0"/>
          </a:p>
          <a:p>
            <a:r>
              <a:rPr lang="hr-HR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Videoteka</a:t>
            </a:r>
            <a:r>
              <a:rPr lang="hr-HR" dirty="0"/>
              <a:t> </a:t>
            </a:r>
          </a:p>
          <a:p>
            <a:r>
              <a:rPr lang="hr-HR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Matrice  </a:t>
            </a:r>
          </a:p>
          <a:p>
            <a:r>
              <a:rPr lang="hr-HR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Dnevnici slušanja</a:t>
            </a:r>
            <a:r>
              <a:rPr lang="hr-HR" dirty="0">
                <a:solidFill>
                  <a:schemeClr val="tx1"/>
                </a:solidFill>
              </a:rPr>
              <a:t>  </a:t>
            </a:r>
          </a:p>
        </p:txBody>
      </p:sp>
      <p:pic>
        <p:nvPicPr>
          <p:cNvPr id="4" name="Picture 9" descr="Logo Profil Klett.jpg">
            <a:extLst>
              <a:ext uri="{FF2B5EF4-FFF2-40B4-BE49-F238E27FC236}">
                <a16:creationId xmlns:a16="http://schemas.microsoft.com/office/drawing/2014/main" id="{3AE1F7FE-D184-6B4E-B1CF-D1F3A50815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4271" y="8997722"/>
            <a:ext cx="1062148" cy="533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2675111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105C2D-A398-3F44-B785-7008E19B77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0782"/>
            <a:ext cx="13004800" cy="89583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A28D05-D5EB-2A41-8190-706E7DB4828D}"/>
              </a:ext>
            </a:extLst>
          </p:cNvPr>
          <p:cNvSpPr txBox="1"/>
          <p:nvPr/>
        </p:nvSpPr>
        <p:spPr>
          <a:xfrm>
            <a:off x="2709348" y="235426"/>
            <a:ext cx="4705027" cy="63949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7093" tIns="27093" rIns="27093" bIns="27093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HR" sz="3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DNEVNIK SLUŠANJA</a:t>
            </a:r>
          </a:p>
        </p:txBody>
      </p:sp>
    </p:spTree>
    <p:extLst>
      <p:ext uri="{BB962C8B-B14F-4D97-AF65-F5344CB8AC3E}">
        <p14:creationId xmlns:p14="http://schemas.microsoft.com/office/powerpoint/2010/main" val="3785888756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CBBBB-01F7-CE45-92D1-37DFCC52C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44" y="1126893"/>
            <a:ext cx="11684001" cy="1105944"/>
          </a:xfrm>
        </p:spPr>
        <p:txBody>
          <a:bodyPr>
            <a:normAutofit/>
          </a:bodyPr>
          <a:lstStyle/>
          <a:p>
            <a:r>
              <a:rPr lang="hr-HR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ndara" panose="020E0502030303020204" pitchFamily="34" charset="0"/>
              </a:rPr>
              <a:t>Digitalni obrazovni sadržaji (DOS)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AB3A2E-8412-3843-9499-EA972B559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9673" y="2726492"/>
            <a:ext cx="12250913" cy="8201247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hr-HR" dirty="0">
                <a:latin typeface="Candara" panose="020E0502030303020204" pitchFamily="34" charset="0"/>
              </a:rPr>
              <a:t>nastavne jedinice tematski oblikovane, komplementarni poglavljima tiskanoga dijela udžbenika </a:t>
            </a:r>
          </a:p>
          <a:p>
            <a:pPr>
              <a:spcBef>
                <a:spcPts val="0"/>
              </a:spcBef>
            </a:pPr>
            <a:endParaRPr lang="hr-HR" sz="800" dirty="0">
              <a:latin typeface="Candara" panose="020E0502030303020204" pitchFamily="34" charset="0"/>
            </a:endParaRPr>
          </a:p>
          <a:p>
            <a:pPr>
              <a:spcBef>
                <a:spcPts val="0"/>
              </a:spcBef>
            </a:pPr>
            <a:r>
              <a:rPr lang="hr-HR" dirty="0">
                <a:latin typeface="Candara" panose="020E0502030303020204" pitchFamily="34" charset="0"/>
              </a:rPr>
              <a:t>Interaktivna komunikacija kojoj prethodi metodički vođena prezentacija sadržaja, a završava s kvizovima vrednovanja ostvarenosti ishoda.</a:t>
            </a:r>
          </a:p>
          <a:p>
            <a:pPr>
              <a:spcBef>
                <a:spcPts val="0"/>
              </a:spcBef>
            </a:pPr>
            <a:endParaRPr lang="hr-HR" sz="800" dirty="0">
              <a:latin typeface="Candara" panose="020E0502030303020204" pitchFamily="34" charset="0"/>
            </a:endParaRPr>
          </a:p>
          <a:p>
            <a:pPr>
              <a:spcBef>
                <a:spcPts val="0"/>
              </a:spcBef>
            </a:pPr>
            <a:r>
              <a:rPr lang="hr-HR" dirty="0">
                <a:latin typeface="Candara" panose="020E0502030303020204" pitchFamily="34" charset="0"/>
              </a:rPr>
              <a:t>mogućnost povratne informacije (vrednovanje kao učenje)</a:t>
            </a:r>
          </a:p>
          <a:p>
            <a:pPr>
              <a:spcBef>
                <a:spcPts val="0"/>
              </a:spcBef>
            </a:pPr>
            <a:endParaRPr lang="hr-HR" sz="800" dirty="0">
              <a:latin typeface="Candara" panose="020E0502030303020204" pitchFamily="34" charset="0"/>
            </a:endParaRPr>
          </a:p>
          <a:p>
            <a:pPr>
              <a:spcBef>
                <a:spcPts val="0"/>
              </a:spcBef>
            </a:pPr>
            <a:r>
              <a:rPr lang="hr-HR" dirty="0">
                <a:latin typeface="Candara" panose="020E0502030303020204" pitchFamily="34" charset="0"/>
              </a:rPr>
              <a:t>pri prezentaciji sadržaja ravnopravna komunikacija putem riječi, slike, zvuka, videozapisa, kvizova (vrednovanje naučenog)</a:t>
            </a:r>
          </a:p>
          <a:p>
            <a:pPr>
              <a:spcBef>
                <a:spcPts val="0"/>
              </a:spcBef>
            </a:pPr>
            <a:endParaRPr lang="hr-HR" sz="800" dirty="0">
              <a:latin typeface="Candara" panose="020E0502030303020204" pitchFamily="34" charset="0"/>
            </a:endParaRPr>
          </a:p>
          <a:p>
            <a:pPr>
              <a:spcBef>
                <a:spcPts val="0"/>
              </a:spcBef>
            </a:pPr>
            <a:r>
              <a:rPr lang="hr-HR" dirty="0">
                <a:latin typeface="Candara" panose="020E0502030303020204" pitchFamily="34" charset="0"/>
              </a:rPr>
              <a:t>pogodni za frontalnu uporabu tijekom nastavnog procesa,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hr-HR" dirty="0">
                <a:latin typeface="Candara" panose="020E0502030303020204" pitchFamily="34" charset="0"/>
              </a:rPr>
              <a:t>	- za grupni rad,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hr-HR" dirty="0">
                <a:latin typeface="Candara" panose="020E0502030303020204" pitchFamily="34" charset="0"/>
              </a:rPr>
              <a:t>	- rad u paru te</a:t>
            </a:r>
          </a:p>
          <a:p>
            <a:pPr marL="0" indent="0">
              <a:spcBef>
                <a:spcPts val="0"/>
              </a:spcBef>
              <a:buNone/>
            </a:pPr>
            <a:r>
              <a:rPr lang="hr-HR" dirty="0">
                <a:latin typeface="Candara" panose="020E0502030303020204" pitchFamily="34" charset="0"/>
              </a:rPr>
              <a:t>	- individualni rad na nastavi ili kod kuće</a:t>
            </a:r>
          </a:p>
          <a:p>
            <a:pPr marL="0" indent="0">
              <a:spcBef>
                <a:spcPts val="0"/>
              </a:spcBef>
              <a:buNone/>
            </a:pPr>
            <a:r>
              <a:rPr lang="hr-HR" dirty="0">
                <a:latin typeface="Candara" panose="020E0502030303020204" pitchFamily="34" charset="0"/>
              </a:rPr>
              <a:t>	- pogodni za projektne zadatke.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4" name="Picture 9" descr="Logo Profil Klett.jpg">
            <a:extLst>
              <a:ext uri="{FF2B5EF4-FFF2-40B4-BE49-F238E27FC236}">
                <a16:creationId xmlns:a16="http://schemas.microsoft.com/office/drawing/2014/main" id="{87B93D18-84BD-CA43-9E47-A33EB47F85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4271" y="8997722"/>
            <a:ext cx="1062148" cy="533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465713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29D3FB-A663-4DCD-9B09-33EB24223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39171" cy="87344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2FAD79-110F-4E8C-B147-A453A76A4D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171" y="1828492"/>
            <a:ext cx="6365629" cy="837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161627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6DDF23-E6AD-1C40-80C2-7ABDF9F845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0"/>
            <a:ext cx="6464300" cy="889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97FB88-4376-1843-BDE8-98AD3CF5E3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00" y="1235528"/>
            <a:ext cx="6464300" cy="886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823546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9EEADD-6BE4-C04E-8E13-F1194EF90C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650" y="38100"/>
            <a:ext cx="7429500" cy="967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034400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3A3240-1345-0745-9B75-233C75C66C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7025"/>
            <a:ext cx="13004800" cy="858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351359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D8B199-9AEE-334B-9BE2-C82803EA9F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6530"/>
            <a:ext cx="13004800" cy="85070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E4624C-4818-2A45-B557-A3627CE59E11}"/>
              </a:ext>
            </a:extLst>
          </p:cNvPr>
          <p:cNvSpPr txBox="1"/>
          <p:nvPr/>
        </p:nvSpPr>
        <p:spPr>
          <a:xfrm>
            <a:off x="356912" y="349726"/>
            <a:ext cx="9932420" cy="63949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7093" tIns="27093" rIns="27093" bIns="27093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HR" sz="3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AKTIVNO MUZICIRANJE I GIMNAZIJALCIMA</a:t>
            </a:r>
          </a:p>
        </p:txBody>
      </p:sp>
    </p:spTree>
    <p:extLst>
      <p:ext uri="{BB962C8B-B14F-4D97-AF65-F5344CB8AC3E}">
        <p14:creationId xmlns:p14="http://schemas.microsoft.com/office/powerpoint/2010/main" val="3258278171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07040B-126B-614E-A31E-ED4F5DFD4A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8320"/>
            <a:ext cx="13004800" cy="86052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2B6ACD-D371-4D4C-A4FD-A437974F3702}"/>
              </a:ext>
            </a:extLst>
          </p:cNvPr>
          <p:cNvSpPr txBox="1"/>
          <p:nvPr/>
        </p:nvSpPr>
        <p:spPr>
          <a:xfrm>
            <a:off x="2169769" y="268083"/>
            <a:ext cx="1995952" cy="63949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7093" tIns="27093" rIns="27093" bIns="27093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HR" sz="3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MJUZIKL</a:t>
            </a:r>
          </a:p>
        </p:txBody>
      </p:sp>
    </p:spTree>
    <p:extLst>
      <p:ext uri="{BB962C8B-B14F-4D97-AF65-F5344CB8AC3E}">
        <p14:creationId xmlns:p14="http://schemas.microsoft.com/office/powerpoint/2010/main" val="404969506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D957F5-7382-5A4F-8EC3-FC9E6015CD3D}"/>
              </a:ext>
            </a:extLst>
          </p:cNvPr>
          <p:cNvSpPr txBox="1"/>
          <p:nvPr/>
        </p:nvSpPr>
        <p:spPr>
          <a:xfrm>
            <a:off x="1407954" y="978553"/>
            <a:ext cx="10188900" cy="251692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7093" tIns="27093" rIns="27093" bIns="27093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HR" sz="4000" dirty="0">
                <a:latin typeface="Candara" panose="020E0502030303020204" pitchFamily="34" charset="0"/>
              </a:rPr>
              <a:t>N</a:t>
            </a:r>
            <a:r>
              <a:rPr kumimoji="0" lang="en-HR" sz="4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andara" panose="020E0502030303020204" pitchFamily="34" charset="0"/>
                <a:sym typeface="Avenir Light"/>
              </a:rPr>
              <a:t>ajveći je izazov nastavnog procesa pred vama</a:t>
            </a:r>
          </a:p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HR" sz="4000" dirty="0">
              <a:latin typeface="Candara" panose="020E0502030303020204" pitchFamily="34" charset="0"/>
            </a:endParaRPr>
          </a:p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HR" sz="4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andara" panose="020E0502030303020204" pitchFamily="34" charset="0"/>
                <a:sym typeface="Avenir Light"/>
              </a:rPr>
              <a:t>VREDNOVANJE UČENIČKIH POSTIGNUĆA </a:t>
            </a:r>
          </a:p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HR" sz="4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andara" panose="020E0502030303020204" pitchFamily="34" charset="0"/>
                <a:sym typeface="Avenir Light"/>
              </a:rPr>
              <a:t>U NASTAVI GLAZBENE KULTURE NA DALJINU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6DE5C5-2B66-8A44-B466-5B716F2574F2}"/>
              </a:ext>
            </a:extLst>
          </p:cNvPr>
          <p:cNvSpPr txBox="1"/>
          <p:nvPr/>
        </p:nvSpPr>
        <p:spPr>
          <a:xfrm>
            <a:off x="309893" y="4348875"/>
            <a:ext cx="12385014" cy="239381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7093" tIns="27093" rIns="27093" bIns="27093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HR" dirty="0">
                <a:solidFill>
                  <a:srgbClr val="FF0000"/>
                </a:solidFill>
              </a:rPr>
              <a:t>Snježana Stojaković</a:t>
            </a:r>
            <a:r>
              <a:rPr lang="en-HR" dirty="0"/>
              <a:t>, svoj uvid iz prakse OŠ</a:t>
            </a:r>
          </a:p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HR" sz="3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venir Light"/>
            </a:endParaRPr>
          </a:p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HR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HR" sz="3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Ivana Tuškan</a:t>
            </a:r>
            <a:r>
              <a:rPr kumimoji="0" lang="en-HR" sz="3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, vrednovaje u nastavi glazbene umjetnsti SŠ</a:t>
            </a:r>
          </a:p>
        </p:txBody>
      </p:sp>
    </p:spTree>
    <p:extLst>
      <p:ext uri="{BB962C8B-B14F-4D97-AF65-F5344CB8AC3E}">
        <p14:creationId xmlns:p14="http://schemas.microsoft.com/office/powerpoint/2010/main" val="2587930879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301A8A-1906-DA49-A7B4-54ED48158D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7289800" cy="944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ECD386-5415-464B-9C57-66FEC9FF9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722" y="4135664"/>
            <a:ext cx="6303620" cy="561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358658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F9F9AA-6684-294C-BE85-5A0A7A3AE5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73040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951F9E-AC0A-5D4A-AA1C-EA885CA6F2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7119"/>
            <a:ext cx="13004800" cy="838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400491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E31FA0-54F4-6941-B003-C8D3E50205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2509"/>
            <a:ext cx="13004800" cy="8461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3DF7C6-9822-324B-B0C5-03ABC80E8686}"/>
              </a:ext>
            </a:extLst>
          </p:cNvPr>
          <p:cNvSpPr txBox="1"/>
          <p:nvPr/>
        </p:nvSpPr>
        <p:spPr>
          <a:xfrm>
            <a:off x="3435396" y="268085"/>
            <a:ext cx="5081732" cy="63949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7093" tIns="27093" rIns="27093" bIns="27093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HR" sz="3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andara" panose="020E0502030303020204" pitchFamily="34" charset="0"/>
                <a:sym typeface="Avenir Light"/>
              </a:rPr>
              <a:t>SIMFONIJA KLASICIZMA</a:t>
            </a:r>
          </a:p>
        </p:txBody>
      </p:sp>
    </p:spTree>
    <p:extLst>
      <p:ext uri="{BB962C8B-B14F-4D97-AF65-F5344CB8AC3E}">
        <p14:creationId xmlns:p14="http://schemas.microsoft.com/office/powerpoint/2010/main" val="1131622276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995922-A700-4045-9A81-0899E98180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0684"/>
            <a:ext cx="13004800" cy="85136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1A2832-EA43-924A-9ADF-6E415D9F688B}"/>
              </a:ext>
            </a:extLst>
          </p:cNvPr>
          <p:cNvSpPr txBox="1"/>
          <p:nvPr/>
        </p:nvSpPr>
        <p:spPr>
          <a:xfrm>
            <a:off x="3064819" y="529342"/>
            <a:ext cx="5528971" cy="63949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7093" tIns="27093" rIns="27093" bIns="27093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HR" sz="3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andara" panose="020E0502030303020204" pitchFamily="34" charset="0"/>
                <a:sym typeface="Avenir Light"/>
              </a:rPr>
              <a:t>SIMFONIJA ROMANTIZMA</a:t>
            </a:r>
          </a:p>
        </p:txBody>
      </p:sp>
    </p:spTree>
    <p:extLst>
      <p:ext uri="{BB962C8B-B14F-4D97-AF65-F5344CB8AC3E}">
        <p14:creationId xmlns:p14="http://schemas.microsoft.com/office/powerpoint/2010/main" val="793856703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2F4090-D5C3-654E-A9F1-130EBD6A1C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3564"/>
            <a:ext cx="13004800" cy="85700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656DA6-70FE-1241-AF1E-A5D891BCF2DE}"/>
              </a:ext>
            </a:extLst>
          </p:cNvPr>
          <p:cNvSpPr txBox="1"/>
          <p:nvPr/>
        </p:nvSpPr>
        <p:spPr>
          <a:xfrm>
            <a:off x="2875901" y="251754"/>
            <a:ext cx="5318977" cy="63949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7093" tIns="27093" rIns="27093" bIns="27093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HR" sz="3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andara" panose="020E0502030303020204" pitchFamily="34" charset="0"/>
                <a:sym typeface="Avenir Light"/>
              </a:rPr>
              <a:t>SIMFONIJA 20. STOLJEĆA</a:t>
            </a:r>
          </a:p>
        </p:txBody>
      </p:sp>
    </p:spTree>
    <p:extLst>
      <p:ext uri="{BB962C8B-B14F-4D97-AF65-F5344CB8AC3E}">
        <p14:creationId xmlns:p14="http://schemas.microsoft.com/office/powerpoint/2010/main" val="2627881182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E1D38-DCAD-C840-8D23-14DE47874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013" y="1679785"/>
            <a:ext cx="11684001" cy="2745257"/>
          </a:xfrm>
        </p:spPr>
        <p:txBody>
          <a:bodyPr>
            <a:normAutofit/>
          </a:bodyPr>
          <a:lstStyle/>
          <a:p>
            <a:r>
              <a:rPr lang="hr-HR" b="1" dirty="0">
                <a:solidFill>
                  <a:schemeClr val="accent2"/>
                </a:solidFill>
                <a:latin typeface="Candara" panose="020E0502030303020204" pitchFamily="34" charset="0"/>
              </a:rPr>
              <a:t>Sve prikazano je mali dio onoga što VAM nudi IZZI i Metodički kutak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E8F74D-5B00-A047-9E24-60D5AA306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2418" y="3891516"/>
            <a:ext cx="11684001" cy="58620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4100" b="1" dirty="0">
                <a:solidFill>
                  <a:schemeClr val="tx1"/>
                </a:solidFill>
                <a:latin typeface="Candara" panose="020E0502030303020204" pitchFamily="34" charset="0"/>
              </a:rPr>
              <a:t>A sada pitanja?</a:t>
            </a:r>
            <a:endParaRPr lang="hr-HR" sz="4100" dirty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 marL="0" indent="0">
              <a:buNone/>
            </a:pPr>
            <a:br>
              <a:rPr lang="hr-HR" dirty="0">
                <a:solidFill>
                  <a:schemeClr val="tx1"/>
                </a:solidFill>
              </a:rPr>
            </a:br>
            <a:r>
              <a:rPr lang="hr-HR" dirty="0">
                <a:solidFill>
                  <a:schemeClr val="tx1"/>
                </a:solidFill>
              </a:rPr>
              <a:t> </a:t>
            </a:r>
          </a:p>
          <a:p>
            <a:pPr marL="0" indent="0">
              <a:lnSpc>
                <a:spcPct val="170000"/>
              </a:lnSpc>
              <a:buNone/>
            </a:pPr>
            <a:endParaRPr lang="hr-HR" dirty="0">
              <a:solidFill>
                <a:schemeClr val="tx1"/>
              </a:solidFill>
            </a:endParaRPr>
          </a:p>
        </p:txBody>
      </p:sp>
      <p:pic>
        <p:nvPicPr>
          <p:cNvPr id="4" name="Picture 9" descr="Logo Profil Klett.jpg">
            <a:extLst>
              <a:ext uri="{FF2B5EF4-FFF2-40B4-BE49-F238E27FC236}">
                <a16:creationId xmlns:a16="http://schemas.microsoft.com/office/drawing/2014/main" id="{E574BCBA-354A-754E-B9A7-337650A0A3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4271" y="8997722"/>
            <a:ext cx="1062148" cy="533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3188858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DCFA062-09F7-1D4B-8F39-BE2D7430FC14}"/>
              </a:ext>
            </a:extLst>
          </p:cNvPr>
          <p:cNvSpPr txBox="1"/>
          <p:nvPr/>
        </p:nvSpPr>
        <p:spPr>
          <a:xfrm>
            <a:off x="1073514" y="1181044"/>
            <a:ext cx="10523928" cy="648724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7093" tIns="27093" rIns="27093" bIns="27093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hr-HR" dirty="0"/>
              <a:t>PONOSNI SMO KVALITETOM PROIZVODA </a:t>
            </a:r>
          </a:p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hr-HR" dirty="0"/>
              <a:t>KOJE SMO VAM PREDANIM RADOM PRIREDILI</a:t>
            </a:r>
            <a:endParaRPr kumimoji="0" lang="hr-HR" sz="3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venir Light"/>
            </a:endParaRPr>
          </a:p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hr-HR" dirty="0"/>
          </a:p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hr-HR" dirty="0"/>
              <a:t>ŽELIM VAM RADOST U SRCU I </a:t>
            </a:r>
          </a:p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hr-HR" dirty="0"/>
              <a:t>MIRAN ZAVRŠETAK NASTAVNE GODINE</a:t>
            </a:r>
          </a:p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hr-HR" sz="38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ruzicaambruskis@profil-klett.hr</a:t>
            </a:r>
            <a:endParaRPr kumimoji="0" lang="hr-HR" sz="3800" b="0" i="0" u="none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latin typeface="+mn-lt"/>
              <a:ea typeface="+mn-ea"/>
              <a:cs typeface="+mn-cs"/>
              <a:sym typeface="Avenir Light"/>
            </a:endParaRPr>
          </a:p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hr-HR" sz="3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venir Light"/>
            </a:endParaRPr>
          </a:p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hr-HR" dirty="0"/>
              <a:t>091/488 29 03</a:t>
            </a:r>
          </a:p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hr-HR" sz="3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venir Light"/>
            </a:endParaRPr>
          </a:p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hr-HR" dirty="0"/>
              <a:t>Hvala na suradnji</a:t>
            </a:r>
            <a:endParaRPr kumimoji="0" lang="hr-HR" sz="3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venir Light"/>
            </a:endParaRPr>
          </a:p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hr-HR" sz="3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venir Light"/>
            </a:endParaRPr>
          </a:p>
        </p:txBody>
      </p:sp>
      <p:pic>
        <p:nvPicPr>
          <p:cNvPr id="3" name="Picture 9" descr="Logo Profil Klett.jpg">
            <a:extLst>
              <a:ext uri="{FF2B5EF4-FFF2-40B4-BE49-F238E27FC236}">
                <a16:creationId xmlns:a16="http://schemas.microsoft.com/office/drawing/2014/main" id="{D47FFE82-B42E-C447-B0C5-FA7D2E64AE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4271" y="8997722"/>
            <a:ext cx="1062148" cy="533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860075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2C9E2-21CD-4A27-8B2F-28E5F4D207E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1824" y="1242331"/>
            <a:ext cx="13004800" cy="1252538"/>
          </a:xfrm>
        </p:spPr>
        <p:txBody>
          <a:bodyPr>
            <a:normAutofit/>
          </a:bodyPr>
          <a:lstStyle/>
          <a:p>
            <a:r>
              <a:rPr lang="hr-HR" sz="3600" b="1" dirty="0">
                <a:latin typeface="Candara" panose="020E0502030303020204" pitchFamily="34" charset="0"/>
              </a:rPr>
              <a:t>Što vrednovati u nastavi na daljinu?</a:t>
            </a:r>
            <a:endParaRPr lang="en-US" sz="3600" b="1" dirty="0">
              <a:latin typeface="Candara" panose="020E05020303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E8BE38-927D-4AEE-A390-8CE57D77106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40581" y="3118757"/>
            <a:ext cx="11323637" cy="5829300"/>
          </a:xfrm>
        </p:spPr>
        <p:txBody>
          <a:bodyPr>
            <a:normAutofit/>
          </a:bodyPr>
          <a:lstStyle/>
          <a:p>
            <a:r>
              <a:rPr lang="hr-HR" sz="3413" cap="none" dirty="0">
                <a:latin typeface="Candara" panose="020E0502030303020204" pitchFamily="34" charset="0"/>
              </a:rPr>
              <a:t>aktivnosti  - tablica s bodovima, </a:t>
            </a:r>
          </a:p>
          <a:p>
            <a:r>
              <a:rPr lang="hr-HR" sz="3413" cap="none" dirty="0">
                <a:latin typeface="Candara" panose="020E0502030303020204" pitchFamily="34" charset="0"/>
              </a:rPr>
              <a:t>				  - bilješke za praćenje.</a:t>
            </a:r>
          </a:p>
          <a:p>
            <a:endParaRPr lang="hr-HR" sz="3413" cap="none" dirty="0">
              <a:latin typeface="Candara" panose="020E0502030303020204" pitchFamily="34" charset="0"/>
            </a:endParaRPr>
          </a:p>
          <a:p>
            <a:r>
              <a:rPr lang="hr-HR" sz="3413" cap="none" dirty="0">
                <a:solidFill>
                  <a:schemeClr val="tx1"/>
                </a:solidFill>
                <a:latin typeface="Candara" panose="020E0502030303020204" pitchFamily="34" charset="0"/>
              </a:rPr>
              <a:t>ŠTO SVE SUMATIVNO VREDNOVATI?</a:t>
            </a:r>
          </a:p>
          <a:p>
            <a:r>
              <a:rPr lang="hr-HR" sz="3413" cap="none" dirty="0">
                <a:latin typeface="Candara" panose="020E0502030303020204" pitchFamily="34" charset="0"/>
              </a:rPr>
              <a:t>				- redovito javljanje, </a:t>
            </a:r>
          </a:p>
          <a:p>
            <a:r>
              <a:rPr lang="hr-HR" sz="3413" cap="none" dirty="0">
                <a:latin typeface="Candara" panose="020E0502030303020204" pitchFamily="34" charset="0"/>
              </a:rPr>
              <a:t>				- predaja zadaće u dogovorenom roku.</a:t>
            </a:r>
          </a:p>
          <a:p>
            <a:r>
              <a:rPr lang="hr-HR" sz="3413" cap="none" dirty="0">
                <a:latin typeface="Candara" panose="020E0502030303020204" pitchFamily="34" charset="0"/>
              </a:rPr>
              <a:t>				- aktivnosti </a:t>
            </a:r>
          </a:p>
          <a:p>
            <a:r>
              <a:rPr lang="hr-HR" sz="3413" cap="none" dirty="0">
                <a:latin typeface="Candara" panose="020E0502030303020204" pitchFamily="34" charset="0"/>
              </a:rPr>
              <a:t>				- projektni zadatci...</a:t>
            </a:r>
          </a:p>
          <a:p>
            <a:endParaRPr lang="hr-HR" sz="3413" cap="none" dirty="0">
              <a:latin typeface="Candara" panose="020E0502030303020204" pitchFamily="34" charset="0"/>
            </a:endParaRPr>
          </a:p>
          <a:p>
            <a:r>
              <a:rPr lang="hr-HR" sz="3413" cap="none" dirty="0">
                <a:latin typeface="Candara" panose="020E0502030303020204" pitchFamily="34" charset="0"/>
              </a:rPr>
              <a:t> </a:t>
            </a:r>
            <a:r>
              <a:rPr lang="hr-HR" sz="3413" cap="none" dirty="0">
                <a:solidFill>
                  <a:schemeClr val="tx1"/>
                </a:solidFill>
                <a:latin typeface="Candara" panose="020E0502030303020204" pitchFamily="34" charset="0"/>
              </a:rPr>
              <a:t>Jedna ocjena mjesečno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3413" cap="none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2891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E926E-C631-4E5D-9A75-09CADAB7017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33035" y="1052512"/>
            <a:ext cx="7983537" cy="1241425"/>
          </a:xfrm>
        </p:spPr>
        <p:txBody>
          <a:bodyPr>
            <a:normAutofit/>
          </a:bodyPr>
          <a:lstStyle/>
          <a:p>
            <a:r>
              <a:rPr lang="hr-HR" sz="4000" b="1" dirty="0">
                <a:latin typeface="Candara" panose="020E0502030303020204" pitchFamily="34" charset="0"/>
              </a:rPr>
              <a:t>Primjeri alata</a:t>
            </a:r>
            <a:endParaRPr lang="en-US" sz="4000" b="1" dirty="0">
              <a:latin typeface="Candara" panose="020E05020303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E26AB-B73F-4E6A-9CF1-AF3208F3311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60399" y="2293937"/>
            <a:ext cx="12010571" cy="6980692"/>
          </a:xfrm>
        </p:spPr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hr-HR" sz="3600" cap="none" dirty="0">
                <a:solidFill>
                  <a:schemeClr val="tx1"/>
                </a:solidFill>
                <a:latin typeface="Candara" panose="020E0502030303020204" pitchFamily="34" charset="0"/>
              </a:rPr>
              <a:t>Google obrazac</a:t>
            </a:r>
          </a:p>
          <a:p>
            <a:endParaRPr lang="hr-HR" cap="none" dirty="0">
              <a:solidFill>
                <a:schemeClr val="tx1"/>
              </a:solidFill>
              <a:latin typeface="Candara" panose="020E0502030303020204" pitchFamily="34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cap="none" dirty="0">
                <a:solidFill>
                  <a:schemeClr val="tx1"/>
                </a:solidFill>
                <a:latin typeface="Candara" panose="020E0502030303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https://www.profil-klett.hr/repozitorij-  materijali/zahvaljujemo-sto-kod-preuzimanja-google-obrazaca-uredujete-svoju-kopiju</a:t>
            </a:r>
            <a:endParaRPr lang="hr-HR" cap="none" dirty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endParaRPr lang="hr-HR" cap="none" dirty="0">
              <a:solidFill>
                <a:schemeClr val="tx1"/>
              </a:solidFill>
              <a:latin typeface="Candara" panose="020E050203030302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3600" cap="none" dirty="0">
                <a:solidFill>
                  <a:schemeClr val="tx1"/>
                </a:solidFill>
                <a:latin typeface="Candara" panose="020E0502030303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Musiclab</a:t>
            </a:r>
            <a:endParaRPr lang="hr-HR" sz="3600" cap="none" dirty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cap="none" dirty="0">
                <a:solidFill>
                  <a:schemeClr val="tx1"/>
                </a:solidFill>
                <a:latin typeface="Candara" panose="020E0502030303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Learning</a:t>
            </a:r>
            <a:r>
              <a:rPr lang="hr-HR" sz="3600" cap="none" dirty="0">
                <a:solidFill>
                  <a:schemeClr val="tx1"/>
                </a:solidFill>
                <a:latin typeface="Candara" panose="020E0502030303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</a:t>
            </a:r>
            <a:r>
              <a:rPr lang="en-US" sz="3600" cap="none" dirty="0">
                <a:solidFill>
                  <a:schemeClr val="tx1"/>
                </a:solidFill>
                <a:latin typeface="Candara" panose="020E0502030303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pps</a:t>
            </a:r>
            <a:r>
              <a:rPr lang="hr-HR" cap="none" dirty="0">
                <a:solidFill>
                  <a:schemeClr val="tx1"/>
                </a:solidFill>
                <a:latin typeface="Candara" panose="020E0502030303020204" pitchFamily="34" charset="0"/>
              </a:rPr>
              <a:t>(zadaci koji se nalaze u zvučnom zapisu)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3600" cap="none" dirty="0">
                <a:solidFill>
                  <a:schemeClr val="tx1"/>
                </a:solidFill>
                <a:latin typeface="Candara" panose="020E0502030303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kahoot</a:t>
            </a:r>
            <a:r>
              <a:rPr lang="hr-HR" sz="3600" cap="none" dirty="0">
                <a:solidFill>
                  <a:schemeClr val="tx1"/>
                </a:solidFill>
                <a:latin typeface="Candara" panose="020E0502030303020204" pitchFamily="34" charset="0"/>
              </a:rPr>
              <a:t>, </a:t>
            </a:r>
            <a:r>
              <a:rPr lang="hr-HR" sz="3600" cap="none" dirty="0">
                <a:solidFill>
                  <a:schemeClr val="tx1"/>
                </a:solidFill>
                <a:latin typeface="Candara" panose="020E0502030303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quizzis</a:t>
            </a:r>
            <a:r>
              <a:rPr lang="hr-HR" sz="3600" cap="none" dirty="0">
                <a:solidFill>
                  <a:schemeClr val="tx1"/>
                </a:solidFill>
                <a:latin typeface="Candara" panose="020E0502030303020204" pitchFamily="34" charset="0"/>
              </a:rPr>
              <a:t>, </a:t>
            </a:r>
            <a:r>
              <a:rPr lang="hr-HR" sz="3600" cap="none" dirty="0">
                <a:solidFill>
                  <a:schemeClr val="tx1"/>
                </a:solidFill>
                <a:latin typeface="Candara" panose="020E0502030303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edpuzzle </a:t>
            </a:r>
            <a:endParaRPr lang="hr-HR" sz="3600" cap="none" dirty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3600" cap="none" dirty="0">
                <a:solidFill>
                  <a:schemeClr val="tx1"/>
                </a:solidFill>
                <a:latin typeface="Candara" panose="020E0502030303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canva</a:t>
            </a:r>
            <a:r>
              <a:rPr lang="hr-HR" sz="3600" cap="none" dirty="0">
                <a:solidFill>
                  <a:schemeClr val="tx1"/>
                </a:solidFill>
                <a:latin typeface="Candara" panose="020E0502030303020204" pitchFamily="34" charset="0"/>
              </a:rPr>
              <a:t>, </a:t>
            </a:r>
            <a:r>
              <a:rPr lang="hr-HR" sz="3600" cap="none" dirty="0">
                <a:solidFill>
                  <a:schemeClr val="tx1"/>
                </a:solidFill>
                <a:latin typeface="Candara" panose="020E0502030303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bubb.us</a:t>
            </a:r>
            <a:r>
              <a:rPr lang="hr-HR" sz="3600" cap="none" dirty="0">
                <a:solidFill>
                  <a:schemeClr val="tx1"/>
                </a:solidFill>
                <a:latin typeface="Candara" panose="020E0502030303020204" pitchFamily="34" charset="0"/>
              </a:rPr>
              <a:t>, </a:t>
            </a:r>
            <a:r>
              <a:rPr lang="hr-HR" sz="3600" cap="none" dirty="0">
                <a:solidFill>
                  <a:schemeClr val="tx1"/>
                </a:solidFill>
                <a:latin typeface="Candara" panose="020E0502030303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poplet</a:t>
            </a:r>
            <a:r>
              <a:rPr lang="hr-HR" sz="3600" cap="none" dirty="0">
                <a:solidFill>
                  <a:schemeClr val="tx1"/>
                </a:solidFill>
                <a:latin typeface="Candara" panose="020E0502030303020204" pitchFamily="34" charset="0"/>
              </a:rPr>
              <a:t>, </a:t>
            </a:r>
            <a:r>
              <a:rPr lang="hr-HR" sz="3600" cap="none" dirty="0">
                <a:solidFill>
                  <a:schemeClr val="tx1"/>
                </a:solidFill>
                <a:latin typeface="Candara" panose="020E0502030303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mentimeter</a:t>
            </a:r>
            <a:endParaRPr lang="hr-HR" sz="3600" cap="none" dirty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u="sng" cap="none" dirty="0">
                <a:solidFill>
                  <a:schemeClr val="tx1"/>
                </a:solidFill>
                <a:latin typeface="Candara" panose="020E0502030303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http://linoit.com/users/sstojakovic66/canvases/sstojakovi%c4%87</a:t>
            </a:r>
            <a:r>
              <a:rPr lang="en-US" cap="none" dirty="0">
                <a:solidFill>
                  <a:schemeClr val="tx1"/>
                </a:solidFill>
                <a:latin typeface="Candara" panose="020E0502030303020204" pitchFamily="34" charset="0"/>
              </a:rPr>
              <a:t> </a:t>
            </a:r>
            <a:endParaRPr lang="hr-HR" cap="none" dirty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endParaRPr lang="hr-HR" cap="none" dirty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endParaRPr lang="hr-HR" cap="none" dirty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endParaRPr lang="en-US" cap="none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95034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C1F0C-1485-435D-B8A7-D9A146CCB6F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4300" y="1205139"/>
            <a:ext cx="12890499" cy="1146175"/>
          </a:xfrm>
        </p:spPr>
        <p:txBody>
          <a:bodyPr>
            <a:normAutofit/>
          </a:bodyPr>
          <a:lstStyle/>
          <a:p>
            <a:r>
              <a:rPr lang="hr-HR" dirty="0">
                <a:latin typeface="Candara" panose="020E0502030303020204" pitchFamily="34" charset="0"/>
              </a:rPr>
              <a:t>Google ili Forms obrasci</a:t>
            </a:r>
            <a:endParaRPr lang="en-US" dirty="0">
              <a:latin typeface="Candara" panose="020E0502030303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BF929EE-6B26-45E8-8B2C-3824C0614DE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61" y="2432957"/>
            <a:ext cx="11925877" cy="6694715"/>
          </a:xfrm>
        </p:spPr>
      </p:pic>
    </p:spTree>
    <p:extLst>
      <p:ext uri="{BB962C8B-B14F-4D97-AF65-F5344CB8AC3E}">
        <p14:creationId xmlns:p14="http://schemas.microsoft.com/office/powerpoint/2010/main" val="379501563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Light"/>
        <a:ea typeface="Avenir Light"/>
        <a:cs typeface="Avenir Light"/>
      </a:majorFont>
      <a:minorFont>
        <a:latin typeface="Avenir Light"/>
        <a:ea typeface="Avenir Light"/>
        <a:cs typeface="Avenir Ligh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450000"/>
            <a:satOff val="-18071"/>
            <a:lumOff val="-14609"/>
          </a:schemeClr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27093" tIns="27093" rIns="27093" bIns="27093" numCol="1" spcCol="38100" rtlCol="0" anchor="ctr">
        <a:spAutoFit/>
      </a:bodyPr>
      <a:lstStyle>
        <a:defPPr marL="0" marR="0" indent="0" algn="ctr" defTabSz="58702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all" spc="352" normalizeH="0" baseline="0">
            <a:ln>
              <a:noFill/>
            </a:ln>
            <a:solidFill>
              <a:srgbClr val="FFFFFF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27093" tIns="27093" rIns="27093" bIns="27093" numCol="1" spcCol="38100" rtlCol="0" anchor="ctr">
        <a:spAutoFit/>
      </a:bodyPr>
      <a:lstStyle>
        <a:defPPr marL="0" marR="0" indent="0" algn="ctr" defTabSz="58702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Light"/>
        <a:ea typeface="Avenir Light"/>
        <a:cs typeface="Avenir Light"/>
      </a:majorFont>
      <a:minorFont>
        <a:latin typeface="Avenir Light"/>
        <a:ea typeface="Avenir Light"/>
        <a:cs typeface="Avenir Ligh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450000"/>
            <a:satOff val="-18071"/>
            <a:lumOff val="-14609"/>
          </a:schemeClr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27093" tIns="27093" rIns="27093" bIns="27093" numCol="1" spcCol="38100" rtlCol="0" anchor="ctr">
        <a:spAutoFit/>
      </a:bodyPr>
      <a:lstStyle>
        <a:defPPr marL="0" marR="0" indent="0" algn="ctr" defTabSz="58702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all" spc="352" normalizeH="0" baseline="0">
            <a:ln>
              <a:noFill/>
            </a:ln>
            <a:solidFill>
              <a:srgbClr val="FFFFFF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27093" tIns="27093" rIns="27093" bIns="27093" numCol="1" spcCol="38100" rtlCol="0" anchor="ctr">
        <a:spAutoFit/>
      </a:bodyPr>
      <a:lstStyle>
        <a:defPPr marL="0" marR="0" indent="0" algn="ctr" defTabSz="58702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4915</TotalTime>
  <Words>2104</Words>
  <Application>Microsoft Macintosh PowerPoint</Application>
  <PresentationFormat>Custom</PresentationFormat>
  <Paragraphs>338</Paragraphs>
  <Slides>66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5" baseType="lpstr">
      <vt:lpstr>Arial</vt:lpstr>
      <vt:lpstr>Avenir Book</vt:lpstr>
      <vt:lpstr>Avenir Light</vt:lpstr>
      <vt:lpstr>Calibri</vt:lpstr>
      <vt:lpstr>Candara</vt:lpstr>
      <vt:lpstr>Helvetica Neue</vt:lpstr>
      <vt:lpstr>Times New Roman</vt:lpstr>
      <vt:lpstr>Wingdings</vt:lpstr>
      <vt:lpstr>New_Template1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Što vrednovati u nastavi na daljinu?</vt:lpstr>
      <vt:lpstr>Primjeri alata</vt:lpstr>
      <vt:lpstr>Google ili Forms obrasci</vt:lpstr>
      <vt:lpstr>MusicLab https://docs.google.com/forms/d/e/1faipqlseznc5knfzceod7-ad7rapmd3j5lbauzb0twnmuph-jjwo2vw/viewform </vt:lpstr>
      <vt:lpstr>Ponavljanje Romatizam  https://docs.google.com/presentation/d/1cbcjz8dzzoefvr-gjhyipq7fa35jnuk4/edit#slide=id.p1            </vt:lpstr>
      <vt:lpstr>Primjeri zadataka za vrednovanje</vt:lpstr>
      <vt:lpstr>PowerPoint Presentation</vt:lpstr>
      <vt:lpstr>Vrednovanje na daljinu Don’t Worry, Be Happy</vt:lpstr>
      <vt:lpstr>Virtualna nastavna jedinica  uz tri pristupa vrednovanja Tijek aktivnosti: Izražavanje glazbom i uz glazbu</vt:lpstr>
      <vt:lpstr>  Slušanje i poznavanje glazbe</vt:lpstr>
      <vt:lpstr>PowerPoint Presentation</vt:lpstr>
      <vt:lpstr> Svi će učenici moći vidjeti rezultate glasovanja što je vrlo važno za kritičko promišljanje, prihvaćanje drugih  i drugačijih, pripadnost grupi. dodati podpitanja: što je odredilo tvoj izbor, koja glazbena sastavnica, izvođači, ritam, ugođaj, tempo? što je odredilo tvoj izbor: izvođači, glazbalo...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Vrednovanje</vt:lpstr>
      <vt:lpstr>PowerPoint Presentation</vt:lpstr>
      <vt:lpstr>NOVI RADNI UDŽBENICI razredne nastave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GLAZBENI KRUG 6  glazbeni krug 7</vt:lpstr>
      <vt:lpstr>IZBORNIK</vt:lpstr>
      <vt:lpstr>PowerPoint Presentation</vt:lpstr>
      <vt:lpstr>Digitalni obrazovni sadržaji (DOS)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Sve prikazano je mali dio onoga što VAM nudi IZZI i Metodički kutak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120</cp:revision>
  <cp:lastPrinted>2019-04-04T22:23:01Z</cp:lastPrinted>
  <dcterms:modified xsi:type="dcterms:W3CDTF">2020-04-30T10:17:22Z</dcterms:modified>
</cp:coreProperties>
</file>