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504" r:id="rId2"/>
    <p:sldId id="3600" r:id="rId3"/>
    <p:sldId id="3599" r:id="rId4"/>
    <p:sldId id="3583" r:id="rId5"/>
    <p:sldId id="3582" r:id="rId6"/>
    <p:sldId id="3585" r:id="rId7"/>
    <p:sldId id="3584" r:id="rId8"/>
    <p:sldId id="3597" r:id="rId9"/>
    <p:sldId id="3586" r:id="rId10"/>
    <p:sldId id="3581" r:id="rId11"/>
    <p:sldId id="3587" r:id="rId12"/>
    <p:sldId id="3590" r:id="rId13"/>
    <p:sldId id="3591" r:id="rId14"/>
    <p:sldId id="3589" r:id="rId15"/>
    <p:sldId id="3592" r:id="rId16"/>
    <p:sldId id="3588" r:id="rId17"/>
    <p:sldId id="3593" r:id="rId18"/>
    <p:sldId id="3594" r:id="rId19"/>
    <p:sldId id="3595" r:id="rId20"/>
    <p:sldId id="3598" r:id="rId21"/>
    <p:sldId id="3596" r:id="rId22"/>
    <p:sldId id="3601" r:id="rId23"/>
    <p:sldId id="3602" r:id="rId24"/>
    <p:sldId id="3603" r:id="rId25"/>
    <p:sldId id="3604" r:id="rId26"/>
    <p:sldId id="3605" r:id="rId27"/>
    <p:sldId id="3606" r:id="rId28"/>
    <p:sldId id="3607" r:id="rId29"/>
    <p:sldId id="3608" r:id="rId30"/>
    <p:sldId id="3609" r:id="rId31"/>
    <p:sldId id="3610" r:id="rId32"/>
    <p:sldId id="3611" r:id="rId33"/>
    <p:sldId id="3612" r:id="rId34"/>
    <p:sldId id="3613" r:id="rId35"/>
    <p:sldId id="3614" r:id="rId36"/>
    <p:sldId id="3615" r:id="rId37"/>
    <p:sldId id="3616" r:id="rId38"/>
    <p:sldId id="3619" r:id="rId39"/>
    <p:sldId id="3618" r:id="rId40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o Punčikar Opitz" initials="MPO" lastIdx="1" clrIdx="0">
    <p:extLst>
      <p:ext uri="{19B8F6BF-5375-455C-9EA6-DF929625EA0E}">
        <p15:presenceInfo xmlns:p15="http://schemas.microsoft.com/office/powerpoint/2012/main" userId="S::marko.puncikar-opitz@profil-klett.hr::d0e46e2d-6b4a-4d0c-8973-f5ca971dd61b" providerId="AD"/>
      </p:ext>
    </p:extLst>
  </p:cmAuthor>
  <p:cmAuthor id="2" name="Maja Križman Roškar" initials="MKR" lastIdx="15" clrIdx="1">
    <p:extLst>
      <p:ext uri="{19B8F6BF-5375-455C-9EA6-DF929625EA0E}">
        <p15:presenceInfo xmlns:p15="http://schemas.microsoft.com/office/powerpoint/2012/main" userId="S-1-5-21-2079898034-1907549214-2101327604-1199" providerId="AD"/>
      </p:ext>
    </p:extLst>
  </p:cmAuthor>
  <p:cmAuthor id="3" name="Martina" initials="M" lastIdx="3" clrIdx="2">
    <p:extLst>
      <p:ext uri="{19B8F6BF-5375-455C-9EA6-DF929625EA0E}">
        <p15:presenceInfo xmlns:p15="http://schemas.microsoft.com/office/powerpoint/2012/main" userId="ad278f2c7c7f3c9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7BE"/>
    <a:srgbClr val="90ABDC"/>
    <a:srgbClr val="9FB7E1"/>
    <a:srgbClr val="86CCB2"/>
    <a:srgbClr val="62BE9B"/>
    <a:srgbClr val="F8AAD1"/>
    <a:srgbClr val="ACDCCA"/>
    <a:srgbClr val="B9CAE9"/>
    <a:srgbClr val="F7E0AC"/>
    <a:srgbClr val="E1E5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54" y="6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F7613-C34F-4820-8263-7853C88C513D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3AAD4-FB68-49D7-B5EB-877A05548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072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73AAD4-FB68-49D7-B5EB-877A05548F6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70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73AAD4-FB68-49D7-B5EB-877A05548F6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068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73AAD4-FB68-49D7-B5EB-877A05548F6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38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73AAD4-FB68-49D7-B5EB-877A05548F6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107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73AAD4-FB68-49D7-B5EB-877A05548F6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931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73AAD4-FB68-49D7-B5EB-877A05548F6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506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DF2E8-BFBE-4625-81CB-E2FC243196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3B1488-9499-433E-A0C3-150234462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2DBD9-E4C2-4687-BD20-7A2DA5523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8981-20F1-4965-965B-94560027A32E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A862B-56BB-45DA-8DCA-0BC9728FE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5FBFE-C5E7-4BC5-9D2D-7AA3FEF07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046D-8B55-4A9B-82D7-9EE6929063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25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67D40-E25B-4885-9CD2-1847C7AEE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83F795-04EC-4109-87E9-1A05DEF76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3EEAA-9780-4527-A1A2-70EB2BF23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8981-20F1-4965-965B-94560027A32E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3020-CBD7-447B-99F0-0D21B4792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34884-DD35-450D-A7F2-B62ED8FA7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046D-8B55-4A9B-82D7-9EE6929063D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0A305D-FF52-4CE4-9AFE-C5FAA17489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69283" y="6360298"/>
            <a:ext cx="1150999" cy="294905"/>
          </a:xfrm>
          <a:prstGeom prst="rect">
            <a:avLst/>
          </a:prstGeom>
        </p:spPr>
      </p:pic>
      <p:pic>
        <p:nvPicPr>
          <p:cNvPr id="10" name="Picture 2" descr="Početna">
            <a:extLst>
              <a:ext uri="{FF2B5EF4-FFF2-40B4-BE49-F238E27FC236}">
                <a16:creationId xmlns:a16="http://schemas.microsoft.com/office/drawing/2014/main" id="{7616777C-0C33-4665-A3A5-E754367E42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69283" y="5804435"/>
            <a:ext cx="879624" cy="4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18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065B5-DB84-44AC-A3B7-D9B66258D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31CFA-A4BB-4953-A780-AE419DF7A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E232F-CD7B-4976-BF6D-0AE8EF909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8981-20F1-4965-965B-94560027A32E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FF8B3-74CD-4F59-A035-4658D75BC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C34D7-4281-4997-8AE9-0988CAB84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046D-8B55-4A9B-82D7-9EE6929063D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8D2BC8-B47B-46C8-8AB4-00C51BDE65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69283" y="6360298"/>
            <a:ext cx="1150999" cy="294905"/>
          </a:xfrm>
          <a:prstGeom prst="rect">
            <a:avLst/>
          </a:prstGeom>
        </p:spPr>
      </p:pic>
      <p:pic>
        <p:nvPicPr>
          <p:cNvPr id="10" name="Picture 2" descr="Početna">
            <a:extLst>
              <a:ext uri="{FF2B5EF4-FFF2-40B4-BE49-F238E27FC236}">
                <a16:creationId xmlns:a16="http://schemas.microsoft.com/office/drawing/2014/main" id="{FCD076F1-7C84-48C7-BCB1-27DDB3DB6B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69283" y="5804435"/>
            <a:ext cx="879624" cy="4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18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D4200AB-5E76-4E14-98FD-1016E953A5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056"/>
          <a:stretch/>
        </p:blipFill>
        <p:spPr>
          <a:xfrm>
            <a:off x="10173417" y="6500"/>
            <a:ext cx="2007080" cy="3105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FF8553-2C95-455B-BFA3-13B76C823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88F77-C510-4AAA-B983-B1525B577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559CF-3D21-497A-82EC-67569D075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8981-20F1-4965-965B-94560027A32E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E91C5-A9B3-4E46-9643-1974EA4E0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E4200-6F20-4E73-9D0D-E2B0777DC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046D-8B55-4A9B-82D7-9EE6929063D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7AB32F-6F96-490D-8CB3-9096AAC0CE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69283" y="6360298"/>
            <a:ext cx="1150999" cy="294905"/>
          </a:xfrm>
          <a:prstGeom prst="rect">
            <a:avLst/>
          </a:prstGeom>
        </p:spPr>
      </p:pic>
      <p:pic>
        <p:nvPicPr>
          <p:cNvPr id="10" name="Picture 2" descr="Početna">
            <a:extLst>
              <a:ext uri="{FF2B5EF4-FFF2-40B4-BE49-F238E27FC236}">
                <a16:creationId xmlns:a16="http://schemas.microsoft.com/office/drawing/2014/main" id="{6E5A6454-8286-45D0-B1D8-A375E4C7EB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69283" y="5804435"/>
            <a:ext cx="879624" cy="4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11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75475-34D2-4B58-B4A6-4438D0BC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2D5F9-171F-4C91-A66C-D20C336F6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8B018-9D00-430C-A1BA-0E077126B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8981-20F1-4965-965B-94560027A32E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A065D-89CC-4535-955E-3E3A4FB64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21701-B7D1-4643-9771-C83E0F94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046D-8B55-4A9B-82D7-9EE6929063D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020F595-CBCA-4F75-B509-D8844F3576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69283" y="6360298"/>
            <a:ext cx="1150999" cy="294905"/>
          </a:xfrm>
          <a:prstGeom prst="rect">
            <a:avLst/>
          </a:prstGeom>
        </p:spPr>
      </p:pic>
      <p:pic>
        <p:nvPicPr>
          <p:cNvPr id="10" name="Picture 2" descr="Početna">
            <a:extLst>
              <a:ext uri="{FF2B5EF4-FFF2-40B4-BE49-F238E27FC236}">
                <a16:creationId xmlns:a16="http://schemas.microsoft.com/office/drawing/2014/main" id="{7768D3F9-B48D-4C3C-8A7B-1B0CB02920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69283" y="5804435"/>
            <a:ext cx="879624" cy="4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61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279D5BA-E633-4966-A3EA-D3407394CD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056"/>
          <a:stretch/>
        </p:blipFill>
        <p:spPr>
          <a:xfrm>
            <a:off x="10173417" y="6500"/>
            <a:ext cx="2007080" cy="3105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217861-F6A1-4231-80CD-79A25C459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2AABE-9D44-44B7-9912-84DC79A4D5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B04882-F216-4D78-B8B2-81BF4512C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00F831-5321-4B23-BDFD-5A27797A4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8981-20F1-4965-965B-94560027A32E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6F3A6-5D88-4EE7-97B6-E861E7AD0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9A325-48EC-49CE-B547-B41C2732F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046D-8B55-4A9B-82D7-9EE6929063D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729C305-2AAE-4251-AD66-1E30320B0D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69283" y="6360298"/>
            <a:ext cx="1150999" cy="294905"/>
          </a:xfrm>
          <a:prstGeom prst="rect">
            <a:avLst/>
          </a:prstGeom>
        </p:spPr>
      </p:pic>
      <p:pic>
        <p:nvPicPr>
          <p:cNvPr id="11" name="Picture 2" descr="Početna">
            <a:extLst>
              <a:ext uri="{FF2B5EF4-FFF2-40B4-BE49-F238E27FC236}">
                <a16:creationId xmlns:a16="http://schemas.microsoft.com/office/drawing/2014/main" id="{AF9B3E0A-88CD-486F-8E99-BCCC19F243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69283" y="5804435"/>
            <a:ext cx="879624" cy="4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56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0072A8B9-0EDE-4A7B-B806-E46BAB8CC5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056"/>
          <a:stretch/>
        </p:blipFill>
        <p:spPr>
          <a:xfrm>
            <a:off x="10173417" y="6500"/>
            <a:ext cx="2007080" cy="3105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8C2CB2-1FD2-4EA1-8E5F-B45E8EA0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C00F6-605F-43A7-B893-6CC74E696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11A8F9-C3EB-44A3-B054-B6CF882C4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37D839-B41A-49D7-BA88-14DEC4A75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4A075E-837C-461A-A46B-EE272A703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0E5B84-9B64-4C59-8964-19F94119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8981-20F1-4965-965B-94560027A32E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0FC8CC-F9DC-44B9-A4D0-58946B77A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4C1D43-CB81-4D83-9661-3FBBCD6B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046D-8B55-4A9B-82D7-9EE6929063D6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BEF5CD4-DD2E-4377-A935-AC014B889E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69283" y="6360298"/>
            <a:ext cx="1150999" cy="294905"/>
          </a:xfrm>
          <a:prstGeom prst="rect">
            <a:avLst/>
          </a:prstGeom>
        </p:spPr>
      </p:pic>
      <p:pic>
        <p:nvPicPr>
          <p:cNvPr id="13" name="Picture 2" descr="Početna">
            <a:extLst>
              <a:ext uri="{FF2B5EF4-FFF2-40B4-BE49-F238E27FC236}">
                <a16:creationId xmlns:a16="http://schemas.microsoft.com/office/drawing/2014/main" id="{0118CFFB-F216-4A15-9052-E1E35E15C9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69283" y="5804435"/>
            <a:ext cx="879624" cy="4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471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D05C6-8352-4692-B390-32852E526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7ABA23-5A91-4BCD-ADF8-9E127590E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8981-20F1-4965-965B-94560027A32E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81EB60-0E27-4A8C-8FFD-BCF0512B1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91B29B-1958-4608-ACF2-95FC9E94A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046D-8B55-4A9B-82D7-9EE6929063D6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BF486B-3F45-44B8-B8AE-BF791E5796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69283" y="6360298"/>
            <a:ext cx="1150999" cy="294905"/>
          </a:xfrm>
          <a:prstGeom prst="rect">
            <a:avLst/>
          </a:prstGeom>
        </p:spPr>
      </p:pic>
      <p:pic>
        <p:nvPicPr>
          <p:cNvPr id="9" name="Picture 2" descr="Početna">
            <a:extLst>
              <a:ext uri="{FF2B5EF4-FFF2-40B4-BE49-F238E27FC236}">
                <a16:creationId xmlns:a16="http://schemas.microsoft.com/office/drawing/2014/main" id="{3231C39C-5D09-459A-A86D-EA94CE425A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69283" y="5804435"/>
            <a:ext cx="879624" cy="4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54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64B988-4FC6-4B33-8345-D312E0B6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8981-20F1-4965-965B-94560027A32E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E044A4-D095-48A0-AD5A-5B52CE365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1DE66-4A53-48EB-B5F6-9130D403A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046D-8B55-4A9B-82D7-9EE6929063D6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6F5FF0-EFAF-470D-9803-B98E2B9AA0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69283" y="6360298"/>
            <a:ext cx="1150999" cy="294905"/>
          </a:xfrm>
          <a:prstGeom prst="rect">
            <a:avLst/>
          </a:prstGeom>
        </p:spPr>
      </p:pic>
      <p:pic>
        <p:nvPicPr>
          <p:cNvPr id="8" name="Picture 2" descr="Početna">
            <a:extLst>
              <a:ext uri="{FF2B5EF4-FFF2-40B4-BE49-F238E27FC236}">
                <a16:creationId xmlns:a16="http://schemas.microsoft.com/office/drawing/2014/main" id="{25581777-34DD-4DBC-A869-5D109652A75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69283" y="5804435"/>
            <a:ext cx="879624" cy="4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78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7BB4-0525-4C69-875A-0E0F4BC89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D3760-E9C1-480D-9208-F7E7EB251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3B496B-4CD3-47A9-8D38-768D771AE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74E27-F937-4FC3-9AA1-BE5FC022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8981-20F1-4965-965B-94560027A32E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E647D-9831-4B7F-B4EE-8C61E0D9D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BF916-AF12-43F7-B763-67EEBA979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046D-8B55-4A9B-82D7-9EE6929063D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555BE03-C344-47E1-85D2-FD4EDEEB6C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69283" y="6360298"/>
            <a:ext cx="1150999" cy="294905"/>
          </a:xfrm>
          <a:prstGeom prst="rect">
            <a:avLst/>
          </a:prstGeom>
        </p:spPr>
      </p:pic>
      <p:pic>
        <p:nvPicPr>
          <p:cNvPr id="11" name="Picture 2" descr="Početna">
            <a:extLst>
              <a:ext uri="{FF2B5EF4-FFF2-40B4-BE49-F238E27FC236}">
                <a16:creationId xmlns:a16="http://schemas.microsoft.com/office/drawing/2014/main" id="{92500C79-EE8F-4218-9371-338939022C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69283" y="5804435"/>
            <a:ext cx="879624" cy="4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42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5683B-D701-408B-9239-B4B9AF6D6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479E6-136C-4AB4-85C0-1DFE25C83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7CEB4-43A5-4F35-86F9-3CCA74379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5CB4-D13B-4C3B-A1C6-E371C1373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8981-20F1-4965-965B-94560027A32E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1B27F8-D53D-4234-860F-C4C7375B1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D708E-D77A-473A-BB99-7ADF0B9A2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046D-8B55-4A9B-82D7-9EE6929063D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49A4A5-89C1-45AB-A409-8539B48C5A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69283" y="6360298"/>
            <a:ext cx="1150999" cy="294905"/>
          </a:xfrm>
          <a:prstGeom prst="rect">
            <a:avLst/>
          </a:prstGeom>
        </p:spPr>
      </p:pic>
      <p:pic>
        <p:nvPicPr>
          <p:cNvPr id="11" name="Picture 2" descr="Početna">
            <a:extLst>
              <a:ext uri="{FF2B5EF4-FFF2-40B4-BE49-F238E27FC236}">
                <a16:creationId xmlns:a16="http://schemas.microsoft.com/office/drawing/2014/main" id="{147B1778-4056-4F96-9134-7031B837721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69283" y="5804435"/>
            <a:ext cx="879624" cy="4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63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B73035-D4AD-42D0-837D-E60228AC2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0ED6-A14D-4902-807C-2432DD8A8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A6F5F-03C6-4F8E-91A5-8747EE0456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98981-20F1-4965-965B-94560027A32E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47122-4861-428E-880C-ECCFCAE11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B77EA-537F-4C1D-88A4-179BD4BE1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4046D-8B55-4A9B-82D7-9EE6929063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71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9.png"/><Relationship Id="rId5" Type="http://schemas.openxmlformats.org/officeDocument/2006/relationships/image" Target="../media/image180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9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7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image" Target="../media/image240.png"/><Relationship Id="rId7" Type="http://schemas.openxmlformats.org/officeDocument/2006/relationships/image" Target="../media/image35.png"/><Relationship Id="rId2" Type="http://schemas.openxmlformats.org/officeDocument/2006/relationships/hyperlink" Target="https://nrich.maths.org/60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hyperlink" Target="https://nrich.maths.org/60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hyperlink" Target="https://nrich.maths.org/603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6.png"/><Relationship Id="rId7" Type="http://schemas.openxmlformats.org/officeDocument/2006/relationships/image" Target="../media/image48.wmf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0.wmf"/><Relationship Id="rId5" Type="http://schemas.openxmlformats.org/officeDocument/2006/relationships/image" Target="../media/image4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9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3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plorelearning.com/index.cfm?method=cResource.dspDetail&amp;ResourceID=233" TargetMode="External"/><Relationship Id="rId2" Type="http://schemas.openxmlformats.org/officeDocument/2006/relationships/hyperlink" Target="https://www.nctm.org/adjustablespinn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um.org/Maths/Activity/Tree_Diagrams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4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png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F6F1EC-C571-4105-85F8-EFFE3ACE35B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ABA9FF8-982C-49B9-99D7-17497B154AC9}"/>
              </a:ext>
            </a:extLst>
          </p:cNvPr>
          <p:cNvSpPr txBox="1"/>
          <p:nvPr/>
        </p:nvSpPr>
        <p:spPr>
          <a:xfrm>
            <a:off x="172529" y="120771"/>
            <a:ext cx="91267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endParaRPr lang="en-GB" sz="8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581F04-FE74-404C-9E1F-A04293C28CE2}"/>
              </a:ext>
            </a:extLst>
          </p:cNvPr>
          <p:cNvSpPr txBox="1"/>
          <p:nvPr/>
        </p:nvSpPr>
        <p:spPr>
          <a:xfrm>
            <a:off x="922031" y="5413790"/>
            <a:ext cx="103479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/>
              <a:t>Zavrtimo kolo sreće</a:t>
            </a:r>
          </a:p>
          <a:p>
            <a:r>
              <a:rPr lang="hr-HR" sz="4000" dirty="0"/>
              <a:t>Sanja Antoliš, </a:t>
            </a:r>
            <a:r>
              <a:rPr lang="hr-HR" sz="4000" dirty="0" err="1"/>
              <a:t>Aneta</a:t>
            </a:r>
            <a:r>
              <a:rPr lang="hr-HR" sz="4000" dirty="0"/>
              <a:t> </a:t>
            </a:r>
            <a:r>
              <a:rPr lang="hr-HR" sz="4000" dirty="0" err="1"/>
              <a:t>Copić</a:t>
            </a:r>
            <a:endParaRPr lang="en-GB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8FF59C-72EE-487E-8E34-B6B9F7566057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b="0" dirty="0">
                <a:effectLst/>
              </a:rPr>
              <a:t> 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9728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16270">
        <p14:switch dir="r"/>
      </p:transition>
    </mc:Choice>
    <mc:Fallback xmlns="">
      <p:transition spd="slow" advTm="1627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A3C70124-5799-4C32-B595-B2C4DEC501FC}"/>
              </a:ext>
            </a:extLst>
          </p:cNvPr>
          <p:cNvSpPr txBox="1"/>
          <p:nvPr/>
        </p:nvSpPr>
        <p:spPr>
          <a:xfrm>
            <a:off x="2388093" y="656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32F81737-F97A-4124-ABB4-3BCFC264F6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1333" y="2514682"/>
            <a:ext cx="2763017" cy="27233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id="{B9A90DF9-7F56-4903-B854-984DC9284418}"/>
                  </a:ext>
                </a:extLst>
              </p:cNvPr>
              <p:cNvSpPr txBox="1"/>
              <p:nvPr/>
            </p:nvSpPr>
            <p:spPr>
              <a:xfrm>
                <a:off x="2024414" y="1756789"/>
                <a:ext cx="2859308" cy="691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𝛺</m:t>
                      </m:r>
                      <m:r>
                        <a:rPr lang="en-GB" sz="40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id="{B9A90DF9-7F56-4903-B854-984DC9284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4414" y="1756789"/>
                <a:ext cx="2859308" cy="6917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572B3293-EABB-4E89-A28D-CB552F4145CF}"/>
                  </a:ext>
                </a:extLst>
              </p:cNvPr>
              <p:cNvSpPr txBox="1"/>
              <p:nvPr/>
            </p:nvSpPr>
            <p:spPr>
              <a:xfrm>
                <a:off x="6592278" y="1938435"/>
                <a:ext cx="2095445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Ž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572B3293-EABB-4E89-A28D-CB552F4145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278" y="1938435"/>
                <a:ext cx="2095445" cy="11524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65A328A6-4DA9-4E9F-B1D0-2B61F37C3A7C}"/>
                  </a:ext>
                </a:extLst>
              </p:cNvPr>
              <p:cNvSpPr txBox="1"/>
              <p:nvPr/>
            </p:nvSpPr>
            <p:spPr>
              <a:xfrm>
                <a:off x="6592278" y="3532610"/>
                <a:ext cx="2095445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65A328A6-4DA9-4E9F-B1D0-2B61F37C3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278" y="3532610"/>
                <a:ext cx="2095445" cy="11524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niOkvir 9">
                <a:extLst>
                  <a:ext uri="{FF2B5EF4-FFF2-40B4-BE49-F238E27FC236}">
                    <a16:creationId xmlns:a16="http://schemas.microsoft.com/office/drawing/2014/main" id="{9347F81D-D5AE-4DF6-89F9-371E06D6981B}"/>
                  </a:ext>
                </a:extLst>
              </p:cNvPr>
              <p:cNvSpPr txBox="1"/>
              <p:nvPr/>
            </p:nvSpPr>
            <p:spPr>
              <a:xfrm>
                <a:off x="6592278" y="5126785"/>
                <a:ext cx="2095445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kstniOkvir 9">
                <a:extLst>
                  <a:ext uri="{FF2B5EF4-FFF2-40B4-BE49-F238E27FC236}">
                    <a16:creationId xmlns:a16="http://schemas.microsoft.com/office/drawing/2014/main" id="{9347F81D-D5AE-4DF6-89F9-371E06D69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278" y="5126785"/>
                <a:ext cx="2095445" cy="115249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Naslov 10">
            <a:extLst>
              <a:ext uri="{FF2B5EF4-FFF2-40B4-BE49-F238E27FC236}">
                <a16:creationId xmlns:a16="http://schemas.microsoft.com/office/drawing/2014/main" id="{D3E4B101-3373-4AF4-8492-364FBEA08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09" y="365125"/>
            <a:ext cx="10691191" cy="1325563"/>
          </a:xfrm>
        </p:spPr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Može li drugačije?</a:t>
            </a:r>
            <a:endParaRPr lang="en-GB" b="1" dirty="0">
              <a:solidFill>
                <a:schemeClr val="accent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949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1861">
        <p14:switch dir="r"/>
      </p:transition>
    </mc:Choice>
    <mc:Fallback xmlns="">
      <p:transition spd="slow" advTm="31861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D8F126-3494-4AD8-8E49-D06B0E17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Primjer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84C0B34-C0C7-403E-9F5C-F920CB813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000" dirty="0"/>
              <a:t>Zavrtimo dva puta zavrtimo kolo sreće. Odredimo prostor elementarnih događaja i vjerojatnosti elementarnih događaja.</a:t>
            </a:r>
            <a:endParaRPr lang="en-GB" sz="4000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86000DB-11F6-4BA8-A036-D8E771F85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163" y="3711872"/>
            <a:ext cx="5175674" cy="260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60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D8F126-3494-4AD8-8E49-D06B0E17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1. način</a:t>
            </a:r>
            <a:endParaRPr lang="en-GB" b="1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4C0B34-C0C7-403E-9F5C-F920CB8135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53760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𝛺</m:t>
                      </m:r>
                      <m:r>
                        <a:rPr lang="en-GB" sz="40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2Ž</m:t>
                          </m:r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iC</m:t>
                          </m:r>
                        </m:e>
                      </m:d>
                    </m:oMath>
                  </m:oMathPara>
                </a14:m>
                <a:endParaRPr lang="hr-HR" sz="4000" dirty="0"/>
              </a:p>
              <a:p>
                <a:pPr marL="0" indent="0">
                  <a:buNone/>
                </a:pPr>
                <a:endParaRPr lang="en-GB" sz="4000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4C0B34-C0C7-403E-9F5C-F920CB8135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53760"/>
                <a:ext cx="105156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id="{94FEC606-CB32-471E-BCE3-77AF6F213ADF}"/>
                  </a:ext>
                </a:extLst>
              </p:cNvPr>
              <p:cNvSpPr txBox="1"/>
              <p:nvPr/>
            </p:nvSpPr>
            <p:spPr>
              <a:xfrm>
                <a:off x="6592278" y="1938435"/>
                <a:ext cx="2379177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2Ž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id="{94FEC606-CB32-471E-BCE3-77AF6F213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278" y="1938435"/>
                <a:ext cx="2379177" cy="11524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2E0411A3-C7D1-4C17-86EE-0DF9EFEC1FCB}"/>
                  </a:ext>
                </a:extLst>
              </p:cNvPr>
              <p:cNvSpPr txBox="1"/>
              <p:nvPr/>
            </p:nvSpPr>
            <p:spPr>
              <a:xfrm>
                <a:off x="6592278" y="3532610"/>
                <a:ext cx="2356863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2E0411A3-C7D1-4C17-86EE-0DF9EFEC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278" y="3532610"/>
                <a:ext cx="2356863" cy="11564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300F2F61-1064-4D11-BDFB-062036470F18}"/>
                  </a:ext>
                </a:extLst>
              </p:cNvPr>
              <p:cNvSpPr txBox="1"/>
              <p:nvPr/>
            </p:nvSpPr>
            <p:spPr>
              <a:xfrm>
                <a:off x="6592278" y="5126785"/>
                <a:ext cx="2526653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iC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300F2F61-1064-4D11-BDFB-062036470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278" y="5126785"/>
                <a:ext cx="2526653" cy="11564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Slika 4">
            <a:extLst>
              <a:ext uri="{FF2B5EF4-FFF2-40B4-BE49-F238E27FC236}">
                <a16:creationId xmlns:a16="http://schemas.microsoft.com/office/drawing/2014/main" id="{785E3DF5-DE76-4FE8-A0B0-9BC103BD9FB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" y="3389066"/>
            <a:ext cx="5175674" cy="260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38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D8F126-3494-4AD8-8E49-D06B0E17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2. način</a:t>
            </a:r>
            <a:endParaRPr lang="en-GB" b="1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4C0B34-C0C7-403E-9F5C-F920CB8135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53760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𝛺</m:t>
                      </m:r>
                      <m:r>
                        <a:rPr lang="en-GB" sz="40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4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4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Ž,Ž</m:t>
                              </m:r>
                            </m:e>
                          </m:d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GB" sz="4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4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Ž,</m:t>
                              </m:r>
                              <m:r>
                                <m:rPr>
                                  <m:sty m:val="p"/>
                                </m:rPr>
                                <a:rPr lang="hr-HR" sz="4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</m:d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d>
                            <m:dPr>
                              <m:ctrlPr>
                                <a:rPr lang="hr-HR" sz="4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r-HR" sz="4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a:rPr lang="hr-HR" sz="4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,Ž</m:t>
                              </m:r>
                            </m:e>
                          </m:d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hr-HR" sz="4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r-HR" sz="4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a:rPr lang="hr-HR" sz="4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sty m:val="p"/>
                                </m:rPr>
                                <a:rPr lang="hr-HR" sz="4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hr-HR" sz="4000" dirty="0"/>
              </a:p>
              <a:p>
                <a:pPr marL="0" indent="0">
                  <a:buNone/>
                </a:pPr>
                <a:endParaRPr lang="en-GB" sz="4000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4C0B34-C0C7-403E-9F5C-F920CB8135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53760"/>
                <a:ext cx="105156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id="{94FEC606-CB32-471E-BCE3-77AF6F213ADF}"/>
                  </a:ext>
                </a:extLst>
              </p:cNvPr>
              <p:cNvSpPr txBox="1"/>
              <p:nvPr/>
            </p:nvSpPr>
            <p:spPr>
              <a:xfrm>
                <a:off x="6096000" y="3181679"/>
                <a:ext cx="2562433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Ž,Ž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id="{94FEC606-CB32-471E-BCE3-77AF6F213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181679"/>
                <a:ext cx="2562433" cy="11564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niOkvir 9">
                <a:extLst>
                  <a:ext uri="{FF2B5EF4-FFF2-40B4-BE49-F238E27FC236}">
                    <a16:creationId xmlns:a16="http://schemas.microsoft.com/office/drawing/2014/main" id="{7A864100-C05A-4223-81A9-23E96CFA523A}"/>
                  </a:ext>
                </a:extLst>
              </p:cNvPr>
              <p:cNvSpPr txBox="1"/>
              <p:nvPr/>
            </p:nvSpPr>
            <p:spPr>
              <a:xfrm>
                <a:off x="9227278" y="3181679"/>
                <a:ext cx="2674322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Ž,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kstniOkvir 9">
                <a:extLst>
                  <a:ext uri="{FF2B5EF4-FFF2-40B4-BE49-F238E27FC236}">
                    <a16:creationId xmlns:a16="http://schemas.microsoft.com/office/drawing/2014/main" id="{7A864100-C05A-4223-81A9-23E96CFA5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7278" y="3181679"/>
                <a:ext cx="2674322" cy="11524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niOkvir 10">
                <a:extLst>
                  <a:ext uri="{FF2B5EF4-FFF2-40B4-BE49-F238E27FC236}">
                    <a16:creationId xmlns:a16="http://schemas.microsoft.com/office/drawing/2014/main" id="{EA09FEF8-9A64-4665-9D26-D8A7622AB3B2}"/>
                  </a:ext>
                </a:extLst>
              </p:cNvPr>
              <p:cNvSpPr txBox="1"/>
              <p:nvPr/>
            </p:nvSpPr>
            <p:spPr>
              <a:xfrm>
                <a:off x="6095999" y="4693388"/>
                <a:ext cx="2674322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,Ž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kstniOkvir 10">
                <a:extLst>
                  <a:ext uri="{FF2B5EF4-FFF2-40B4-BE49-F238E27FC236}">
                    <a16:creationId xmlns:a16="http://schemas.microsoft.com/office/drawing/2014/main" id="{EA09FEF8-9A64-4665-9D26-D8A7622AB3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4693388"/>
                <a:ext cx="2674322" cy="11524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niOkvir 11">
                <a:extLst>
                  <a:ext uri="{FF2B5EF4-FFF2-40B4-BE49-F238E27FC236}">
                    <a16:creationId xmlns:a16="http://schemas.microsoft.com/office/drawing/2014/main" id="{D3052FBC-15F6-4697-B9C6-C0E2C0ED7B06}"/>
                  </a:ext>
                </a:extLst>
              </p:cNvPr>
              <p:cNvSpPr txBox="1"/>
              <p:nvPr/>
            </p:nvSpPr>
            <p:spPr>
              <a:xfrm>
                <a:off x="9227277" y="4693388"/>
                <a:ext cx="2552943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kstniOkvir 11">
                <a:extLst>
                  <a:ext uri="{FF2B5EF4-FFF2-40B4-BE49-F238E27FC236}">
                    <a16:creationId xmlns:a16="http://schemas.microsoft.com/office/drawing/2014/main" id="{D3052FBC-15F6-4697-B9C6-C0E2C0ED7B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7277" y="4693388"/>
                <a:ext cx="2552943" cy="11524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Slika 8">
            <a:extLst>
              <a:ext uri="{FF2B5EF4-FFF2-40B4-BE49-F238E27FC236}">
                <a16:creationId xmlns:a16="http://schemas.microsoft.com/office/drawing/2014/main" id="{7508F4EF-F50F-42A1-AF90-1A9E90B6A0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1847" y="3245855"/>
            <a:ext cx="5175674" cy="260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85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zervirano mjesto sadržaja 10">
            <a:extLst>
              <a:ext uri="{FF2B5EF4-FFF2-40B4-BE49-F238E27FC236}">
                <a16:creationId xmlns:a16="http://schemas.microsoft.com/office/drawing/2014/main" id="{076E9902-E8DB-4963-8FF7-994566E3B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1067"/>
            <a:ext cx="10515600" cy="5685896"/>
          </a:xfrm>
        </p:spPr>
        <p:txBody>
          <a:bodyPr/>
          <a:lstStyle/>
          <a:p>
            <a:pPr marL="0" indent="0">
              <a:buNone/>
            </a:pPr>
            <a:r>
              <a:rPr lang="hr-HR" sz="3200" dirty="0"/>
              <a:t>N. Sarapa:</a:t>
            </a:r>
          </a:p>
          <a:p>
            <a:pPr marL="0" indent="0">
              <a:buNone/>
            </a:pPr>
            <a:r>
              <a:rPr lang="hr-HR" sz="3200" dirty="0"/>
              <a:t>Teorija vjerojatnosti ne bavi se razjašnjavanjem pitanja o adekvatnosti konstrukcije </a:t>
            </a:r>
            <a:r>
              <a:rPr lang="hr-HR" sz="3200" dirty="0" err="1"/>
              <a:t>vjerojatnosnog</a:t>
            </a:r>
            <a:r>
              <a:rPr lang="hr-HR" sz="3200" dirty="0"/>
              <a:t> prostora koji modelira slučajni pokus. Njezina je zadaća da u okviru gotovog modela, koji obično predlaže eksperimentator, primijeni matematičke metoda za računanje vjerojatnosti raznih događaja. </a:t>
            </a:r>
          </a:p>
          <a:p>
            <a:pPr marL="0" indent="0">
              <a:buNone/>
            </a:pPr>
            <a:r>
              <a:rPr lang="hr-HR" sz="3200" dirty="0"/>
              <a:t>Matematička statistika je nauka koja se bavi problemima u vezi s tim dali modeli koje predlažu eksperimentatori adekvatno opisuju slučajne pokuse.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84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D8F126-3494-4AD8-8E49-D06B0E17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2"/>
                </a:solidFill>
              </a:rPr>
              <a:t>1. način  </a:t>
            </a:r>
            <a:r>
              <a:rPr lang="hr-HR" dirty="0"/>
              <a:t>- simulacija </a:t>
            </a:r>
            <a:r>
              <a:rPr lang="en-GB" dirty="0">
                <a:hlinkClick r:id="rId2"/>
              </a:rPr>
              <a:t>https://nrich.maths.org/6033</a:t>
            </a:r>
            <a:br>
              <a:rPr lang="hr-HR" dirty="0"/>
            </a:b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4C0B34-C0C7-403E-9F5C-F920CB8135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53760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𝛺</m:t>
                      </m:r>
                      <m:r>
                        <a:rPr lang="en-GB" sz="40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2Ž</m:t>
                          </m:r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iN</m:t>
                          </m:r>
                        </m:e>
                      </m:d>
                    </m:oMath>
                  </m:oMathPara>
                </a14:m>
                <a:endParaRPr lang="hr-HR" sz="4000" dirty="0"/>
              </a:p>
              <a:p>
                <a:pPr marL="0" indent="0">
                  <a:buNone/>
                </a:pPr>
                <a:endParaRPr lang="en-GB" sz="4000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4C0B34-C0C7-403E-9F5C-F920CB8135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53760"/>
                <a:ext cx="10515600" cy="435133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id="{94FEC606-CB32-471E-BCE3-77AF6F213ADF}"/>
                  </a:ext>
                </a:extLst>
              </p:cNvPr>
              <p:cNvSpPr txBox="1"/>
              <p:nvPr/>
            </p:nvSpPr>
            <p:spPr>
              <a:xfrm>
                <a:off x="6592278" y="1938435"/>
                <a:ext cx="2379177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2Ž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id="{94FEC606-CB32-471E-BCE3-77AF6F213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278" y="1938435"/>
                <a:ext cx="2379177" cy="11524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2E0411A3-C7D1-4C17-86EE-0DF9EFEC1FCB}"/>
                  </a:ext>
                </a:extLst>
              </p:cNvPr>
              <p:cNvSpPr txBox="1"/>
              <p:nvPr/>
            </p:nvSpPr>
            <p:spPr>
              <a:xfrm>
                <a:off x="6592278" y="3532610"/>
                <a:ext cx="241777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2E0411A3-C7D1-4C17-86EE-0DF9EFEC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278" y="3532610"/>
                <a:ext cx="2417778" cy="11564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300F2F61-1064-4D11-BDFB-062036470F18}"/>
                  </a:ext>
                </a:extLst>
              </p:cNvPr>
              <p:cNvSpPr txBox="1"/>
              <p:nvPr/>
            </p:nvSpPr>
            <p:spPr>
              <a:xfrm>
                <a:off x="6592278" y="5126785"/>
                <a:ext cx="258756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iN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300F2F61-1064-4D11-BDFB-062036470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278" y="5126785"/>
                <a:ext cx="2587568" cy="11564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Slika 9">
            <a:extLst>
              <a:ext uri="{FF2B5EF4-FFF2-40B4-BE49-F238E27FC236}">
                <a16:creationId xmlns:a16="http://schemas.microsoft.com/office/drawing/2014/main" id="{29D001FE-00BF-40F8-B5E8-CD2B535967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8200" y="3389066"/>
            <a:ext cx="5175674" cy="260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9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D8F126-3494-4AD8-8E49-D06B0E17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Primjer 2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84C0B34-C0C7-403E-9F5C-F920CB813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Dva puta zavrtimo kolo sreće. Što je vjerojatnije dobiti :</a:t>
            </a:r>
          </a:p>
          <a:p>
            <a:pPr marL="0" indent="0">
              <a:buNone/>
            </a:pPr>
            <a:r>
              <a:rPr lang="hr-HR" dirty="0"/>
              <a:t>zbroj 5 ili zbroj 6?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7F72F18-8480-4999-9046-D610E74AA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576" y="2838196"/>
            <a:ext cx="6350847" cy="317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D8F126-3494-4AD8-8E49-D06B0E17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Primjer 2</a:t>
            </a:r>
            <a:endParaRPr lang="en-GB" b="1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4C0B34-C0C7-403E-9F5C-F920CB8135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3333" y="1825625"/>
                <a:ext cx="10694535" cy="1325563"/>
              </a:xfrm>
            </p:spPr>
            <p:txBody>
              <a:bodyPr numCol="1"/>
              <a:lstStyle/>
              <a:p>
                <a:pPr marL="0" indent="0">
                  <a:buNone/>
                </a:pPr>
                <a:r>
                  <a:rPr lang="hr-HR" dirty="0"/>
                  <a:t>		</a:t>
                </a:r>
                <a14:m>
                  <m:oMath xmlns:m="http://schemas.openxmlformats.org/officeDocument/2006/math">
                    <m:r>
                      <a:rPr lang="hr-HR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hr-HR" dirty="0">
                        <a:latin typeface="Cambria Math" panose="02040503050406030204" pitchFamily="18" charset="0"/>
                      </a:rPr>
                      <m:t>=1+4</m:t>
                    </m:r>
                  </m:oMath>
                </a14:m>
                <a:r>
                  <a:rPr lang="hr-HR" dirty="0"/>
                  <a:t>			</a:t>
                </a:r>
                <a14:m>
                  <m:oMath xmlns:m="http://schemas.openxmlformats.org/officeDocument/2006/math">
                    <m:r>
                      <a:rPr lang="hr-HR" dirty="0">
                        <a:latin typeface="Cambria Math" panose="02040503050406030204" pitchFamily="18" charset="0"/>
                      </a:rPr>
                      <m:t>6=2+4</m:t>
                    </m:r>
                  </m:oMath>
                </a14:m>
                <a:endParaRPr lang="hr-HR" dirty="0"/>
              </a:p>
              <a:p>
                <a:pPr marL="0" indent="0">
                  <a:buNone/>
                </a:pPr>
                <a:r>
                  <a:rPr lang="hr-HR" dirty="0"/>
                  <a:t>		</a:t>
                </a:r>
                <a14:m>
                  <m:oMath xmlns:m="http://schemas.openxmlformats.org/officeDocument/2006/math">
                    <m:r>
                      <a:rPr lang="hr-HR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hr-HR" i="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0" i="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hr-HR" i="0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hr-HR" b="0" i="0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hr-HR" dirty="0"/>
                  <a:t>			</a:t>
                </a:r>
                <a14:m>
                  <m:oMath xmlns:m="http://schemas.openxmlformats.org/officeDocument/2006/math">
                    <m:r>
                      <a:rPr lang="hr-HR" dirty="0">
                        <a:latin typeface="Cambria Math" panose="02040503050406030204" pitchFamily="18" charset="0"/>
                      </a:rPr>
                      <m:t>6=3+3</m:t>
                    </m:r>
                  </m:oMath>
                </a14:m>
                <a:endParaRPr lang="hr-HR" dirty="0"/>
              </a:p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4C0B34-C0C7-403E-9F5C-F920CB8135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3333" y="1825625"/>
                <a:ext cx="10694535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niOkvir 8">
            <a:extLst>
              <a:ext uri="{FF2B5EF4-FFF2-40B4-BE49-F238E27FC236}">
                <a16:creationId xmlns:a16="http://schemas.microsoft.com/office/drawing/2014/main" id="{F539EAF1-4994-4316-A521-AA890657730E}"/>
              </a:ext>
            </a:extLst>
          </p:cNvPr>
          <p:cNvSpPr txBox="1"/>
          <p:nvPr/>
        </p:nvSpPr>
        <p:spPr>
          <a:xfrm>
            <a:off x="6799960" y="4205555"/>
            <a:ext cx="47187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Jesu li ishodi jednako vjerojatni?</a:t>
            </a:r>
            <a:endParaRPr lang="en-GB" sz="4000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B2671F6E-B5D4-4117-99E4-75E527B65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484395"/>
            <a:ext cx="5529156" cy="2765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67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D8F126-3494-4AD8-8E49-D06B0E17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2"/>
                </a:solidFill>
              </a:rPr>
              <a:t>1. način  </a:t>
            </a:r>
            <a:r>
              <a:rPr lang="hr-HR" dirty="0"/>
              <a:t>- simulacija </a:t>
            </a:r>
            <a:r>
              <a:rPr lang="en-GB" dirty="0">
                <a:hlinkClick r:id="rId2"/>
              </a:rPr>
              <a:t>https://nrich.maths.org/6033</a:t>
            </a:r>
            <a:br>
              <a:rPr lang="hr-HR" dirty="0"/>
            </a:b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4C0B34-C0C7-403E-9F5C-F920CB8135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53760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𝛺</m:t>
                      </m:r>
                      <m:r>
                        <a:rPr lang="en-GB" sz="40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1,1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2,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3,1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4,2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2,2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3,2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4,3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3,3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4,4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hr-HR" sz="4000" dirty="0"/>
              </a:p>
              <a:p>
                <a:pPr marL="0" indent="0">
                  <a:buNone/>
                </a:pPr>
                <a:endParaRPr lang="en-GB" sz="4000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4C0B34-C0C7-403E-9F5C-F920CB8135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53760"/>
                <a:ext cx="10515600" cy="435133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id="{94FEC606-CB32-471E-BCE3-77AF6F213ADF}"/>
                  </a:ext>
                </a:extLst>
              </p:cNvPr>
              <p:cNvSpPr txBox="1"/>
              <p:nvPr/>
            </p:nvSpPr>
            <p:spPr>
              <a:xfrm>
                <a:off x="7160209" y="4886779"/>
                <a:ext cx="251395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id="{94FEC606-CB32-471E-BCE3-77AF6F213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0209" y="4886779"/>
                <a:ext cx="2513958" cy="11564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2E0411A3-C7D1-4C17-86EE-0DF9EFEC1FCB}"/>
                  </a:ext>
                </a:extLst>
              </p:cNvPr>
              <p:cNvSpPr txBox="1"/>
              <p:nvPr/>
            </p:nvSpPr>
            <p:spPr>
              <a:xfrm>
                <a:off x="7018343" y="3067923"/>
                <a:ext cx="2797689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2E0411A3-C7D1-4C17-86EE-0DF9EFEC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343" y="3067923"/>
                <a:ext cx="2797689" cy="11564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Slika 8">
            <a:extLst>
              <a:ext uri="{FF2B5EF4-FFF2-40B4-BE49-F238E27FC236}">
                <a16:creationId xmlns:a16="http://schemas.microsoft.com/office/drawing/2014/main" id="{9A32FAEF-0F8B-41D7-B42B-2D8A056711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3484395"/>
            <a:ext cx="5529156" cy="2765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3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D8F126-3494-4AD8-8E49-D06B0E17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2"/>
                </a:solidFill>
              </a:rPr>
              <a:t>2. način  </a:t>
            </a:r>
            <a:r>
              <a:rPr lang="hr-HR" dirty="0"/>
              <a:t>- simulacija </a:t>
            </a:r>
            <a:r>
              <a:rPr lang="en-GB" dirty="0">
                <a:hlinkClick r:id="rId2"/>
              </a:rPr>
              <a:t>https://nrich.maths.org/6033</a:t>
            </a:r>
            <a:br>
              <a:rPr lang="hr-HR" dirty="0"/>
            </a:b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4C0B34-C0C7-403E-9F5C-F920CB8135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53760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 smtClean="0">
                          <a:latin typeface="Cambria Math" panose="02040503050406030204" pitchFamily="18" charset="0"/>
                        </a:rPr>
                        <m:t>𝛺</m:t>
                      </m:r>
                      <m:r>
                        <a:rPr lang="en-GB" sz="36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3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3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e>
                          </m:d>
                          <m:r>
                            <a:rPr lang="hr-HR" sz="3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hr-HR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e>
                          </m:d>
                          <m:r>
                            <a:rPr lang="hr-HR" sz="3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hr-HR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1,3</m:t>
                              </m:r>
                            </m:e>
                          </m:d>
                          <m:r>
                            <a:rPr lang="hr-HR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hr-HR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1,4</m:t>
                              </m:r>
                            </m:e>
                          </m:d>
                          <m:r>
                            <a:rPr lang="hr-HR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hr-HR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2,1</m:t>
                              </m:r>
                            </m:e>
                          </m:d>
                          <m:r>
                            <a:rPr lang="hr-HR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hr-HR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2,2</m:t>
                              </m:r>
                            </m:e>
                          </m:d>
                          <m:r>
                            <a:rPr lang="hr-HR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,…</m:t>
                          </m:r>
                          <m:d>
                            <m:dPr>
                              <m:ctrlPr>
                                <a:rPr lang="hr-HR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4,4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hr-HR" sz="3600" dirty="0"/>
              </a:p>
              <a:p>
                <a:pPr marL="0" indent="0">
                  <a:buNone/>
                </a:pPr>
                <a:endParaRPr lang="en-GB" sz="4000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84C0B34-C0C7-403E-9F5C-F920CB8135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53760"/>
                <a:ext cx="10515600" cy="435133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2E0411A3-C7D1-4C17-86EE-0DF9EFEC1FCB}"/>
                  </a:ext>
                </a:extLst>
              </p:cNvPr>
              <p:cNvSpPr txBox="1"/>
              <p:nvPr/>
            </p:nvSpPr>
            <p:spPr>
              <a:xfrm>
                <a:off x="7046479" y="3769545"/>
                <a:ext cx="2630913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2E0411A3-C7D1-4C17-86EE-0DF9EFEC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6479" y="3769545"/>
                <a:ext cx="2630913" cy="11564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Slika 5">
            <a:extLst>
              <a:ext uri="{FF2B5EF4-FFF2-40B4-BE49-F238E27FC236}">
                <a16:creationId xmlns:a16="http://schemas.microsoft.com/office/drawing/2014/main" id="{FD3815F2-EDEB-405C-9979-28E876F3A1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429000"/>
            <a:ext cx="5529156" cy="2765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1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29E558-61D3-4E6C-8608-E4ADA4BD9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accent2"/>
                </a:solidFill>
              </a:rPr>
              <a:t>Vjerojatnost u 4. razredu srednje škole - ishodi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C8E7242-80E1-4364-83CF-10C6BA319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>
              <a:spcAft>
                <a:spcPts val="240"/>
              </a:spcAft>
            </a:pPr>
            <a:r>
              <a:rPr lang="hr-HR" sz="20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 SŠ E.4.1. Argumentirano računa vjerojatnost.</a:t>
            </a:r>
            <a:endParaRPr lang="hr-H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240"/>
              </a:spcAft>
            </a:pPr>
            <a:r>
              <a:rPr lang="hr-HR" sz="20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 SŠ E.4.2. Interpretira formulu potpune vjerojatnosti i </a:t>
            </a:r>
            <a:r>
              <a:rPr lang="hr-HR" sz="20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Bayesovu</a:t>
            </a:r>
            <a:r>
              <a:rPr lang="hr-HR" sz="20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formulu.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240"/>
              </a:spcAft>
              <a:buFont typeface="Times New Roman" panose="02020603050405020304" pitchFamily="18" charset="0"/>
              <a:buChar char="-"/>
            </a:pPr>
            <a:r>
              <a:rPr lang="hr-HR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Povezuje i prikazuje presjek, uniju i suprotni događaj s pomoću skupova i operacija te s pomoću </a:t>
            </a:r>
            <a:r>
              <a:rPr lang="hr-HR" sz="20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Vennovih</a:t>
            </a:r>
            <a:r>
              <a:rPr lang="hr-HR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dijagrama.</a:t>
            </a:r>
            <a:endParaRPr lang="hr-H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240"/>
              </a:spcAft>
              <a:buFont typeface="Times New Roman" panose="02020603050405020304" pitchFamily="18" charset="0"/>
              <a:buChar char="-"/>
            </a:pPr>
            <a:r>
              <a:rPr lang="hr-HR" sz="21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Crta vjerojatnosno stablo.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240"/>
              </a:spcAft>
              <a:buFont typeface="Times New Roman" panose="02020603050405020304" pitchFamily="18" charset="0"/>
              <a:buChar char="-"/>
            </a:pPr>
            <a:r>
              <a:rPr lang="hr-HR" sz="21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Opisuje i računa vjerojatnost složenih događaja i događaja koji se ponavljaju (simultani i uzastopni).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240"/>
              </a:spcAft>
              <a:buFont typeface="Times New Roman" panose="02020603050405020304" pitchFamily="18" charset="0"/>
              <a:buChar char="-"/>
            </a:pPr>
            <a:r>
              <a:rPr lang="hr-HR" sz="21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Razlikuje zavisne i nezavisne događaje.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240"/>
              </a:spcAft>
              <a:buFont typeface="Times New Roman" panose="02020603050405020304" pitchFamily="18" charset="0"/>
              <a:buChar char="-"/>
            </a:pPr>
            <a:r>
              <a:rPr lang="hr-HR" sz="21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Računa uvjetnu vjerojatnost.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240"/>
              </a:spcAft>
              <a:buFont typeface="Times New Roman" panose="02020603050405020304" pitchFamily="18" charset="0"/>
              <a:buChar char="-"/>
            </a:pPr>
            <a:r>
              <a:rPr lang="hr-HR" sz="21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Crta vjerojatnosno stablo, određuje hipoteze, primjenjuje formulu potpune vjerojatnosti i </a:t>
            </a:r>
            <a:r>
              <a:rPr lang="hr-HR" sz="21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Bayesovu</a:t>
            </a:r>
            <a:r>
              <a:rPr lang="hr-HR" sz="21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formulu.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74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9B9CA0-6A9E-4CCD-A7D8-CF3148D1A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Jedan pokus različiti prostori elementarnih događaja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E01A249D-E692-41C8-B57A-CCFDC7E990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r-HR" dirty="0"/>
                  <a:t>Primjer</a:t>
                </a:r>
              </a:p>
              <a:p>
                <a:pPr marL="0" indent="0">
                  <a:buNone/>
                </a:pPr>
                <a:r>
                  <a:rPr lang="hr-HR" dirty="0"/>
                  <a:t>Biramo jedan proizvod iz neke velike serije proizvoda.</a:t>
                </a: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𝛺</m:t>
                      </m:r>
                      <m:r>
                        <a:rPr lang="en-GB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ispravan</m:t>
                          </m:r>
                          <m:r>
                            <a:rPr lang="hr-HR" b="0" i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neispravan</m:t>
                          </m:r>
                        </m:e>
                      </m:d>
                    </m:oMath>
                  </m:oMathPara>
                </a14:m>
                <a:endParaRPr lang="hr-HR" dirty="0"/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𝛺</m:t>
                      </m:r>
                      <m:r>
                        <a:rPr lang="en-GB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od</m:t>
                          </m:r>
                          <m:r>
                            <a:rPr lang="hr-HR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dobavlja</m:t>
                          </m:r>
                          <m:r>
                            <a:rPr lang="hr-HR" b="0" i="0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hr-HR" b="0" i="0" smtClean="0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od</m:t>
                          </m:r>
                          <m:r>
                            <a:rPr lang="hr-HR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dobavlja</m:t>
                          </m:r>
                          <m:r>
                            <a:rPr lang="hr-HR" b="0" i="0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hr-HR" b="0" i="0" smtClean="0">
                              <a:latin typeface="Cambria Math" panose="02040503050406030204" pitchFamily="18" charset="0"/>
                            </a:rPr>
                            <m:t>2, </m:t>
                          </m:r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od</m:t>
                          </m:r>
                          <m:r>
                            <a:rPr lang="hr-HR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dobavlja</m:t>
                          </m:r>
                          <m:r>
                            <a:rPr lang="hr-HR" b="0" i="0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hr-HR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hr-HR" b="0" dirty="0">
                  <a:latin typeface="Cambria Math" panose="02040503050406030204" pitchFamily="18" charset="0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𝛺</m:t>
                    </m:r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1, 2, 3, 4</m:t>
                        </m:r>
                      </m:e>
                    </m:d>
                  </m:oMath>
                </a14:m>
                <a:r>
                  <a:rPr lang="hr-HR" dirty="0"/>
                  <a:t> za 4 različite veličine</a:t>
                </a:r>
              </a:p>
              <a:p>
                <a:pPr marL="0" indent="0">
                  <a:buNone/>
                </a:pPr>
                <a:r>
                  <a:rPr lang="hr-HR" dirty="0"/>
                  <a:t>….</a:t>
                </a:r>
              </a:p>
              <a:p>
                <a:pPr marL="0" indent="0"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E01A249D-E692-41C8-B57A-CCFDC7E990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786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zervirano mjesto sadržaja 9">
            <a:extLst>
              <a:ext uri="{FF2B5EF4-FFF2-40B4-BE49-F238E27FC236}">
                <a16:creationId xmlns:a16="http://schemas.microsoft.com/office/drawing/2014/main" id="{F8068A83-FC90-4641-BC24-BF985F818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0069"/>
            <a:ext cx="10515600" cy="2591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>
                <a:solidFill>
                  <a:schemeClr val="accent2"/>
                </a:solidFill>
              </a:rPr>
              <a:t>Aktivnost</a:t>
            </a:r>
          </a:p>
          <a:p>
            <a:pPr marL="0" indent="0">
              <a:buNone/>
            </a:pPr>
            <a:r>
              <a:rPr lang="hr-HR" dirty="0"/>
              <a:t>Odaberite jednu od mogućnosti:</a:t>
            </a:r>
          </a:p>
          <a:p>
            <a:pPr marL="514350" indent="-514350">
              <a:buAutoNum type="arabicPeriod"/>
            </a:pPr>
            <a:r>
              <a:rPr lang="hr-HR" dirty="0"/>
              <a:t>Zavrtimo dva puta kolo sreće A</a:t>
            </a:r>
          </a:p>
          <a:p>
            <a:pPr marL="514350" indent="-514350">
              <a:buAutoNum type="arabicPeriod"/>
            </a:pPr>
            <a:r>
              <a:rPr lang="hr-HR" dirty="0"/>
              <a:t>Zavrtimo dva puta kolo sreće B</a:t>
            </a:r>
          </a:p>
          <a:p>
            <a:pPr marL="514350" indent="-514350">
              <a:buAutoNum type="arabicPeriod"/>
            </a:pPr>
            <a:r>
              <a:rPr lang="hr-HR" dirty="0"/>
              <a:t>Zavrtimo jednom kolo sreće A i jednom kolo sreće B.</a:t>
            </a:r>
          </a:p>
        </p:txBody>
      </p:sp>
      <p:pic>
        <p:nvPicPr>
          <p:cNvPr id="11" name="Rezervirano mjesto sadržaja 7">
            <a:extLst>
              <a:ext uri="{FF2B5EF4-FFF2-40B4-BE49-F238E27FC236}">
                <a16:creationId xmlns:a16="http://schemas.microsoft.com/office/drawing/2014/main" id="{FE241E65-238C-4665-A913-5A49819D7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3371427"/>
            <a:ext cx="4301914" cy="2203241"/>
          </a:xfrm>
          <a:prstGeom prst="rect">
            <a:avLst/>
          </a:prstGeom>
        </p:spPr>
      </p:pic>
      <p:sp>
        <p:nvSpPr>
          <p:cNvPr id="12" name="TekstniOkvir 11">
            <a:extLst>
              <a:ext uri="{FF2B5EF4-FFF2-40B4-BE49-F238E27FC236}">
                <a16:creationId xmlns:a16="http://schemas.microsoft.com/office/drawing/2014/main" id="{E776DFDA-3185-4483-BC9E-CA282BA531EA}"/>
              </a:ext>
            </a:extLst>
          </p:cNvPr>
          <p:cNvSpPr txBox="1"/>
          <p:nvPr/>
        </p:nvSpPr>
        <p:spPr>
          <a:xfrm>
            <a:off x="4860714" y="3041571"/>
            <a:ext cx="609579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Pobjeđuje igrač koji dobije crvenu i žutu boju. Odigrajte igru.</a:t>
            </a:r>
          </a:p>
          <a:p>
            <a:r>
              <a:rPr lang="hr-HR" sz="2800" dirty="0"/>
              <a:t>Kolika je vjerojatnost za pobjedu u svakoj od mogućnosti?</a:t>
            </a:r>
          </a:p>
          <a:p>
            <a:r>
              <a:rPr lang="hr-HR" sz="2800" dirty="0"/>
              <a:t>Za svaku od mogućnosti napravite kola sreće tako da vjerojatnost pobjede bude najveća upravo za tu mogućnost.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783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29E558-61D3-4E6C-8608-E4ADA4BD9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accent2"/>
                </a:solidFill>
              </a:rPr>
              <a:t>Vjerojatnost - ishodi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C8E7242-80E1-4364-83CF-10C6BA319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>
              <a:spcAft>
                <a:spcPts val="240"/>
              </a:spcAft>
            </a:pPr>
            <a:r>
              <a:rPr lang="hr-HR" sz="20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 SŠ E.4.1. Argumentirano računa vjerojatnost.</a:t>
            </a:r>
            <a:endParaRPr lang="hr-H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240"/>
              </a:spcAft>
            </a:pPr>
            <a:r>
              <a:rPr lang="hr-HR" sz="20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 SŠ E.4.2. Interpretira formulu potpune vjerojatnosti i </a:t>
            </a:r>
            <a:r>
              <a:rPr lang="hr-HR" sz="20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Bayesovu</a:t>
            </a:r>
            <a:r>
              <a:rPr lang="hr-HR" sz="20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formulu.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240"/>
              </a:spcAft>
              <a:buFont typeface="Times New Roman" panose="02020603050405020304" pitchFamily="18" charset="0"/>
              <a:buChar char="-"/>
            </a:pPr>
            <a:r>
              <a:rPr lang="hr-HR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Povezuje i prikazuje presjek, uniju i suprotni događaj s pomoću skupova i operacija te s pomoću </a:t>
            </a:r>
            <a:r>
              <a:rPr lang="hr-HR" sz="20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Vennovih</a:t>
            </a:r>
            <a:r>
              <a:rPr lang="hr-HR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dijagrama.</a:t>
            </a:r>
            <a:endParaRPr lang="hr-H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240"/>
              </a:spcAft>
              <a:buFont typeface="Times New Roman" panose="02020603050405020304" pitchFamily="18" charset="0"/>
              <a:buChar char="-"/>
            </a:pPr>
            <a:r>
              <a:rPr lang="hr-HR" sz="20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Crta vjerojatnosno stablo.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240"/>
              </a:spcAft>
              <a:buFont typeface="Times New Roman" panose="02020603050405020304" pitchFamily="18" charset="0"/>
              <a:buChar char="-"/>
            </a:pPr>
            <a:r>
              <a:rPr lang="hr-HR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Opisuje i računa vjerojatnost složenih događaja i događaja koji se ponavljaju (simultani i uzastopni).</a:t>
            </a:r>
            <a:endParaRPr lang="hr-H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240"/>
              </a:spcAft>
              <a:buFont typeface="Times New Roman" panose="02020603050405020304" pitchFamily="18" charset="0"/>
              <a:buChar char="-"/>
            </a:pPr>
            <a:r>
              <a:rPr lang="hr-HR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Razlikuje zavisne i nezavisne događaje.</a:t>
            </a:r>
            <a:endParaRPr lang="hr-H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240"/>
              </a:spcAft>
              <a:buFont typeface="Times New Roman" panose="02020603050405020304" pitchFamily="18" charset="0"/>
              <a:buChar char="-"/>
            </a:pPr>
            <a:r>
              <a:rPr lang="hr-HR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Računa uvjetnu vjerojatnost.</a:t>
            </a:r>
            <a:endParaRPr lang="hr-H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240"/>
              </a:spcAft>
              <a:buFont typeface="Times New Roman" panose="02020603050405020304" pitchFamily="18" charset="0"/>
              <a:buChar char="-"/>
            </a:pPr>
            <a:r>
              <a:rPr lang="hr-HR" sz="20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Crta vjerojatnosno stablo</a:t>
            </a:r>
            <a:r>
              <a:rPr lang="hr-HR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određuje hipoteze, primjenjuje formulu potpune vjerojatnosti i </a:t>
            </a:r>
            <a:r>
              <a:rPr lang="hr-HR" sz="20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Bayesovu</a:t>
            </a:r>
            <a:r>
              <a:rPr lang="hr-HR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formulu.</a:t>
            </a:r>
            <a:endParaRPr lang="hr-H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814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F9A78C-67A4-4EA3-B5F7-35B5355F7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Vjerojatnosno stablo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C0C69C3-03BA-415A-B44D-672A6692E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1067"/>
            <a:ext cx="9346809" cy="4091489"/>
          </a:xfrm>
        </p:spPr>
        <p:txBody>
          <a:bodyPr/>
          <a:lstStyle/>
          <a:p>
            <a:r>
              <a:rPr lang="hr-HR" dirty="0"/>
              <a:t>Pregledno prikazuje sve moguće ishode pokusa i njihove vjerojatnosti</a:t>
            </a:r>
          </a:p>
          <a:p>
            <a:r>
              <a:rPr lang="hr-HR" dirty="0"/>
              <a:t>Omogućuje računanje vjerojatnosti složenih događaja</a:t>
            </a:r>
          </a:p>
          <a:p>
            <a:r>
              <a:rPr lang="hr-HR" dirty="0"/>
              <a:t>Računanje vjerojatnosti zavisnih i nezavisnih događaja istom metodom</a:t>
            </a:r>
          </a:p>
          <a:p>
            <a:r>
              <a:rPr lang="hr-HR" dirty="0"/>
              <a:t>Prirodni put prema formuli potpune vjerojatnosti i </a:t>
            </a:r>
            <a:r>
              <a:rPr lang="hr-HR" dirty="0" err="1"/>
              <a:t>Bayesovoj</a:t>
            </a:r>
            <a:r>
              <a:rPr lang="hr-HR" dirty="0"/>
              <a:t> formuli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559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139981A-A085-4B2A-8359-53D57CDF8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65724"/>
          </a:xfrm>
        </p:spPr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Kako izgleda vjerojatnosno stablo?</a:t>
            </a:r>
            <a:endParaRPr lang="en-GB" b="1" dirty="0">
              <a:solidFill>
                <a:schemeClr val="accent2"/>
              </a:solidFill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03595B76-F1D6-4733-A222-74C2FE4B2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9955" y="1971249"/>
            <a:ext cx="6670476" cy="4205714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DEDDB8BB-4C9F-4EE0-A375-DB187C0CD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995" y="3128211"/>
            <a:ext cx="2098940" cy="209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05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C33C5C-918B-4E1C-BD6A-1B03B488B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493"/>
          </a:xfrm>
        </p:spPr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Primjer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662427EF-30EB-414E-AF47-E73B7E605320}"/>
              </a:ext>
            </a:extLst>
          </p:cNvPr>
          <p:cNvSpPr txBox="1"/>
          <p:nvPr/>
        </p:nvSpPr>
        <p:spPr>
          <a:xfrm>
            <a:off x="838200" y="1167618"/>
            <a:ext cx="78274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Zavrtimo prikazano kolo sreće dva puta. Prikažimo ishode pokusa koristeći vjerojatnosno stablo i pridružimo granama pripadne vjerojatnosti.</a:t>
            </a:r>
            <a:endParaRPr lang="en-GB" sz="2400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984665EF-4C82-4D04-810A-EB5BFC7BEA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77175"/>
            <a:ext cx="1914525" cy="2066925"/>
          </a:xfrm>
          <a:prstGeom prst="rect">
            <a:avLst/>
          </a:prstGeom>
        </p:spPr>
      </p:pic>
      <p:pic>
        <p:nvPicPr>
          <p:cNvPr id="10" name="Rezervirano mjesto sadržaja 9">
            <a:extLst>
              <a:ext uri="{FF2B5EF4-FFF2-40B4-BE49-F238E27FC236}">
                <a16:creationId xmlns:a16="http://schemas.microsoft.com/office/drawing/2014/main" id="{7915D3A9-2231-49ED-BE11-B12A0582AC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49064" y="1970111"/>
            <a:ext cx="5813913" cy="4242308"/>
          </a:xfrm>
        </p:spPr>
      </p:pic>
    </p:spTree>
    <p:extLst>
      <p:ext uri="{BB962C8B-B14F-4D97-AF65-F5344CB8AC3E}">
        <p14:creationId xmlns:p14="http://schemas.microsoft.com/office/powerpoint/2010/main" val="3497591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AE79B7-B6AE-4607-8A8B-FDD9AD6E6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899"/>
          </a:xfrm>
        </p:spPr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Računanje vjerojatnosti</a:t>
            </a:r>
            <a:endParaRPr lang="en-GB" b="1" dirty="0">
              <a:solidFill>
                <a:schemeClr val="accent2"/>
              </a:solidFill>
            </a:endParaRP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431F3065-2B2E-45D8-A3DA-F302C8919D0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45" y="1252025"/>
            <a:ext cx="6613262" cy="480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588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20B6A5-EC6A-4231-929C-3E70D6B29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182" y="365125"/>
            <a:ext cx="10692618" cy="1325563"/>
          </a:xfrm>
        </p:spPr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Primjer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EAD93D-B37B-4597-80C4-C6FA88E3F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Zavrtimo dva kola sreće.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Kolika je vjerojatnost da strelice pokažu dva polja različitih boja?</a:t>
            </a:r>
          </a:p>
          <a:p>
            <a:r>
              <a:rPr lang="hr-HR" dirty="0"/>
              <a:t>Kolika je vjerojatnost da će barem jedna strelica pokazati plavo polje?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0D274C3-219C-4B37-A121-E71D8C85D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6094443" y="1052548"/>
            <a:ext cx="2352675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21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>
            <a:extLst>
              <a:ext uri="{FF2B5EF4-FFF2-40B4-BE49-F238E27FC236}">
                <a16:creationId xmlns:a16="http://schemas.microsoft.com/office/drawing/2014/main" id="{0D005082-C426-43F4-A8EB-F3D684685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515" y="2064470"/>
            <a:ext cx="2157911" cy="3931416"/>
          </a:xfrm>
          <a:prstGeom prst="rect">
            <a:avLst/>
          </a:prstGeom>
        </p:spPr>
      </p:pic>
      <p:pic>
        <p:nvPicPr>
          <p:cNvPr id="15" name="Slika 14">
            <a:extLst>
              <a:ext uri="{FF2B5EF4-FFF2-40B4-BE49-F238E27FC236}">
                <a16:creationId xmlns:a16="http://schemas.microsoft.com/office/drawing/2014/main" id="{305EBFA8-7391-4640-93D0-62376356F7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0343" y="1466000"/>
            <a:ext cx="6453689" cy="4529886"/>
          </a:xfrm>
          <a:prstGeom prst="rect">
            <a:avLst/>
          </a:prstGeom>
        </p:spPr>
      </p:pic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DD161BBD-B136-42F9-ACF2-462B25CC7B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67757" y="2491206"/>
          <a:ext cx="1628268" cy="603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31560" imgH="457200" progId="Equation.DSMT4">
                  <p:embed/>
                </p:oleObj>
              </mc:Choice>
              <mc:Fallback>
                <p:oleObj name="Equation" r:id="rId4" imgW="1231560" imgH="457200" progId="Equation.DSMT4">
                  <p:embed/>
                  <p:pic>
                    <p:nvPicPr>
                      <p:cNvPr id="2" name="Objekt 1">
                        <a:extLst>
                          <a:ext uri="{FF2B5EF4-FFF2-40B4-BE49-F238E27FC236}">
                            <a16:creationId xmlns:a16="http://schemas.microsoft.com/office/drawing/2014/main" id="{DD161BBD-B136-42F9-ACF2-462B25CC7B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67757" y="2491206"/>
                        <a:ext cx="1628268" cy="603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Naslov 2">
            <a:extLst>
              <a:ext uri="{FF2B5EF4-FFF2-40B4-BE49-F238E27FC236}">
                <a16:creationId xmlns:a16="http://schemas.microsoft.com/office/drawing/2014/main" id="{2A2EFA8F-9C96-47E5-A52F-6327A60B7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724A56BD-030D-4729-B187-A121E0172E2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8799513" y="3570288"/>
          <a:ext cx="1703812" cy="625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84200" imgH="507960" progId="Equation.DSMT4">
                  <p:embed/>
                </p:oleObj>
              </mc:Choice>
              <mc:Fallback>
                <p:oleObj name="Equation" r:id="rId6" imgW="1384200" imgH="507960" progId="Equation.DSMT4">
                  <p:embed/>
                  <p:pic>
                    <p:nvPicPr>
                      <p:cNvPr id="6" name="Rezervirano mjesto sadržaja 5">
                        <a:extLst>
                          <a:ext uri="{FF2B5EF4-FFF2-40B4-BE49-F238E27FC236}">
                            <a16:creationId xmlns:a16="http://schemas.microsoft.com/office/drawing/2014/main" id="{724A56BD-030D-4729-B187-A121E0172E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799513" y="3570288"/>
                        <a:ext cx="1703812" cy="6252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Rezervirano mjesto sadržaja 5">
            <a:extLst>
              <a:ext uri="{FF2B5EF4-FFF2-40B4-BE49-F238E27FC236}">
                <a16:creationId xmlns:a16="http://schemas.microsoft.com/office/drawing/2014/main" id="{61FD0163-AFE2-4932-899D-66A2564F48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67756" y="4616701"/>
          <a:ext cx="1702443" cy="625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84200" imgH="507960" progId="Equation.DSMT4">
                  <p:embed/>
                </p:oleObj>
              </mc:Choice>
              <mc:Fallback>
                <p:oleObj name="Equation" r:id="rId8" imgW="1384200" imgH="507960" progId="Equation.DSMT4">
                  <p:embed/>
                  <p:pic>
                    <p:nvPicPr>
                      <p:cNvPr id="8" name="Rezervirano mjesto sadržaja 5">
                        <a:extLst>
                          <a:ext uri="{FF2B5EF4-FFF2-40B4-BE49-F238E27FC236}">
                            <a16:creationId xmlns:a16="http://schemas.microsoft.com/office/drawing/2014/main" id="{61FD0163-AFE2-4932-899D-66A2564F48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767756" y="4616701"/>
                        <a:ext cx="1702443" cy="6252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Rezervirano mjesto sadržaja 5">
            <a:extLst>
              <a:ext uri="{FF2B5EF4-FFF2-40B4-BE49-F238E27FC236}">
                <a16:creationId xmlns:a16="http://schemas.microsoft.com/office/drawing/2014/main" id="{51853380-6EA0-4B2C-8209-1940A7F3FC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4811" y="5749542"/>
          <a:ext cx="1628439" cy="603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71600" imgH="507960" progId="Equation.DSMT4">
                  <p:embed/>
                </p:oleObj>
              </mc:Choice>
              <mc:Fallback>
                <p:oleObj name="Equation" r:id="rId10" imgW="1371600" imgH="507960" progId="Equation.DSMT4">
                  <p:embed/>
                  <p:pic>
                    <p:nvPicPr>
                      <p:cNvPr id="9" name="Rezervirano mjesto sadržaja 5">
                        <a:extLst>
                          <a:ext uri="{FF2B5EF4-FFF2-40B4-BE49-F238E27FC236}">
                            <a16:creationId xmlns:a16="http://schemas.microsoft.com/office/drawing/2014/main" id="{51853380-6EA0-4B2C-8209-1940A7F3FC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744811" y="5749542"/>
                        <a:ext cx="1628439" cy="603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3254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DB359A-3117-4BF8-A30A-5C9417336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9780"/>
          </a:xfrm>
        </p:spPr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Primjer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1B14FC0-907E-4408-B16A-58EB27335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488"/>
            <a:ext cx="10515600" cy="4562475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400" dirty="0">
                <a:solidFill>
                  <a:schemeClr val="accent2"/>
                </a:solidFill>
              </a:rPr>
              <a:t>Prema jednoj anketi, vjerojatnost da će u 2. krugu na izbore za gradonačelnika izaći muškarac je 0.55, a žena 0.45. Od muškaraca koji su izašli na izbore njih 32% će glasati za kandidata X, a preostali za kandidata Y. Od žena koje su izašle na izbore njih 56% će glasati za kandidata X.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dirty="0"/>
              <a:t>Prikažimo opisanu situaciju koristeći vjerojatnosno stablo. </a:t>
            </a:r>
          </a:p>
          <a:p>
            <a:r>
              <a:rPr lang="hr-HR" sz="2400" dirty="0"/>
              <a:t>Je li veća vjerojatnost da je slučajno odabrani glasač muškarac koji će dati glas kandidatu X ili žena koja će dati glas kandidatu Y?</a:t>
            </a:r>
          </a:p>
          <a:p>
            <a:r>
              <a:rPr lang="hr-HR" sz="2400" dirty="0"/>
              <a:t>Tko prema anketi ima veće šanse za pobjedu?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00398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99E428-700C-4CF6-8968-F384DCDF8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Sadržaj </a:t>
            </a:r>
            <a:r>
              <a:rPr lang="hr-HR" b="1" dirty="0" err="1">
                <a:solidFill>
                  <a:schemeClr val="accent2"/>
                </a:solidFill>
              </a:rPr>
              <a:t>webinara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5A72F8C-C519-4509-8F21-F7CFB108C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Prostor elementarnih događaja i vjerojatnosni prostor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Vjerojatnosno stablo </a:t>
            </a:r>
          </a:p>
          <a:p>
            <a:endParaRPr lang="hr-HR" dirty="0"/>
          </a:p>
          <a:p>
            <a:r>
              <a:rPr lang="hr-HR" dirty="0"/>
              <a:t>Primjeri</a:t>
            </a:r>
          </a:p>
          <a:p>
            <a:endParaRPr lang="hr-HR" dirty="0"/>
          </a:p>
          <a:p>
            <a:r>
              <a:rPr lang="hr-HR" dirty="0"/>
              <a:t>Pitanja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355F49-9313-4253-AEC9-6BA342CB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967"/>
          </a:xfrm>
        </p:spPr>
        <p:txBody>
          <a:bodyPr/>
          <a:lstStyle/>
          <a:p>
            <a:r>
              <a:rPr lang="hr-HR" dirty="0">
                <a:solidFill>
                  <a:schemeClr val="accent2"/>
                </a:solidFill>
              </a:rPr>
              <a:t>Rješenje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ACDFB05-3FD6-4B93-9D54-5115E9AD9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566"/>
            <a:ext cx="10515600" cy="4812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hr-H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{glasao je muškarac}, </a:t>
            </a:r>
            <a:r>
              <a:rPr lang="hr-H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hr-H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{glasala je žena}, </a:t>
            </a:r>
          </a:p>
          <a:p>
            <a:pPr marL="0" indent="0">
              <a:buNone/>
            </a:pPr>
            <a:r>
              <a:rPr lang="hr-H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hr-H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{X je dobio glas}, </a:t>
            </a:r>
            <a:r>
              <a:rPr lang="hr-H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hr-H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{Y je dobio glas}</a:t>
            </a:r>
          </a:p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F385C8F-7052-4C20-ABF2-E41EC9E47D4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102878" y="2308347"/>
            <a:ext cx="5450279" cy="338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615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190A10-1818-45B0-ACEA-B6AD8BEC4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1644"/>
          </a:xfrm>
        </p:spPr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Primjer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FEA1C57-C91C-4775-9812-774971CFA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6258"/>
            <a:ext cx="9149862" cy="4460705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hr-HR" dirty="0">
                <a:ea typeface="+mj-ea"/>
                <a:cs typeface="+mj-cs"/>
              </a:rPr>
              <a:t>U kutiji je 5 bijelih i 3 crne kuglice. Igrač na slučajan način uzima dvije kuglice, jednu po jednu. Odredi vjerojatnost da igrač izvuče prvo bijelu, a zatim crnu kuglicu ako kuglicu nakon izvlačenja </a:t>
            </a:r>
          </a:p>
          <a:p>
            <a:pPr marL="0" indent="0">
              <a:spcBef>
                <a:spcPct val="0"/>
              </a:spcBef>
              <a:buNone/>
            </a:pPr>
            <a:endParaRPr lang="hr-HR" sz="2400" dirty="0"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hr-HR" sz="2400" dirty="0">
                <a:ea typeface="+mj-ea"/>
                <a:cs typeface="+mj-cs"/>
              </a:rPr>
              <a:t>a) </a:t>
            </a:r>
            <a:r>
              <a:rPr lang="hr-HR" sz="2400" b="1" dirty="0">
                <a:ea typeface="+mj-ea"/>
                <a:cs typeface="+mj-cs"/>
              </a:rPr>
              <a:t>vraća</a:t>
            </a:r>
            <a:r>
              <a:rPr lang="hr-HR" sz="2400" dirty="0">
                <a:ea typeface="+mj-ea"/>
                <a:cs typeface="+mj-cs"/>
              </a:rPr>
              <a:t> 	b) </a:t>
            </a:r>
            <a:r>
              <a:rPr lang="hr-HR" sz="2400" b="1" dirty="0">
                <a:ea typeface="+mj-ea"/>
                <a:cs typeface="+mj-cs"/>
              </a:rPr>
              <a:t>ne vraća</a:t>
            </a:r>
            <a:r>
              <a:rPr lang="hr-HR" sz="2400" dirty="0">
                <a:ea typeface="+mj-ea"/>
                <a:cs typeface="+mj-cs"/>
              </a:rPr>
              <a:t>. </a:t>
            </a:r>
          </a:p>
          <a:p>
            <a:pPr marL="0" indent="0">
              <a:spcBef>
                <a:spcPct val="0"/>
              </a:spcBef>
              <a:buNone/>
            </a:pPr>
            <a:endParaRPr lang="en-GB" sz="2400" dirty="0">
              <a:solidFill>
                <a:schemeClr val="accent2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871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31FF81-B5D1-4CE5-8358-3E0A95861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899"/>
          </a:xfrm>
        </p:spPr>
        <p:txBody>
          <a:bodyPr/>
          <a:lstStyle/>
          <a:p>
            <a:r>
              <a:rPr lang="hr-HR" dirty="0">
                <a:solidFill>
                  <a:schemeClr val="accent2"/>
                </a:solidFill>
              </a:rPr>
              <a:t>Rješenje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0D63621-F119-459B-B4B6-E6398D430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4452" y="1420838"/>
            <a:ext cx="10515600" cy="49096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hr-H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Gdje je i zašto nastala razlika u rješenjima ova dva slučaja?</a:t>
            </a:r>
          </a:p>
          <a:p>
            <a:pPr marL="0" indent="0">
              <a:buNone/>
            </a:pPr>
            <a:r>
              <a:rPr lang="hr-HR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E6BDF439-B2EB-4499-8730-4AB90E8B9FD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35147" y="1420838"/>
            <a:ext cx="7925973" cy="3108959"/>
          </a:xfrm>
          <a:prstGeom prst="rect">
            <a:avLst/>
          </a:prstGeom>
        </p:spPr>
      </p:pic>
      <p:graphicFrame>
        <p:nvGraphicFramePr>
          <p:cNvPr id="11" name="Objekt 10">
            <a:extLst>
              <a:ext uri="{FF2B5EF4-FFF2-40B4-BE49-F238E27FC236}">
                <a16:creationId xmlns:a16="http://schemas.microsoft.com/office/drawing/2014/main" id="{0399AA29-8B60-4AF2-B406-80204EE101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00673" y="4572390"/>
          <a:ext cx="2115055" cy="687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62040" imgH="507960" progId="Equation.DSMT4">
                  <p:embed/>
                </p:oleObj>
              </mc:Choice>
              <mc:Fallback>
                <p:oleObj name="Equation" r:id="rId3" imgW="1562040" imgH="507960" progId="Equation.DSMT4">
                  <p:embed/>
                  <p:pic>
                    <p:nvPicPr>
                      <p:cNvPr id="11" name="Objekt 10">
                        <a:extLst>
                          <a:ext uri="{FF2B5EF4-FFF2-40B4-BE49-F238E27FC236}">
                            <a16:creationId xmlns:a16="http://schemas.microsoft.com/office/drawing/2014/main" id="{0399AA29-8B60-4AF2-B406-80204EE101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00673" y="4572390"/>
                        <a:ext cx="2115055" cy="6878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>
            <a:extLst>
              <a:ext uri="{FF2B5EF4-FFF2-40B4-BE49-F238E27FC236}">
                <a16:creationId xmlns:a16="http://schemas.microsoft.com/office/drawing/2014/main" id="{17D4DF62-64C3-4AA8-8446-23D78AFE25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02252" y="4572390"/>
          <a:ext cx="1963602" cy="633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74640" imgH="507960" progId="Equation.DSMT4">
                  <p:embed/>
                </p:oleObj>
              </mc:Choice>
              <mc:Fallback>
                <p:oleObj name="Equation" r:id="rId5" imgW="1574640" imgH="507960" progId="Equation.DSMT4">
                  <p:embed/>
                  <p:pic>
                    <p:nvPicPr>
                      <p:cNvPr id="12" name="Objekt 11">
                        <a:extLst>
                          <a:ext uri="{FF2B5EF4-FFF2-40B4-BE49-F238E27FC236}">
                            <a16:creationId xmlns:a16="http://schemas.microsoft.com/office/drawing/2014/main" id="{17D4DF62-64C3-4AA8-8446-23D78AFE25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02252" y="4572390"/>
                        <a:ext cx="1963602" cy="6334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6369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C34F03-25D0-4D55-9BA0-50D564CBC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Općenito</a:t>
            </a:r>
            <a:endParaRPr lang="en-GB" b="1" dirty="0">
              <a:solidFill>
                <a:schemeClr val="accent2"/>
              </a:solidFill>
            </a:endParaRP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E0DDBC27-6D6F-4FAA-B41B-EDB9A23F6DD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7320" y="1465605"/>
            <a:ext cx="6215429" cy="3072264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E0979C81-8693-4B79-86AB-AB89E3A9F247}"/>
              </a:ext>
            </a:extLst>
          </p:cNvPr>
          <p:cNvSpPr txBox="1"/>
          <p:nvPr/>
        </p:nvSpPr>
        <p:spPr>
          <a:xfrm>
            <a:off x="1150034" y="4976896"/>
            <a:ext cx="80924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r-H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 događaj </a:t>
            </a:r>
            <a:r>
              <a:rPr lang="hr-H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 ovisi o tome je li se desio događaj </a:t>
            </a:r>
            <a:r>
              <a:rPr lang="hr-H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r-H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onda je </a:t>
            </a:r>
            <a:r>
              <a:rPr lang="hr-H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hr-H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r-H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hr-H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r-H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= </a:t>
            </a:r>
            <a:r>
              <a:rPr lang="hr-H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hr-H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r-H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178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BF4CB8-C8FF-410C-8172-4C1F67727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213" y="301625"/>
            <a:ext cx="10515600" cy="1003100"/>
          </a:xfrm>
        </p:spPr>
        <p:txBody>
          <a:bodyPr/>
          <a:lstStyle/>
          <a:p>
            <a:r>
              <a:rPr lang="hr-HR" b="1" dirty="0">
                <a:solidFill>
                  <a:schemeClr val="accent6"/>
                </a:solidFill>
                <a:latin typeface="PI Barlow MAT Light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Aktivnost</a:t>
            </a:r>
            <a:endParaRPr lang="en-GB" b="1" dirty="0">
              <a:solidFill>
                <a:schemeClr val="accent6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862571A-14C0-4C81-9CB9-26BAA44DC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62" y="154225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r-HR" dirty="0">
                <a:solidFill>
                  <a:schemeClr val="accent2"/>
                </a:solidFill>
              </a:rPr>
              <a:t>Na provjeri posebnih znanja za upis u gimnaziju 12 je zadataka višestrukog izbora s četiri ponuđena odgovora od kojih je samo jedan točan. Svaki točno odgovoreni zadatak se boduje s 0.25 bodova. </a:t>
            </a:r>
          </a:p>
          <a:p>
            <a:r>
              <a:rPr lang="hr-HR" dirty="0"/>
              <a:t>Zavrtite kolo sreće i za svako pitanje zapišite odgovor koji pokaže strelica u priloženu tablicu. </a:t>
            </a:r>
          </a:p>
          <a:p>
            <a:r>
              <a:rPr lang="hr-HR" dirty="0"/>
              <a:t>Koliko imate točnih odgovora? Zapišite. </a:t>
            </a:r>
          </a:p>
          <a:p>
            <a:r>
              <a:rPr lang="hr-HR" dirty="0"/>
              <a:t>Ponovite pokus 10 puta.  </a:t>
            </a:r>
          </a:p>
          <a:p>
            <a:r>
              <a:rPr lang="hr-HR" dirty="0"/>
              <a:t>Može li se nasumičnim zaokruživanjem odgovora</a:t>
            </a:r>
          </a:p>
          <a:p>
            <a:pPr marL="0" indent="0">
              <a:buNone/>
            </a:pPr>
            <a:r>
              <a:rPr lang="hr-HR" dirty="0"/>
              <a:t> skupiti barem 2.25 bodova?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451BDB22-0EA5-4EDB-968F-32898D7D4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0278" y="3429000"/>
            <a:ext cx="1871002" cy="200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479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12D064F8-48BA-470A-92B5-722F74378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614858"/>
            <a:ext cx="3582939" cy="2009772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3F845C93-7900-4C82-BBC8-C35BA455E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/>
          <a:lstStyle/>
          <a:p>
            <a:r>
              <a:rPr lang="hr-HR" b="1" dirty="0">
                <a:solidFill>
                  <a:schemeClr val="accent6"/>
                </a:solidFill>
              </a:rPr>
              <a:t>Aktivnost </a:t>
            </a:r>
            <a:endParaRPr lang="en-GB" b="1" dirty="0">
              <a:solidFill>
                <a:schemeClr val="accent6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7872B41-3BB5-48C2-AAA3-FD1E2E280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296"/>
            <a:ext cx="9093591" cy="4868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 </a:t>
            </a:r>
            <a:r>
              <a:rPr lang="hr-H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pravednoj igri</a:t>
            </a:r>
            <a:r>
              <a:rPr lang="hr-H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svaki igrač ima jednaku šansu ili vjerojatnost pobjede.</a:t>
            </a:r>
          </a:p>
          <a:p>
            <a:pPr marL="0" indent="0">
              <a:buNone/>
            </a:pPr>
            <a:endParaRPr lang="hr-HR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Zavrtimo crveno i zeleno kolo sreće! </a:t>
            </a:r>
          </a:p>
          <a:p>
            <a:pPr marL="0" indent="0">
              <a:buNone/>
            </a:pPr>
            <a:endParaRPr lang="hr-HR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1. Igraju dva igrača. Prvi igrač pobjeđuje ako je </a:t>
            </a:r>
          </a:p>
          <a:p>
            <a:pPr marL="0" indent="0">
              <a:buNone/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a) „crveni broj” veći od „zelenog”</a:t>
            </a:r>
          </a:p>
          <a:p>
            <a:pPr marL="0" indent="0">
              <a:buNone/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b) „crveni broj” jednak „zelenom broju”</a:t>
            </a:r>
          </a:p>
          <a:p>
            <a:pPr marL="0" indent="0">
              <a:buNone/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c) zbroj „crvenog i zelenog broja” jednak 3.</a:t>
            </a:r>
          </a:p>
          <a:p>
            <a:pPr marL="0" indent="0">
              <a:buNone/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U protivnom pobjeđuje drugi igrač.</a:t>
            </a:r>
          </a:p>
          <a:p>
            <a:pPr marL="0" indent="0">
              <a:buNone/>
            </a:pPr>
            <a:r>
              <a:rPr lang="hr-HR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Koja od navedenih pravila čine igru pravednom?</a:t>
            </a:r>
          </a:p>
        </p:txBody>
      </p:sp>
    </p:spTree>
    <p:extLst>
      <p:ext uri="{BB962C8B-B14F-4D97-AF65-F5344CB8AC3E}">
        <p14:creationId xmlns:p14="http://schemas.microsoft.com/office/powerpoint/2010/main" val="1228529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7DB996-8720-4351-919A-E22A1E231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Igra</a:t>
            </a:r>
            <a:b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6423C94-6CB3-493A-9458-80CF16953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037320" cy="4351338"/>
          </a:xfrm>
        </p:spPr>
        <p:txBody>
          <a:bodyPr/>
          <a:lstStyle/>
          <a:p>
            <a:pPr marL="0" indent="0">
              <a:buNone/>
            </a:pPr>
            <a:r>
              <a:rPr lang="hr-HR" sz="2800" dirty="0">
                <a:latin typeface="Calibri" panose="020F0502020204030204" pitchFamily="34" charset="0"/>
                <a:cs typeface="Calibri" panose="020F0502020204030204" pitchFamily="34" charset="0"/>
              </a:rPr>
              <a:t>Što će se promijeniti, ako se pravila igre ne promijene, ali se promijeni broj polja na kolu sreće?</a:t>
            </a:r>
          </a:p>
          <a:p>
            <a:pPr marL="0" indent="0">
              <a:buNone/>
            </a:pPr>
            <a:endParaRPr lang="hr-H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hr-H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hr-H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  <p:pic>
        <p:nvPicPr>
          <p:cNvPr id="13" name="Slika 12">
            <a:extLst>
              <a:ext uri="{FF2B5EF4-FFF2-40B4-BE49-F238E27FC236}">
                <a16:creationId xmlns:a16="http://schemas.microsoft.com/office/drawing/2014/main" id="{3C497C10-B353-4091-B8D0-3F49713E8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1770" y="2413098"/>
            <a:ext cx="2948020" cy="357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708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6F06E7-7121-49CB-96A1-CDB84D7AB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12"/>
            <a:ext cx="10515600" cy="753868"/>
          </a:xfrm>
        </p:spPr>
        <p:txBody>
          <a:bodyPr>
            <a:normAutofit fontScale="90000"/>
          </a:bodyPr>
          <a:lstStyle/>
          <a:p>
            <a:r>
              <a:rPr lang="hr-HR" sz="4900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Izazov</a:t>
            </a:r>
            <a:b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818C98F-02F1-4E81-A1C3-E20992688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980"/>
            <a:ext cx="8685628" cy="4703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Osmislite pravednu igru s dva kola sreće u kojoj</a:t>
            </a:r>
          </a:p>
          <a:p>
            <a:r>
              <a:rPr lang="hr-HR" dirty="0">
                <a:effectLst/>
                <a:ea typeface="Times New Roman" panose="02020603050405020304" pitchFamily="18" charset="0"/>
              </a:rPr>
              <a:t>jedno kolo sreće ima 2, a drugo 3 polja jednake površine</a:t>
            </a:r>
          </a:p>
          <a:p>
            <a:r>
              <a:rPr lang="hr-HR" dirty="0"/>
              <a:t>oba kola sreće imaju 3 polja </a:t>
            </a:r>
            <a:r>
              <a:rPr lang="hr-HR" dirty="0">
                <a:effectLst/>
                <a:ea typeface="Times New Roman" panose="02020603050405020304" pitchFamily="18" charset="0"/>
              </a:rPr>
              <a:t>jednake površine</a:t>
            </a:r>
          </a:p>
          <a:p>
            <a:r>
              <a:rPr lang="hr-HR" dirty="0"/>
              <a:t>oba kola sreće imaju 3 polja, ali različitih površina</a:t>
            </a:r>
          </a:p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</a:rPr>
              <a:t>…</a:t>
            </a:r>
            <a:endParaRPr lang="en-GB" dirty="0"/>
          </a:p>
          <a:p>
            <a:endParaRPr lang="en-GB" dirty="0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0410085B-87B7-4867-90A0-9BB371762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820" y="3684783"/>
            <a:ext cx="4105275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079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D8D32E21-B859-4940-8225-692C2BBD7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Izvori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B788646C-47F4-4575-89AF-2EC818350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117" y="1690688"/>
            <a:ext cx="10515600" cy="4351338"/>
          </a:xfrm>
        </p:spPr>
        <p:txBody>
          <a:bodyPr/>
          <a:lstStyle/>
          <a:p>
            <a:r>
              <a:rPr lang="hr-HR" dirty="0"/>
              <a:t>MATEMATIKA 4 - udžbenik za četvrti razred gimnazije i srednje strukovne škole, Zvonimir Šikić, Sanja </a:t>
            </a:r>
            <a:r>
              <a:rPr lang="hr-HR" dirty="0" err="1"/>
              <a:t>Antoliš</a:t>
            </a:r>
            <a:r>
              <a:rPr lang="hr-HR" dirty="0"/>
              <a:t>, </a:t>
            </a:r>
            <a:r>
              <a:rPr lang="hr-HR" dirty="0" err="1"/>
              <a:t>Aneta</a:t>
            </a:r>
            <a:r>
              <a:rPr lang="hr-HR" dirty="0"/>
              <a:t> </a:t>
            </a:r>
            <a:r>
              <a:rPr lang="hr-HR" dirty="0" err="1"/>
              <a:t>Copić</a:t>
            </a:r>
            <a:r>
              <a:rPr lang="hr-HR" dirty="0"/>
              <a:t>, Rebeka </a:t>
            </a:r>
            <a:r>
              <a:rPr lang="hr-HR" dirty="0" err="1"/>
              <a:t>Kalazić</a:t>
            </a:r>
            <a:r>
              <a:rPr lang="hr-HR" dirty="0"/>
              <a:t> ,Snježana Lukač, Eva </a:t>
            </a:r>
            <a:r>
              <a:rPr lang="hr-HR" dirty="0" err="1"/>
              <a:t>Špalj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en-GB" dirty="0">
                <a:hlinkClick r:id="rId2"/>
              </a:rPr>
              <a:t>https://www.nctm.org/adjustablespinner/</a:t>
            </a:r>
            <a:endParaRPr lang="hr-HR" dirty="0"/>
          </a:p>
          <a:p>
            <a:r>
              <a:rPr lang="hr-HR" dirty="0">
                <a:hlinkClick r:id="rId3"/>
              </a:rPr>
              <a:t>https://www.explorelearning.com/index.cfm?method=cResource.dspDetail&amp;ResourceID=233</a:t>
            </a:r>
            <a:endParaRPr lang="hr-HR" dirty="0"/>
          </a:p>
          <a:p>
            <a:r>
              <a:rPr lang="hr-HR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https://www.transum.org/Maths/Activity/Tree_Diagrams/</a:t>
            </a:r>
            <a:endParaRPr lang="hr-H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436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161B16-99E0-489A-BF7C-3FE3165E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chemeClr val="accent2"/>
                </a:solidFill>
              </a:rPr>
              <a:t>Pitanja?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8E71360-35C3-442C-93D1-F7EB44896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400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12FBD-256F-47C5-991B-90518A59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Prostor elementarnih događaja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6C570C1-828D-4336-AD9D-33BCC740E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hr-HR" sz="4000" dirty="0"/>
              <a:t>Jednostavni ishodi slučajnog pokusa za razliku od složenih</a:t>
            </a:r>
          </a:p>
          <a:p>
            <a:pPr>
              <a:spcAft>
                <a:spcPts val="1200"/>
              </a:spcAft>
            </a:pPr>
            <a:r>
              <a:rPr lang="hr-HR" sz="4000" dirty="0"/>
              <a:t>Skup svih mogućih ishoda nekog slučajnog pokusa</a:t>
            </a:r>
          </a:p>
          <a:p>
            <a:pPr>
              <a:spcAft>
                <a:spcPts val="1200"/>
              </a:spcAft>
            </a:pPr>
            <a:r>
              <a:rPr lang="hr-HR" sz="4000" dirty="0"/>
              <a:t>Svakom ishodu pokusa odgovara samo jedan element prostora elementarnih događaja</a:t>
            </a:r>
          </a:p>
          <a:p>
            <a:pPr>
              <a:spcAft>
                <a:spcPts val="1200"/>
              </a:spcAft>
            </a:pPr>
            <a:r>
              <a:rPr lang="hr-HR" sz="4000" dirty="0"/>
              <a:t>Elementarni događaji i prostor elementarnih događaja se ne definiraju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670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1861">
        <p14:switch dir="r"/>
      </p:transition>
    </mc:Choice>
    <mc:Fallback xmlns="">
      <p:transition spd="slow" advTm="31861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12FBD-256F-47C5-991B-90518A594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625"/>
            <a:ext cx="10515600" cy="1325563"/>
          </a:xfrm>
        </p:spPr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Prostor elementarnih događaja 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D68802AA-0D4C-4C31-B746-99AC00774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9368" y="2622794"/>
            <a:ext cx="7102231" cy="3238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4000" dirty="0"/>
              <a:t>Na slučajan način zavrtimo kolo sreće prikazano na slici. Odredimo  prostor elementarnih događaja i vjerojatnosti elementarnih događaja. </a:t>
            </a:r>
            <a:endParaRPr lang="en-GB" sz="4000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A3C70124-5799-4C32-B595-B2C4DEC501FC}"/>
              </a:ext>
            </a:extLst>
          </p:cNvPr>
          <p:cNvSpPr txBox="1"/>
          <p:nvPr/>
        </p:nvSpPr>
        <p:spPr>
          <a:xfrm>
            <a:off x="2388093" y="656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767DAA6-83B2-45E0-B08D-5C307F71AE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351" y="2622794"/>
            <a:ext cx="2763017" cy="27233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5270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1861">
        <p14:switch dir="r"/>
      </p:transition>
    </mc:Choice>
    <mc:Fallback xmlns="">
      <p:transition spd="slow" advTm="31861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A3C70124-5799-4C32-B595-B2C4DEC501FC}"/>
              </a:ext>
            </a:extLst>
          </p:cNvPr>
          <p:cNvSpPr txBox="1"/>
          <p:nvPr/>
        </p:nvSpPr>
        <p:spPr>
          <a:xfrm>
            <a:off x="2388093" y="656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id="{B9A90DF9-7F56-4903-B854-984DC9284418}"/>
                  </a:ext>
                </a:extLst>
              </p:cNvPr>
              <p:cNvSpPr txBox="1"/>
              <p:nvPr/>
            </p:nvSpPr>
            <p:spPr>
              <a:xfrm>
                <a:off x="1695284" y="1808220"/>
                <a:ext cx="37737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𝛺</m:t>
                      </m:r>
                      <m:r>
                        <a:rPr lang="en-GB" sz="40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3,4,5,6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id="{B9A90DF9-7F56-4903-B854-984DC9284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284" y="1808220"/>
                <a:ext cx="3773790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572B3293-EABB-4E89-A28D-CB552F4145CF}"/>
                  </a:ext>
                </a:extLst>
              </p:cNvPr>
              <p:cNvSpPr txBox="1"/>
              <p:nvPr/>
            </p:nvSpPr>
            <p:spPr>
              <a:xfrm>
                <a:off x="1617496" y="5352701"/>
                <a:ext cx="2095445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Ž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572B3293-EABB-4E89-A28D-CB552F4145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496" y="5352701"/>
                <a:ext cx="2095445" cy="11524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65A328A6-4DA9-4E9F-B1D0-2B61F37C3A7C}"/>
                  </a:ext>
                </a:extLst>
              </p:cNvPr>
              <p:cNvSpPr txBox="1"/>
              <p:nvPr/>
            </p:nvSpPr>
            <p:spPr>
              <a:xfrm>
                <a:off x="4881109" y="5336696"/>
                <a:ext cx="2095445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65A328A6-4DA9-4E9F-B1D0-2B61F37C3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109" y="5336696"/>
                <a:ext cx="2095445" cy="11524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niOkvir 9">
                <a:extLst>
                  <a:ext uri="{FF2B5EF4-FFF2-40B4-BE49-F238E27FC236}">
                    <a16:creationId xmlns:a16="http://schemas.microsoft.com/office/drawing/2014/main" id="{9347F81D-D5AE-4DF6-89F9-371E06D6981B}"/>
                  </a:ext>
                </a:extLst>
              </p:cNvPr>
              <p:cNvSpPr txBox="1"/>
              <p:nvPr/>
            </p:nvSpPr>
            <p:spPr>
              <a:xfrm>
                <a:off x="8121667" y="5352701"/>
                <a:ext cx="2095445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kstniOkvir 9">
                <a:extLst>
                  <a:ext uri="{FF2B5EF4-FFF2-40B4-BE49-F238E27FC236}">
                    <a16:creationId xmlns:a16="http://schemas.microsoft.com/office/drawing/2014/main" id="{9347F81D-D5AE-4DF6-89F9-371E06D69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1667" y="5352701"/>
                <a:ext cx="2095445" cy="11524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upa 12">
            <a:extLst>
              <a:ext uri="{FF2B5EF4-FFF2-40B4-BE49-F238E27FC236}">
                <a16:creationId xmlns:a16="http://schemas.microsoft.com/office/drawing/2014/main" id="{459CAD9A-B08E-422A-81DD-1F23F8BE15F9}"/>
              </a:ext>
            </a:extLst>
          </p:cNvPr>
          <p:cNvGrpSpPr/>
          <p:nvPr/>
        </p:nvGrpSpPr>
        <p:grpSpPr>
          <a:xfrm>
            <a:off x="1617496" y="2419439"/>
            <a:ext cx="2763017" cy="2723356"/>
            <a:chOff x="396351" y="2622794"/>
            <a:chExt cx="2763017" cy="2723356"/>
          </a:xfrm>
        </p:grpSpPr>
        <p:pic>
          <p:nvPicPr>
            <p:cNvPr id="14" name="Slika 13">
              <a:extLst>
                <a:ext uri="{FF2B5EF4-FFF2-40B4-BE49-F238E27FC236}">
                  <a16:creationId xmlns:a16="http://schemas.microsoft.com/office/drawing/2014/main" id="{13620E8B-2DFB-4CE8-9642-A7ED62FC744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96351" y="2622794"/>
              <a:ext cx="2763017" cy="2723356"/>
            </a:xfrm>
            <a:prstGeom prst="rect">
              <a:avLst/>
            </a:prstGeom>
          </p:spPr>
        </p:pic>
        <p:grpSp>
          <p:nvGrpSpPr>
            <p:cNvPr id="15" name="Grupa 14">
              <a:extLst>
                <a:ext uri="{FF2B5EF4-FFF2-40B4-BE49-F238E27FC236}">
                  <a16:creationId xmlns:a16="http://schemas.microsoft.com/office/drawing/2014/main" id="{FD6FFDAB-8A14-4E61-8FA6-0625C49649C6}"/>
                </a:ext>
              </a:extLst>
            </p:cNvPr>
            <p:cNvGrpSpPr/>
            <p:nvPr/>
          </p:nvGrpSpPr>
          <p:grpSpPr>
            <a:xfrm>
              <a:off x="1034483" y="3425483"/>
              <a:ext cx="1445975" cy="1405865"/>
              <a:chOff x="1034483" y="3425483"/>
              <a:chExt cx="1445975" cy="140586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TekstniOkvir 15">
                    <a:extLst>
                      <a:ext uri="{FF2B5EF4-FFF2-40B4-BE49-F238E27FC236}">
                        <a16:creationId xmlns:a16="http://schemas.microsoft.com/office/drawing/2014/main" id="{6BA05007-4F04-4488-8C56-4968D7F7D7C1}"/>
                      </a:ext>
                    </a:extLst>
                  </p:cNvPr>
                  <p:cNvSpPr txBox="1"/>
                  <p:nvPr/>
                </p:nvSpPr>
                <p:spPr>
                  <a:xfrm>
                    <a:off x="1899137" y="3425483"/>
                    <a:ext cx="238848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40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oMath>
                      </m:oMathPara>
                    </a14:m>
                    <a:endParaRPr lang="en-GB" sz="2400" dirty="0"/>
                  </a:p>
                </p:txBody>
              </p:sp>
            </mc:Choice>
            <mc:Fallback xmlns="">
              <p:sp>
                <p:nvSpPr>
                  <p:cNvPr id="16" name="TekstniOkvir 15">
                    <a:extLst>
                      <a:ext uri="{FF2B5EF4-FFF2-40B4-BE49-F238E27FC236}">
                        <a16:creationId xmlns:a16="http://schemas.microsoft.com/office/drawing/2014/main" id="{6BA05007-4F04-4488-8C56-4968D7F7D7C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99137" y="3425483"/>
                    <a:ext cx="238848" cy="36933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30769" r="-30769"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kstniOkvir 16">
                    <a:extLst>
                      <a:ext uri="{FF2B5EF4-FFF2-40B4-BE49-F238E27FC236}">
                        <a16:creationId xmlns:a16="http://schemas.microsoft.com/office/drawing/2014/main" id="{9557AF8E-BA3A-473E-9486-C9D7206F9331}"/>
                      </a:ext>
                    </a:extLst>
                  </p:cNvPr>
                  <p:cNvSpPr txBox="1"/>
                  <p:nvPr/>
                </p:nvSpPr>
                <p:spPr>
                  <a:xfrm>
                    <a:off x="2241610" y="3984472"/>
                    <a:ext cx="238848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hr-HR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oMath>
                      </m:oMathPara>
                    </a14:m>
                    <a:endParaRPr lang="en-GB" sz="2400" dirty="0"/>
                  </a:p>
                </p:txBody>
              </p:sp>
            </mc:Choice>
            <mc:Fallback xmlns="">
              <p:sp>
                <p:nvSpPr>
                  <p:cNvPr id="17" name="TekstniOkvir 16">
                    <a:extLst>
                      <a:ext uri="{FF2B5EF4-FFF2-40B4-BE49-F238E27FC236}">
                        <a16:creationId xmlns:a16="http://schemas.microsoft.com/office/drawing/2014/main" id="{9557AF8E-BA3A-473E-9486-C9D7206F933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41610" y="3984472"/>
                    <a:ext cx="238848" cy="36933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28205" r="-33333"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kstniOkvir 17">
                    <a:extLst>
                      <a:ext uri="{FF2B5EF4-FFF2-40B4-BE49-F238E27FC236}">
                        <a16:creationId xmlns:a16="http://schemas.microsoft.com/office/drawing/2014/main" id="{91193452-81EB-44E7-BD7E-DE61A2777575}"/>
                      </a:ext>
                    </a:extLst>
                  </p:cNvPr>
                  <p:cNvSpPr txBox="1"/>
                  <p:nvPr/>
                </p:nvSpPr>
                <p:spPr>
                  <a:xfrm>
                    <a:off x="1899137" y="4462016"/>
                    <a:ext cx="238848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hr-HR" sz="24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oMath>
                      </m:oMathPara>
                    </a14:m>
                    <a:endParaRPr lang="en-GB" sz="2400" dirty="0"/>
                  </a:p>
                </p:txBody>
              </p:sp>
            </mc:Choice>
            <mc:Fallback xmlns="">
              <p:sp>
                <p:nvSpPr>
                  <p:cNvPr id="18" name="TekstniOkvir 17">
                    <a:extLst>
                      <a:ext uri="{FF2B5EF4-FFF2-40B4-BE49-F238E27FC236}">
                        <a16:creationId xmlns:a16="http://schemas.microsoft.com/office/drawing/2014/main" id="{91193452-81EB-44E7-BD7E-DE61A277757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99137" y="4462016"/>
                    <a:ext cx="238848" cy="369332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l="-30769" r="-30769"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kstniOkvir 18">
                    <a:extLst>
                      <a:ext uri="{FF2B5EF4-FFF2-40B4-BE49-F238E27FC236}">
                        <a16:creationId xmlns:a16="http://schemas.microsoft.com/office/drawing/2014/main" id="{7E26A51D-14E9-4BC0-8FB4-026F9836BE42}"/>
                      </a:ext>
                    </a:extLst>
                  </p:cNvPr>
                  <p:cNvSpPr txBox="1"/>
                  <p:nvPr/>
                </p:nvSpPr>
                <p:spPr>
                  <a:xfrm>
                    <a:off x="1367930" y="4432150"/>
                    <a:ext cx="238848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hr-HR" sz="24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oMath>
                      </m:oMathPara>
                    </a14:m>
                    <a:endParaRPr lang="en-GB" sz="2400" dirty="0"/>
                  </a:p>
                </p:txBody>
              </p:sp>
            </mc:Choice>
            <mc:Fallback xmlns="">
              <p:sp>
                <p:nvSpPr>
                  <p:cNvPr id="19" name="TekstniOkvir 18">
                    <a:extLst>
                      <a:ext uri="{FF2B5EF4-FFF2-40B4-BE49-F238E27FC236}">
                        <a16:creationId xmlns:a16="http://schemas.microsoft.com/office/drawing/2014/main" id="{7E26A51D-14E9-4BC0-8FB4-026F9836BE4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67930" y="4432150"/>
                    <a:ext cx="238848" cy="369332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30769" r="-30769"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kstniOkvir 19">
                    <a:extLst>
                      <a:ext uri="{FF2B5EF4-FFF2-40B4-BE49-F238E27FC236}">
                        <a16:creationId xmlns:a16="http://schemas.microsoft.com/office/drawing/2014/main" id="{FC614EE1-1B8C-44C2-AA79-50047E89EE5F}"/>
                      </a:ext>
                    </a:extLst>
                  </p:cNvPr>
                  <p:cNvSpPr txBox="1"/>
                  <p:nvPr/>
                </p:nvSpPr>
                <p:spPr>
                  <a:xfrm>
                    <a:off x="1034483" y="3914949"/>
                    <a:ext cx="238848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hr-HR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oMath>
                      </m:oMathPara>
                    </a14:m>
                    <a:endParaRPr lang="en-GB" sz="2400" dirty="0"/>
                  </a:p>
                </p:txBody>
              </p:sp>
            </mc:Choice>
            <mc:Fallback xmlns="">
              <p:sp>
                <p:nvSpPr>
                  <p:cNvPr id="20" name="TekstniOkvir 19">
                    <a:extLst>
                      <a:ext uri="{FF2B5EF4-FFF2-40B4-BE49-F238E27FC236}">
                        <a16:creationId xmlns:a16="http://schemas.microsoft.com/office/drawing/2014/main" id="{FC614EE1-1B8C-44C2-AA79-50047E89EE5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34483" y="3914949"/>
                    <a:ext cx="238848" cy="369332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l="-30769" r="-35897" b="-8333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TekstniOkvir 20">
                    <a:extLst>
                      <a:ext uri="{FF2B5EF4-FFF2-40B4-BE49-F238E27FC236}">
                        <a16:creationId xmlns:a16="http://schemas.microsoft.com/office/drawing/2014/main" id="{4426D986-4425-4959-BDA1-A5702D986756}"/>
                      </a:ext>
                    </a:extLst>
                  </p:cNvPr>
                  <p:cNvSpPr txBox="1"/>
                  <p:nvPr/>
                </p:nvSpPr>
                <p:spPr>
                  <a:xfrm>
                    <a:off x="1343158" y="3434986"/>
                    <a:ext cx="238848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hr-HR" sz="24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oMath>
                      </m:oMathPara>
                    </a14:m>
                    <a:endParaRPr lang="en-GB" sz="2400" dirty="0"/>
                  </a:p>
                </p:txBody>
              </p:sp>
            </mc:Choice>
            <mc:Fallback xmlns="">
              <p:sp>
                <p:nvSpPr>
                  <p:cNvPr id="21" name="TekstniOkvir 20">
                    <a:extLst>
                      <a:ext uri="{FF2B5EF4-FFF2-40B4-BE49-F238E27FC236}">
                        <a16:creationId xmlns:a16="http://schemas.microsoft.com/office/drawing/2014/main" id="{4426D986-4425-4959-BDA1-A5702D98675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43158" y="3434986"/>
                    <a:ext cx="238848" cy="369332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30769" r="-30769"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6B54A994-6E01-41CE-8805-A6951F105888}"/>
                  </a:ext>
                </a:extLst>
              </p:cNvPr>
              <p:cNvSpPr txBox="1"/>
              <p:nvPr/>
            </p:nvSpPr>
            <p:spPr>
              <a:xfrm>
                <a:off x="4723984" y="3390565"/>
                <a:ext cx="4967854" cy="11524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hr-HR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hr-HR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hr-HR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=1,…,6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6B54A994-6E01-41CE-8805-A6951F105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3984" y="3390565"/>
                <a:ext cx="4967854" cy="115249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1942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1861">
        <p14:switch dir="r"/>
      </p:transition>
    </mc:Choice>
    <mc:Fallback xmlns="">
      <p:transition spd="slow" advTm="31861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12FBD-256F-47C5-991B-90518A59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zervirano mjesto sadržaja 13">
                <a:extLst>
                  <a:ext uri="{FF2B5EF4-FFF2-40B4-BE49-F238E27FC236}">
                    <a16:creationId xmlns:a16="http://schemas.microsoft.com/office/drawing/2014/main" id="{89D63454-291E-4B35-BD85-CF3AB45B62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56947"/>
                <a:ext cx="9278257" cy="583592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hr-HR" sz="4000" dirty="0"/>
                  <a:t>Za slučajni pokus s </a:t>
                </a:r>
                <a:r>
                  <a:rPr lang="hr-HR" sz="4000" b="1" dirty="0"/>
                  <a:t>konačno</a:t>
                </a:r>
                <a:r>
                  <a:rPr lang="hr-HR" sz="4000" dirty="0"/>
                  <a:t> mnogo ishoda, koji su svi </a:t>
                </a:r>
                <a:r>
                  <a:rPr lang="hr-HR" sz="4000" b="1" dirty="0"/>
                  <a:t>jednako mogući</a:t>
                </a:r>
                <a:r>
                  <a:rPr lang="hr-HR" sz="4000" dirty="0"/>
                  <a:t>, vjerojatnost </a:t>
                </a:r>
                <a:r>
                  <a:rPr lang="hr-HR" sz="4000" i="1" dirty="0"/>
                  <a:t>p</a:t>
                </a:r>
                <a:r>
                  <a:rPr lang="hr-HR" sz="4000" dirty="0"/>
                  <a:t>(</a:t>
                </a:r>
                <a:r>
                  <a:rPr lang="hr-HR" sz="4000" i="1" dirty="0"/>
                  <a:t>A</a:t>
                </a:r>
                <a:r>
                  <a:rPr lang="hr-HR" sz="4000" dirty="0"/>
                  <a:t>) nekog događaja </a:t>
                </a:r>
                <a:r>
                  <a:rPr lang="hr-HR" sz="4000" i="1" dirty="0"/>
                  <a:t>A</a:t>
                </a:r>
                <a:r>
                  <a:rPr lang="hr-HR" sz="4000" dirty="0"/>
                  <a:t> definiramo kao omjer</a:t>
                </a:r>
              </a:p>
              <a:p>
                <a:pPr marL="0" indent="0">
                  <a:buNone/>
                </a:pPr>
                <a:endParaRPr lang="hr-HR" sz="40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sz="4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4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sz="4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4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hr-HR" sz="4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card</m:t>
                        </m:r>
                        <m:d>
                          <m:dPr>
                            <m:ctrlPr>
                              <a:rPr lang="hr-HR" sz="40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40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num>
                      <m:den>
                        <m:func>
                          <m:funcPr>
                            <m:ctrlPr>
                              <a:rPr lang="en-GB" sz="4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40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card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sz="40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40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𝛺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hr-HR" sz="4000" i="1" dirty="0"/>
                  <a:t>.</a:t>
                </a:r>
                <a:endParaRPr lang="en-GB" sz="4000" i="1" dirty="0"/>
              </a:p>
            </p:txBody>
          </p:sp>
        </mc:Choice>
        <mc:Fallback xmlns="">
          <p:sp>
            <p:nvSpPr>
              <p:cNvPr id="14" name="Rezervirano mjesto sadržaja 13">
                <a:extLst>
                  <a:ext uri="{FF2B5EF4-FFF2-40B4-BE49-F238E27FC236}">
                    <a16:creationId xmlns:a16="http://schemas.microsoft.com/office/drawing/2014/main" id="{89D63454-291E-4B35-BD85-CF3AB45B62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56947"/>
                <a:ext cx="9278257" cy="5835927"/>
              </a:xfrm>
              <a:blipFill>
                <a:blip r:embed="rId4"/>
                <a:stretch>
                  <a:fillRect l="-2365" r="-34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niOkvir 3">
            <a:extLst>
              <a:ext uri="{FF2B5EF4-FFF2-40B4-BE49-F238E27FC236}">
                <a16:creationId xmlns:a16="http://schemas.microsoft.com/office/drawing/2014/main" id="{A3C70124-5799-4C32-B595-B2C4DEC501FC}"/>
              </a:ext>
            </a:extLst>
          </p:cNvPr>
          <p:cNvSpPr txBox="1"/>
          <p:nvPr/>
        </p:nvSpPr>
        <p:spPr>
          <a:xfrm>
            <a:off x="2388093" y="656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085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1861">
        <p14:switch dir="r"/>
      </p:transition>
    </mc:Choice>
    <mc:Fallback xmlns="">
      <p:transition spd="slow" advTm="31861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4307B2-9A4E-4E7C-B790-B3AB65297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/>
                </a:solidFill>
              </a:rPr>
              <a:t>Može li drugačije?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386AB31-BD13-4BE5-AF3A-14D5043F9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4000" dirty="0"/>
              <a:t>Aksiomi </a:t>
            </a:r>
            <a:r>
              <a:rPr lang="hr-HR" sz="4000" dirty="0" err="1"/>
              <a:t>Kolmogorova</a:t>
            </a:r>
            <a:endParaRPr lang="hr-HR" sz="4000" dirty="0"/>
          </a:p>
          <a:p>
            <a:r>
              <a:rPr lang="hr-HR" sz="4000" dirty="0"/>
              <a:t>Aksiomi za konačni prostor elementarnih događaja</a:t>
            </a:r>
          </a:p>
          <a:p>
            <a:r>
              <a:rPr lang="hr-HR" sz="4000" dirty="0"/>
              <a:t>Zadane vjerojatnosti elementarnih događaja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41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12FBD-256F-47C5-991B-90518A59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 Vjerojatnosni prostor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C77B5C9-9AA1-4FC0-A550-2922628094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1169" y="2540050"/>
            <a:ext cx="9849662" cy="28772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8806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1861">
        <p14:switch dir="r"/>
      </p:transition>
    </mc:Choice>
    <mc:Fallback xmlns="">
      <p:transition spd="slow" advTm="31861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|1|1|1.6|3.7|0.9|0.8|0.9|1.2|0.9|2.1|1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|1|1|1.6|3.7|0.9|0.8|0.9|1.2|0.9|2.1|1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|1|1|1.6|3.7|0.9|0.8|0.9|1.2|0.9|2.1|1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|1|1|1.6|3.7|0.9|0.8|0.9|1.2|0.9|2.1|1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|1|1|1.6|3.7|0.9|0.8|0.9|1.2|0.9|2.1|1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|1|1|1.6|3.7|0.9|0.8|0.9|1.2|0.9|2.1|11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46942</TotalTime>
  <Words>1332</Words>
  <Application>Microsoft Office PowerPoint</Application>
  <PresentationFormat>Široki zaslon</PresentationFormat>
  <Paragraphs>204</Paragraphs>
  <Slides>39</Slides>
  <Notes>6</Notes>
  <HiddenSlides>0</HiddenSlides>
  <MMClips>0</MMClips>
  <ScaleCrop>false</ScaleCrop>
  <HeadingPairs>
    <vt:vector size="8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39</vt:i4>
      </vt:variant>
    </vt:vector>
  </HeadingPairs>
  <TitlesOfParts>
    <vt:vector size="47" baseType="lpstr">
      <vt:lpstr>Arial</vt:lpstr>
      <vt:lpstr>Calibri</vt:lpstr>
      <vt:lpstr>Calibri Light</vt:lpstr>
      <vt:lpstr>Cambria Math</vt:lpstr>
      <vt:lpstr>PI Barlow MAT Light</vt:lpstr>
      <vt:lpstr>Times New Roman</vt:lpstr>
      <vt:lpstr>Office Theme</vt:lpstr>
      <vt:lpstr>Equation</vt:lpstr>
      <vt:lpstr>PowerPoint prezentacija</vt:lpstr>
      <vt:lpstr>Vjerojatnost u 4. razredu srednje škole - ishodi</vt:lpstr>
      <vt:lpstr>Sadržaj webinara</vt:lpstr>
      <vt:lpstr>Prostor elementarnih događaja</vt:lpstr>
      <vt:lpstr>Prostor elementarnih događaja </vt:lpstr>
      <vt:lpstr>PowerPoint prezentacija</vt:lpstr>
      <vt:lpstr> </vt:lpstr>
      <vt:lpstr>Može li drugačije?</vt:lpstr>
      <vt:lpstr> Vjerojatnosni prostor</vt:lpstr>
      <vt:lpstr>Može li drugačije?</vt:lpstr>
      <vt:lpstr>Primjer</vt:lpstr>
      <vt:lpstr>1. način</vt:lpstr>
      <vt:lpstr>2. način</vt:lpstr>
      <vt:lpstr>PowerPoint prezentacija</vt:lpstr>
      <vt:lpstr>1. način  - simulacija https://nrich.maths.org/6033 </vt:lpstr>
      <vt:lpstr>Primjer 2</vt:lpstr>
      <vt:lpstr>Primjer 2</vt:lpstr>
      <vt:lpstr>1. način  - simulacija https://nrich.maths.org/6033 </vt:lpstr>
      <vt:lpstr>2. način  - simulacija https://nrich.maths.org/6033 </vt:lpstr>
      <vt:lpstr>Jedan pokus različiti prostori elementarnih događaja</vt:lpstr>
      <vt:lpstr>PowerPoint prezentacija</vt:lpstr>
      <vt:lpstr>Vjerojatnost - ishodi</vt:lpstr>
      <vt:lpstr>Vjerojatnosno stablo</vt:lpstr>
      <vt:lpstr>Kako izgleda vjerojatnosno stablo?</vt:lpstr>
      <vt:lpstr>Primjer</vt:lpstr>
      <vt:lpstr>Računanje vjerojatnosti</vt:lpstr>
      <vt:lpstr>Primjer</vt:lpstr>
      <vt:lpstr>PowerPoint prezentacija</vt:lpstr>
      <vt:lpstr>Primjer</vt:lpstr>
      <vt:lpstr>Rješenje</vt:lpstr>
      <vt:lpstr>Primjer</vt:lpstr>
      <vt:lpstr>Rješenje</vt:lpstr>
      <vt:lpstr>Općenito</vt:lpstr>
      <vt:lpstr>Aktivnost</vt:lpstr>
      <vt:lpstr>Aktivnost </vt:lpstr>
      <vt:lpstr>2. Igra </vt:lpstr>
      <vt:lpstr>Izazov </vt:lpstr>
      <vt:lpstr>Izvori</vt:lpstr>
      <vt:lpstr>Pitanja?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Marko Punčikar-Opitz</dc:creator>
  <cp:lastModifiedBy>prof</cp:lastModifiedBy>
  <cp:revision>1626</cp:revision>
  <cp:lastPrinted>2021-01-20T07:53:15Z</cp:lastPrinted>
  <dcterms:created xsi:type="dcterms:W3CDTF">2020-02-27T19:00:54Z</dcterms:created>
  <dcterms:modified xsi:type="dcterms:W3CDTF">2021-02-25T11:04:05Z</dcterms:modified>
</cp:coreProperties>
</file>