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9" r:id="rId16"/>
    <p:sldId id="275" r:id="rId17"/>
    <p:sldId id="280" r:id="rId18"/>
    <p:sldId id="276" r:id="rId19"/>
    <p:sldId id="281" r:id="rId20"/>
    <p:sldId id="278" r:id="rId21"/>
    <p:sldId id="268" r:id="rId22"/>
    <p:sldId id="269" r:id="rId23"/>
    <p:sldId id="270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501" autoAdjust="0"/>
    <p:restoredTop sz="94662" autoAdjust="0"/>
  </p:normalViewPr>
  <p:slideViewPr>
    <p:cSldViewPr>
      <p:cViewPr>
        <p:scale>
          <a:sx n="100" d="100"/>
          <a:sy n="100" d="100"/>
        </p:scale>
        <p:origin x="-282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81363-D15F-40F8-987A-40C9E50CA050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FCF49-FB3C-4533-BC49-58AA95179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3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CF49-FB3C-4533-BC49-58AA95179E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FCF49-FB3C-4533-BC49-58AA95179E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6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F8FAFA1-3DDD-43F2-A69E-99C3F9AAA77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4FD-C4D9-4290-A606-DEAD1CD29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FA1-3DDD-43F2-A69E-99C3F9AAA77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4FD-C4D9-4290-A606-DEAD1CD29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FA1-3DDD-43F2-A69E-99C3F9AAA77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4FD-C4D9-4290-A606-DEAD1CD29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FA1-3DDD-43F2-A69E-99C3F9AAA77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4FD-C4D9-4290-A606-DEAD1CD2972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FA1-3DDD-43F2-A69E-99C3F9AAA77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4FD-C4D9-4290-A606-DEAD1CD297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FA1-3DDD-43F2-A69E-99C3F9AAA77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4FD-C4D9-4290-A606-DEAD1CD297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FA1-3DDD-43F2-A69E-99C3F9AAA77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4FD-C4D9-4290-A606-DEAD1CD29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FA1-3DDD-43F2-A69E-99C3F9AAA77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4FD-C4D9-4290-A606-DEAD1CD297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FA1-3DDD-43F2-A69E-99C3F9AAA77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4FD-C4D9-4290-A606-DEAD1CD29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FA1-3DDD-43F2-A69E-99C3F9AAA77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4FD-C4D9-4290-A606-DEAD1CD297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FA1-3DDD-43F2-A69E-99C3F9AAA77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B4FD-C4D9-4290-A606-DEAD1CD29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F8FAFA1-3DDD-43F2-A69E-99C3F9AAA77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033B4FD-C4D9-4290-A606-DEAD1CD297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POVIJEST HRVATSKOGA KNJIŽEVNOG JEZIKA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KVIZ ZNANJA ZA UČENIKE 7. i 8. RAZREDA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76872"/>
            <a:ext cx="7200800" cy="3312368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Već ste nam (nadamo se) odgovorili koliko je vremena Hrvatima trebalo za tiskanje svoje prve knjige.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Sad nam odgovorite u kojim su se trima mjestima nalazile najpoznatije hrvatske tiskare u 15. stoljeću!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22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POGODI ŠTO SAM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ctr"/>
            <a:endParaRPr lang="hr-HR" dirty="0" smtClean="0"/>
          </a:p>
          <a:p>
            <a:pPr marL="285750" indent="-285750" algn="ctr"/>
            <a:r>
              <a:rPr lang="hr-HR" dirty="0" smtClean="0"/>
              <a:t>prepoznaj što se nalazi na fotografiji!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75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1.</a:t>
            </a:r>
            <a:endParaRPr lang="hr-HR" dirty="0"/>
          </a:p>
        </p:txBody>
      </p:sp>
      <p:pic>
        <p:nvPicPr>
          <p:cNvPr id="4" name="Picture 5" descr="Šibenska_molitv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3012280" cy="4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270892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sz="2400" dirty="0" smtClean="0"/>
              <a:t>Poljički statut</a:t>
            </a:r>
          </a:p>
          <a:p>
            <a:pPr marL="342900" indent="-342900">
              <a:buAutoNum type="alphaLcParenR"/>
            </a:pPr>
            <a:r>
              <a:rPr lang="hr-HR" sz="2400" dirty="0" smtClean="0"/>
              <a:t>Vinodolski zakonik</a:t>
            </a:r>
          </a:p>
          <a:p>
            <a:pPr marL="342900" indent="-342900">
              <a:buAutoNum type="alphaLcParenR"/>
            </a:pPr>
            <a:r>
              <a:rPr lang="hr-HR" sz="2400" dirty="0" smtClean="0"/>
              <a:t>Šibenska molitva</a:t>
            </a:r>
          </a:p>
          <a:p>
            <a:pPr marL="342900" indent="-342900">
              <a:buAutoNum type="alphaLcParenR"/>
            </a:pPr>
            <a:r>
              <a:rPr lang="hr-HR" sz="2400" dirty="0" smtClean="0"/>
              <a:t>Red i zakon sestara dominikanki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99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2.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3919964" cy="4489200"/>
          </a:xfrm>
        </p:spPr>
      </p:pic>
      <p:sp>
        <p:nvSpPr>
          <p:cNvPr id="3" name="TextBox 2"/>
          <p:cNvSpPr txBox="1"/>
          <p:nvPr/>
        </p:nvSpPr>
        <p:spPr>
          <a:xfrm>
            <a:off x="5940152" y="2420888"/>
            <a:ext cx="22322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hr-HR" sz="2200" dirty="0" smtClean="0"/>
              <a:t>Povaljska listina</a:t>
            </a:r>
          </a:p>
          <a:p>
            <a:pPr marL="342900" indent="-342900">
              <a:buAutoNum type="alphaLcParenR"/>
            </a:pPr>
            <a:r>
              <a:rPr lang="hr-HR" sz="2200" dirty="0" smtClean="0"/>
              <a:t>Istarski razvod</a:t>
            </a:r>
          </a:p>
          <a:p>
            <a:pPr marL="342900" indent="-342900">
              <a:buAutoNum type="alphaLcParenR"/>
            </a:pPr>
            <a:r>
              <a:rPr lang="hr-HR" sz="2200" dirty="0" smtClean="0"/>
              <a:t>Poljički statut</a:t>
            </a:r>
          </a:p>
          <a:p>
            <a:pPr marL="342900" indent="-342900">
              <a:buAutoNum type="alphaLcParenR"/>
            </a:pPr>
            <a:r>
              <a:rPr lang="hr-HR" sz="2200" dirty="0" smtClean="0"/>
              <a:t>Vinodolski zakonik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511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400800" cy="685800"/>
          </a:xfrm>
        </p:spPr>
        <p:txBody>
          <a:bodyPr/>
          <a:lstStyle/>
          <a:p>
            <a:pPr algn="l"/>
            <a:r>
              <a:rPr lang="hr-HR" dirty="0" smtClean="0"/>
              <a:t>3.</a:t>
            </a:r>
            <a:endParaRPr lang="hr-HR" dirty="0"/>
          </a:p>
        </p:txBody>
      </p:sp>
      <p:pic>
        <p:nvPicPr>
          <p:cNvPr id="4" name="Picture 6" descr="bascanska_ploca_renc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408712" cy="398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1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ctr">
              <a:buAutoNum type="alphaLcParenR"/>
            </a:pPr>
            <a:r>
              <a:rPr lang="hr-HR" sz="2400" dirty="0" smtClean="0"/>
              <a:t>Trpimirova darovnica</a:t>
            </a:r>
          </a:p>
          <a:p>
            <a:pPr marL="342900" indent="-342900" algn="ctr">
              <a:buAutoNum type="alphaLcParenR"/>
            </a:pPr>
            <a:r>
              <a:rPr lang="hr-HR" sz="2400" dirty="0" smtClean="0"/>
              <a:t>Valunska ploča</a:t>
            </a:r>
          </a:p>
          <a:p>
            <a:pPr marL="342900" indent="-342900" algn="ctr">
              <a:buAutoNum type="alphaLcParenR"/>
            </a:pPr>
            <a:r>
              <a:rPr lang="hr-HR" sz="2400" dirty="0" smtClean="0"/>
              <a:t>Baščanska ploča</a:t>
            </a:r>
          </a:p>
          <a:p>
            <a:pPr marL="342900" indent="-342900" algn="ctr">
              <a:buAutoNum type="alphaLcParenR"/>
            </a:pPr>
            <a:r>
              <a:rPr lang="hr-HR" sz="2400" dirty="0" smtClean="0"/>
              <a:t>Branimirov natpis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400800" cy="685800"/>
          </a:xfrm>
        </p:spPr>
        <p:txBody>
          <a:bodyPr/>
          <a:lstStyle/>
          <a:p>
            <a:pPr algn="l"/>
            <a:r>
              <a:rPr lang="hr-HR" dirty="0" smtClean="0"/>
              <a:t>4.</a:t>
            </a:r>
            <a:endParaRPr lang="hr-HR" dirty="0"/>
          </a:p>
        </p:txBody>
      </p:sp>
      <p:pic>
        <p:nvPicPr>
          <p:cNvPr id="4" name="Picture 4" descr="mis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305600" cy="41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58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ctr">
              <a:buAutoNum type="alphaLcParenR"/>
            </a:pPr>
            <a:r>
              <a:rPr lang="hr-HR" sz="2400" dirty="0" smtClean="0"/>
              <a:t>Hrvojev misal</a:t>
            </a:r>
          </a:p>
          <a:p>
            <a:pPr marL="342900" indent="-342900" algn="ctr">
              <a:buAutoNum type="alphaLcParenR"/>
            </a:pPr>
            <a:r>
              <a:rPr lang="hr-HR" sz="2400" dirty="0" smtClean="0"/>
              <a:t>Misal kneza Novaka</a:t>
            </a:r>
          </a:p>
          <a:p>
            <a:pPr marL="342900" indent="-342900" algn="ctr">
              <a:buAutoNum type="alphaLcParenR"/>
            </a:pPr>
            <a:r>
              <a:rPr lang="hr-HR" sz="2400" dirty="0" smtClean="0"/>
              <a:t>Baromićev brevijar</a:t>
            </a:r>
          </a:p>
          <a:p>
            <a:pPr marL="342900" indent="-342900" algn="ctr">
              <a:buAutoNum type="alphaLcParenR"/>
            </a:pPr>
            <a:r>
              <a:rPr lang="hr-HR" sz="2400" dirty="0" smtClean="0"/>
              <a:t>Misal po zakonu rimskoga dvora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826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5.</a:t>
            </a:r>
            <a:endParaRPr lang="hr-HR" dirty="0"/>
          </a:p>
        </p:txBody>
      </p:sp>
      <p:pic>
        <p:nvPicPr>
          <p:cNvPr id="4" name="Picture 4" descr="vinodolsk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527656" cy="41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3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ctr">
              <a:buFont typeface="Wingdings" pitchFamily="2" charset="2"/>
              <a:buAutoNum type="alphaLcParenR"/>
            </a:pPr>
            <a:r>
              <a:rPr lang="hr-HR" sz="2800" dirty="0"/>
              <a:t>Istarski razvod</a:t>
            </a:r>
          </a:p>
          <a:p>
            <a:pPr marL="342900" indent="-342900" algn="ctr">
              <a:buAutoNum type="alphaLcParenR"/>
            </a:pPr>
            <a:r>
              <a:rPr lang="hr-HR" sz="2800" dirty="0" smtClean="0"/>
              <a:t>Vinodolski zakonik</a:t>
            </a:r>
          </a:p>
          <a:p>
            <a:pPr marL="342900" indent="-342900" algn="ctr">
              <a:buAutoNum type="alphaLcParenR"/>
            </a:pPr>
            <a:r>
              <a:rPr lang="hr-HR" sz="2800" dirty="0" smtClean="0"/>
              <a:t>Krčki natpis</a:t>
            </a:r>
          </a:p>
          <a:p>
            <a:pPr marL="342900" indent="-342900" algn="ctr">
              <a:buAutoNum type="alphaLcParenR"/>
            </a:pPr>
            <a:r>
              <a:rPr lang="hr-HR" sz="2800" dirty="0" smtClean="0"/>
              <a:t>Poljički statut</a:t>
            </a:r>
          </a:p>
        </p:txBody>
      </p:sp>
    </p:spTree>
    <p:extLst>
      <p:ext uri="{BB962C8B-B14F-4D97-AF65-F5344CB8AC3E}">
        <p14:creationId xmlns:p14="http://schemas.microsoft.com/office/powerpoint/2010/main" val="188231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421632"/>
          </a:xfrm>
        </p:spPr>
        <p:txBody>
          <a:bodyPr/>
          <a:lstStyle/>
          <a:p>
            <a:r>
              <a:rPr lang="hr-HR" dirty="0" smtClean="0"/>
              <a:t>1. KRUG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3648" y="2564904"/>
            <a:ext cx="6400800" cy="685800"/>
          </a:xfrm>
        </p:spPr>
        <p:txBody>
          <a:bodyPr/>
          <a:lstStyle/>
          <a:p>
            <a:r>
              <a:rPr lang="hr-HR" dirty="0" smtClean="0"/>
              <a:t>ODGOVORI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59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38400"/>
            <a:ext cx="6728792" cy="329485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000" dirty="0" smtClean="0"/>
              <a:t>GLAGOLJICA, LATINICA I HRVATSKA ĆIRILICA (BOSANČICA)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 smtClean="0"/>
              <a:t>OPAT DOBROVIT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2000" dirty="0" smtClean="0"/>
              <a:t>28 GODINA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hr-HR" sz="2000" dirty="0" smtClean="0"/>
              <a:t>AZ = JA 	BUKI = KNJIGA</a:t>
            </a:r>
          </a:p>
          <a:p>
            <a:pPr indent="0">
              <a:buNone/>
            </a:pPr>
            <a:endParaRPr lang="hr-HR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4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AutoNum type="arabicPeriod" startAt="5"/>
            </a:pPr>
            <a:r>
              <a:rPr lang="hr-HR" dirty="0"/>
              <a:t>a) ŠIBENSKA MOLITVA </a:t>
            </a:r>
          </a:p>
          <a:p>
            <a:pPr indent="0">
              <a:buNone/>
            </a:pPr>
            <a:r>
              <a:rPr lang="hr-HR" dirty="0"/>
              <a:t>      b) POHVALA </a:t>
            </a:r>
            <a:r>
              <a:rPr lang="hr-HR" dirty="0" smtClean="0"/>
              <a:t>GOSPI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hr-HR" dirty="0" smtClean="0"/>
              <a:t>  TRPIMIROVA DAROVNICA</a:t>
            </a:r>
          </a:p>
          <a:p>
            <a:pPr indent="0">
              <a:buNone/>
            </a:pPr>
            <a:r>
              <a:rPr lang="hr-HR" dirty="0"/>
              <a:t> </a:t>
            </a:r>
            <a:r>
              <a:rPr lang="hr-HR" dirty="0" smtClean="0"/>
              <a:t>       BAŠČANSKA PLOČA</a:t>
            </a:r>
          </a:p>
          <a:p>
            <a:pPr indent="0">
              <a:buNone/>
            </a:pPr>
            <a:r>
              <a:rPr lang="hr-HR" dirty="0" smtClean="0"/>
              <a:t>        POVALJSKA LISTINA</a:t>
            </a:r>
          </a:p>
          <a:p>
            <a:pPr indent="0">
              <a:buNone/>
            </a:pPr>
            <a:r>
              <a:rPr lang="hr-HR" dirty="0" smtClean="0"/>
              <a:t>        VINODOLSKI ZAKONIK</a:t>
            </a:r>
          </a:p>
          <a:p>
            <a:pPr indent="0">
              <a:buNone/>
            </a:pPr>
            <a:r>
              <a:rPr lang="hr-HR" dirty="0" smtClean="0"/>
              <a:t>        ŠIBENSKA MOLITVA</a:t>
            </a:r>
          </a:p>
        </p:txBody>
      </p:sp>
    </p:spTree>
    <p:extLst>
      <p:ext uri="{BB962C8B-B14F-4D97-AF65-F5344CB8AC3E}">
        <p14:creationId xmlns:p14="http://schemas.microsoft.com/office/powerpoint/2010/main" val="415887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hr-HR" sz="2000" dirty="0" smtClean="0"/>
              <a:t>U HAZU</a:t>
            </a:r>
            <a:endParaRPr lang="hr-HR" sz="2000" dirty="0"/>
          </a:p>
          <a:p>
            <a:pPr marL="342900" indent="-342900">
              <a:buAutoNum type="arabicPeriod" startAt="7"/>
            </a:pPr>
            <a:r>
              <a:rPr lang="hr-HR" sz="2000" dirty="0"/>
              <a:t>RIJEKA, SENJ I KOSINJ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4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POGODI ŠTO SAM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hr-HR" dirty="0" smtClean="0"/>
              <a:t>ŠIBENSKA MOLITVA</a:t>
            </a:r>
          </a:p>
          <a:p>
            <a:pPr marL="342900" indent="-342900">
              <a:buAutoNum type="arabicPeriod"/>
            </a:pPr>
            <a:r>
              <a:rPr lang="hr-HR" dirty="0" smtClean="0"/>
              <a:t>POVALJSKA LISTINA</a:t>
            </a:r>
          </a:p>
          <a:p>
            <a:pPr marL="342900" indent="-342900">
              <a:buAutoNum type="arabicPeriod"/>
            </a:pPr>
            <a:r>
              <a:rPr lang="hr-HR" dirty="0" smtClean="0"/>
              <a:t>BAŠČANSKA PLOČA</a:t>
            </a:r>
          </a:p>
          <a:p>
            <a:pPr marL="342900" indent="-342900">
              <a:buAutoNum type="arabicPeriod"/>
            </a:pPr>
            <a:r>
              <a:rPr lang="hr-HR" dirty="0" smtClean="0"/>
              <a:t>MISAL PO ZAKONU RIMSKOGA DVORA</a:t>
            </a:r>
          </a:p>
          <a:p>
            <a:pPr marL="342900" indent="-342900">
              <a:buAutoNum type="arabicPeriod"/>
            </a:pPr>
            <a:r>
              <a:rPr lang="hr-HR" dirty="0" smtClean="0"/>
              <a:t>VINODOLSKI ZAKONIK</a:t>
            </a:r>
          </a:p>
          <a:p>
            <a:pPr marL="342900" indent="-34290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17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10000"/>
              </a:lnSpc>
              <a:buNone/>
            </a:pPr>
            <a:r>
              <a:rPr lang="hr-HR" sz="3200" dirty="0" smtClean="0"/>
              <a:t>Za početak jedno lagano pitanje za zagrijavanje. 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hr-HR" sz="3200" dirty="0" smtClean="0"/>
              <a:t>Kojim su se pismima Hrvati koristili kroz povijest?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79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3240360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3000" dirty="0" smtClean="0"/>
              <a:t>Baščanska ploča najpoznatiji je i najstariji spomenik hrvatske pismenosti. Ona je i pravni spomenik kojim je kralj Zvonimir darovao zemljište crkvi svete Lucije.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hr-HR" sz="3000" dirty="0" smtClean="0"/>
              <a:t>Koji je opat u tekstu Baščanske ploče naveden kao graditelj crkve sv. Lucije?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820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209529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Prva tiskana knjiga </a:t>
            </a:r>
            <a:r>
              <a:rPr lang="hr-HR" sz="2800" dirty="0"/>
              <a:t>na </a:t>
            </a:r>
            <a:r>
              <a:rPr lang="hr-HR" sz="2800" dirty="0" smtClean="0"/>
              <a:t>svijetu je </a:t>
            </a:r>
            <a:r>
              <a:rPr lang="hr-HR" sz="2800" dirty="0"/>
              <a:t>Gutenbergove </a:t>
            </a:r>
            <a:r>
              <a:rPr lang="hr-HR" sz="2800" dirty="0" smtClean="0"/>
              <a:t>Biblija 1455., dok je prva </a:t>
            </a:r>
            <a:r>
              <a:rPr lang="hr-HR" sz="2800" dirty="0" smtClean="0"/>
              <a:t> </a:t>
            </a:r>
            <a:r>
              <a:rPr lang="hr-HR" sz="2800" dirty="0" smtClean="0"/>
              <a:t>hrvatska tiskana knjiga </a:t>
            </a:r>
            <a:r>
              <a:rPr lang="hr-HR" sz="2800" i="1" dirty="0" smtClean="0"/>
              <a:t>Misal po zakonu rimskoga dvora</a:t>
            </a:r>
            <a:r>
              <a:rPr lang="hr-HR" sz="2800" dirty="0" smtClean="0"/>
              <a:t>. 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Koliko je </a:t>
            </a:r>
            <a:r>
              <a:rPr lang="hr-HR" sz="2800" dirty="0" smtClean="0"/>
              <a:t>godina prošlo od prve tiskane knjige na svijetu do tiskanja prve hrvatske knjige, </a:t>
            </a:r>
            <a:r>
              <a:rPr lang="hr-HR" sz="2800" i="1" dirty="0" smtClean="0"/>
              <a:t>Misala</a:t>
            </a:r>
            <a:r>
              <a:rPr lang="hr-HR" sz="2800" dirty="0" smtClean="0"/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54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/>
          <a:lstStyle/>
          <a:p>
            <a:r>
              <a:rPr lang="hr-HR" dirty="0" smtClean="0"/>
              <a:t>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348880"/>
            <a:ext cx="6400800" cy="2831977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Latinično pismo ima svoju abecedu koja je dobila ime po prvim slovima: A, B, C, D. Tako je i glagoljično pismo, azbuka, dobilo svoj naziv prema </a:t>
            </a:r>
            <a:r>
              <a:rPr lang="hr-HR" sz="2800" dirty="0" smtClean="0"/>
              <a:t>prvim dvama slovima.</a:t>
            </a:r>
            <a:endParaRPr lang="hr-HR" sz="2800" dirty="0" smtClean="0"/>
          </a:p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Napiši koja su to slova i koja su njihova značenja (prijevod na književni jezik).</a:t>
            </a:r>
          </a:p>
        </p:txBody>
      </p:sp>
    </p:spTree>
    <p:extLst>
      <p:ext uri="{BB962C8B-B14F-4D97-AF65-F5344CB8AC3E}">
        <p14:creationId xmlns:p14="http://schemas.microsoft.com/office/powerpoint/2010/main" val="7222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dirty="0"/>
              <a:t>V</a:t>
            </a:r>
            <a:r>
              <a:rPr lang="hr-HR" sz="2800" dirty="0" smtClean="0"/>
              <a:t>eć 1347. godine nastao je prvi hrvatski pjesnički tekst, i to na latinici. Kako se zove navedeni tekst?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Za dodatni bod napišite i njegov drugi naziv.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60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936104"/>
          </a:xfrm>
        </p:spPr>
        <p:txBody>
          <a:bodyPr>
            <a:noAutofit/>
          </a:bodyPr>
          <a:lstStyle/>
          <a:p>
            <a:r>
              <a:rPr lang="hr-HR" sz="2200" dirty="0" smtClean="0"/>
              <a:t>6.</a:t>
            </a:r>
            <a:br>
              <a:rPr lang="hr-HR" sz="2200" dirty="0" smtClean="0"/>
            </a:br>
            <a:r>
              <a:rPr lang="hr-HR" sz="2200" dirty="0" smtClean="0"/>
              <a:t>Kronološki poredaj spomenike prema vremenu nastanka: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hr-HR" sz="2800" dirty="0" smtClean="0"/>
              <a:t>Povaljska listina</a:t>
            </a:r>
          </a:p>
          <a:p>
            <a:pPr indent="0">
              <a:lnSpc>
                <a:spcPct val="100000"/>
              </a:lnSpc>
              <a:buNone/>
            </a:pPr>
            <a:r>
              <a:rPr lang="hr-HR" sz="2800" dirty="0" smtClean="0"/>
              <a:t>Baščanska ploča</a:t>
            </a:r>
          </a:p>
          <a:p>
            <a:pPr indent="0">
              <a:lnSpc>
                <a:spcPct val="100000"/>
              </a:lnSpc>
              <a:buNone/>
            </a:pPr>
            <a:r>
              <a:rPr lang="hr-HR" sz="2800" dirty="0" smtClean="0"/>
              <a:t>Vinodolski zakonik</a:t>
            </a:r>
          </a:p>
          <a:p>
            <a:pPr indent="0">
              <a:lnSpc>
                <a:spcPct val="100000"/>
              </a:lnSpc>
              <a:buNone/>
            </a:pPr>
            <a:r>
              <a:rPr lang="hr-HR" sz="2800" dirty="0" smtClean="0"/>
              <a:t>Trpimirova darovnica</a:t>
            </a:r>
          </a:p>
          <a:p>
            <a:pPr indent="0">
              <a:lnSpc>
                <a:spcPct val="100000"/>
              </a:lnSpc>
              <a:buNone/>
            </a:pPr>
            <a:r>
              <a:rPr lang="hr-HR" sz="2800" dirty="0" smtClean="0"/>
              <a:t>Šibenska molitva</a:t>
            </a:r>
          </a:p>
        </p:txBody>
      </p:sp>
    </p:spTree>
    <p:extLst>
      <p:ext uri="{BB962C8B-B14F-4D97-AF65-F5344CB8AC3E}">
        <p14:creationId xmlns:p14="http://schemas.microsoft.com/office/powerpoint/2010/main" val="41180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Svi znamo da je Baščanska ploča pronađena je crkvi svete Lucije u Jurandvoru kraj Baške na otoku Krku i da je služila kao pregrada između svećenika i puka. No </a:t>
            </a:r>
            <a:r>
              <a:rPr lang="hr-HR" sz="2800" dirty="0"/>
              <a:t>g</a:t>
            </a:r>
            <a:r>
              <a:rPr lang="hr-HR" sz="2800" dirty="0" smtClean="0"/>
              <a:t>dje se ona danas čuva?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563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170</TotalTime>
  <Words>432</Words>
  <Application>Microsoft Office PowerPoint</Application>
  <PresentationFormat>On-screen Show (4:3)</PresentationFormat>
  <Paragraphs>80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Couture</vt:lpstr>
      <vt:lpstr>POVIJEST HRVATSKOGA KNJIŽEVNOG JEZIKA</vt:lpstr>
      <vt:lpstr>1. KRUG</vt:lpstr>
      <vt:lpstr>1.</vt:lpstr>
      <vt:lpstr>2.</vt:lpstr>
      <vt:lpstr>3.</vt:lpstr>
      <vt:lpstr>4.</vt:lpstr>
      <vt:lpstr>5.</vt:lpstr>
      <vt:lpstr>6. Kronološki poredaj spomenike prema vremenu nastanka:</vt:lpstr>
      <vt:lpstr>7.</vt:lpstr>
      <vt:lpstr>8.</vt:lpstr>
      <vt:lpstr>POGODI ŠTO SAM</vt:lpstr>
      <vt:lpstr>1.</vt:lpstr>
      <vt:lpstr>2.</vt:lpstr>
      <vt:lpstr>3.</vt:lpstr>
      <vt:lpstr>PowerPoint Presentation</vt:lpstr>
      <vt:lpstr>4.</vt:lpstr>
      <vt:lpstr>PowerPoint Presentation</vt:lpstr>
      <vt:lpstr>5.</vt:lpstr>
      <vt:lpstr>PowerPoint Presentation</vt:lpstr>
      <vt:lpstr>ODGOVORI</vt:lpstr>
      <vt:lpstr>Odgovori:</vt:lpstr>
      <vt:lpstr>PowerPoint Presentation</vt:lpstr>
      <vt:lpstr>PowerPoint Presentation</vt:lpstr>
      <vt:lpstr>POGODI ŠTO SAM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HRVATSKOGA KNJIŽEVNOG JEZIKA</dc:title>
  <dc:creator>Windows User</dc:creator>
  <cp:lastModifiedBy>Hana</cp:lastModifiedBy>
  <cp:revision>17</cp:revision>
  <dcterms:created xsi:type="dcterms:W3CDTF">2018-03-10T13:35:43Z</dcterms:created>
  <dcterms:modified xsi:type="dcterms:W3CDTF">2020-03-11T09:09:14Z</dcterms:modified>
</cp:coreProperties>
</file>