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2640" y="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465C7-BE0D-45AD-BB3E-ADFF1E23FE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FD33-3350-4200-AF32-2F26C7D0754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ED6B9-5D83-4C1A-B0C2-610181503C0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50C43-A259-411F-BB9E-0FB9A1BDCCF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F7B6-3EA1-43D1-87AE-7747D29DF0F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F21A-686F-4ECA-8C04-1704D54F6A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E7269-9E0F-414D-9B7A-34BE2BFBC75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401C-8423-47FA-9B57-3AC0838C83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12414-8071-4EDE-A22F-C6B1F66D48C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D5E8-EC8C-4AB3-AC82-D82AE799BD3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F668D-A285-4DF1-A35A-20745FB66DE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900CFA4-2829-4049-84D3-CCB9C353E4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aukova mreža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893" y="2288912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130" y="575522"/>
            <a:ext cx="7748726" cy="875190"/>
          </a:xfrm>
        </p:spPr>
        <p:txBody>
          <a:bodyPr/>
          <a:lstStyle/>
          <a:p>
            <a:pPr eaLnBrk="1" hangingPunct="1">
              <a:defRPr/>
            </a:pPr>
            <a:r>
              <a:rPr lang="hr-HR" sz="3200" dirty="0">
                <a:solidFill>
                  <a:schemeClr val="tx1"/>
                </a:solidFill>
              </a:rPr>
              <a:t>Crta, točka, skupljeno, raspršeno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2893" y="1453671"/>
            <a:ext cx="3886200" cy="838200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/>
              <a:t>Paukova mreža</a:t>
            </a:r>
          </a:p>
        </p:txBody>
      </p:sp>
      <p:sp>
        <p:nvSpPr>
          <p:cNvPr id="6" name="TekstniOkvir 4"/>
          <p:cNvSpPr txBox="1">
            <a:spLocks noChangeArrowheads="1"/>
          </p:cNvSpPr>
          <p:nvPr/>
        </p:nvSpPr>
        <p:spPr bwMode="auto">
          <a:xfrm>
            <a:off x="4842519" y="6137012"/>
            <a:ext cx="3878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hr-H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hr-HR" dirty="0">
                <a:latin typeface="Calibri" panose="020F0502020204030204" pitchFamily="34" charset="0"/>
              </a:rPr>
              <a:t>Mario Gavran, OŠ Julija </a:t>
            </a:r>
            <a:r>
              <a:rPr lang="hr-HR" dirty="0" err="1">
                <a:latin typeface="Calibri" panose="020F0502020204030204" pitchFamily="34" charset="0"/>
              </a:rPr>
              <a:t>Kempfa</a:t>
            </a:r>
            <a:r>
              <a:rPr lang="hr-HR" dirty="0">
                <a:latin typeface="Calibri" panose="020F0502020204030204" pitchFamily="34" charset="0"/>
              </a:rPr>
              <a:t>, Požega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aukova mreža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19200"/>
            <a:ext cx="354139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724400" y="1219200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dirty="0"/>
              <a:t>Ima li ritma?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aukova mreža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888051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aukova mrež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47800"/>
            <a:ext cx="5410200" cy="360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aukova mreža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aukova mreža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410200" cy="405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aukova mreža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371600"/>
            <a:ext cx="529148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aukova mreža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524000"/>
            <a:ext cx="5715000" cy="380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aukova mreža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556391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8293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 b="1"/>
              <a:t>Kako pauk gradi svoju mrežu?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57200" y="1600200"/>
            <a:ext cx="8991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3200" dirty="0"/>
              <a:t>Danas ćemo crtati paukovu mrežu koju ćemo </a:t>
            </a:r>
          </a:p>
          <a:p>
            <a:r>
              <a:rPr lang="hr-HR" sz="3200" dirty="0"/>
              <a:t>graditi različitim crtama. Crte ćemo nizati i skupljati.</a:t>
            </a:r>
          </a:p>
          <a:p>
            <a:r>
              <a:rPr lang="hr-HR" sz="3200" dirty="0"/>
              <a:t>Zato će na nekim mjestima crte biti gušće.</a:t>
            </a:r>
          </a:p>
          <a:p>
            <a:r>
              <a:rPr lang="hr-HR" sz="3200" dirty="0"/>
              <a:t>Crte ćemo </a:t>
            </a:r>
            <a:r>
              <a:rPr lang="hr-HR" sz="3200"/>
              <a:t>i raspršivati </a:t>
            </a:r>
            <a:r>
              <a:rPr lang="hr-HR" sz="3200" dirty="0"/>
              <a:t>pa će one na nekim mjestima biti rjeđe.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8200" y="2438400"/>
            <a:ext cx="7691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/>
              <a:t>Ponovimo što znamo o crtama.</a:t>
            </a:r>
          </a:p>
          <a:p>
            <a:r>
              <a:rPr lang="hr-HR" sz="4000" b="1"/>
              <a:t>Kakve crte poznajemo?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502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79525" y="244475"/>
            <a:ext cx="307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Crte mogu biti: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838200" y="1828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25908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1219200" y="2590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219200" y="2590800"/>
            <a:ext cx="10668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3200400" y="3962400"/>
            <a:ext cx="19050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895600" y="2667000"/>
            <a:ext cx="9144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3200400" y="3048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V="1">
            <a:off x="2286000" y="2667000"/>
            <a:ext cx="609600" cy="914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232525" y="1311275"/>
            <a:ext cx="1585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RAVNE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486400" y="2971800"/>
            <a:ext cx="268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IZLOMLJENE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57800" y="5410200"/>
            <a:ext cx="2917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/>
              <a:t>ZAKRIVLJENE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atvor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294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otvor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4572000"/>
            <a:ext cx="2690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ZATVORENE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10200" y="4419600"/>
            <a:ext cx="2465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OTVORENE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bela i ta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29432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486400" y="2133600"/>
            <a:ext cx="185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DEBELA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57800" y="3276600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3200" b="1"/>
              <a:t>TANKA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zakrivljena cr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029200"/>
            <a:ext cx="3048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3400" y="21336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0245" name="Picture 5" descr="izlomlj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667000"/>
            <a:ext cx="2057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zatvorena cr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15382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otvorena cr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943600"/>
            <a:ext cx="18859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isprekidana cr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429000"/>
            <a:ext cx="1149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tanka cr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810000"/>
            <a:ext cx="1763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debela cr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4191000"/>
            <a:ext cx="125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191000" y="838200"/>
            <a:ext cx="247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Kako teku crte?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05400" y="39624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b="1"/>
              <a:t>A kakvog su karaktera?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800600" y="1447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pic>
        <p:nvPicPr>
          <p:cNvPr id="10254" name="Picture 14" descr="otvorena cr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2286000"/>
            <a:ext cx="18859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zatvorena crt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0"/>
            <a:ext cx="15382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 descr="debela crt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4343400"/>
            <a:ext cx="1250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izlomljena cr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715000"/>
            <a:ext cx="2057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isprekidana crt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505450"/>
            <a:ext cx="1149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tanka cr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810000"/>
            <a:ext cx="1763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51" grpId="0"/>
      <p:bldP spid="10252" grpId="0"/>
      <p:bldP spid="102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38200" y="1641475"/>
            <a:ext cx="233362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 dirty="0"/>
              <a:t>debele</a:t>
            </a:r>
          </a:p>
          <a:p>
            <a:endParaRPr lang="hr-HR" sz="2800" dirty="0"/>
          </a:p>
          <a:p>
            <a:r>
              <a:rPr lang="hr-HR" sz="2800" dirty="0"/>
              <a:t> tanke </a:t>
            </a:r>
          </a:p>
          <a:p>
            <a:endParaRPr lang="hr-HR" sz="2800" dirty="0"/>
          </a:p>
          <a:p>
            <a:r>
              <a:rPr lang="hr-HR" sz="2800" dirty="0"/>
              <a:t>dugačke</a:t>
            </a:r>
          </a:p>
          <a:p>
            <a:endParaRPr lang="hr-HR" sz="2800" dirty="0"/>
          </a:p>
          <a:p>
            <a:r>
              <a:rPr lang="hr-HR" sz="2800" dirty="0"/>
              <a:t>kratke</a:t>
            </a:r>
          </a:p>
          <a:p>
            <a:endParaRPr lang="hr-HR" sz="2800" dirty="0"/>
          </a:p>
          <a:p>
            <a:r>
              <a:rPr lang="hr-HR" sz="2800" dirty="0"/>
              <a:t>isprekidane</a:t>
            </a:r>
          </a:p>
          <a:p>
            <a:endParaRPr lang="hr-HR" sz="2800" dirty="0"/>
          </a:p>
          <a:p>
            <a:r>
              <a:rPr lang="hr-HR" sz="2800" dirty="0"/>
              <a:t>izlomljene</a:t>
            </a:r>
          </a:p>
          <a:p>
            <a:endParaRPr lang="hr-HR" sz="2800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3065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Po karakteru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638800" y="2057400"/>
            <a:ext cx="322262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800"/>
              <a:t>ravne</a:t>
            </a:r>
          </a:p>
          <a:p>
            <a:endParaRPr lang="hr-HR" sz="2800"/>
          </a:p>
          <a:p>
            <a:r>
              <a:rPr lang="hr-HR" sz="2800"/>
              <a:t>zakrivljene</a:t>
            </a:r>
          </a:p>
          <a:p>
            <a:endParaRPr lang="hr-HR" sz="2800"/>
          </a:p>
          <a:p>
            <a:r>
              <a:rPr lang="hr-HR" sz="2800"/>
              <a:t>otvorene </a:t>
            </a:r>
          </a:p>
          <a:p>
            <a:endParaRPr lang="hr-HR" sz="2800"/>
          </a:p>
          <a:p>
            <a:r>
              <a:rPr lang="hr-HR" sz="2800"/>
              <a:t>zatvorene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867400" y="609600"/>
            <a:ext cx="190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/>
              <a:t>Po toku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3505200" y="3352800"/>
            <a:ext cx="11430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chemeClr val="bg1"/>
              </a:solidFill>
            </a:endParaRPr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4495800" y="3505200"/>
            <a:ext cx="4572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sr-Latn-CS">
              <a:solidFill>
                <a:schemeClr val="bg1"/>
              </a:solidFill>
            </a:endParaRP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8100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962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191000" y="4191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43434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048000" y="3810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3048000" y="35052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3048000" y="34290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124200" y="3200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505200" y="30480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3581400" y="29718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3810000" y="28956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4038600" y="2819400"/>
            <a:ext cx="152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flipH="1">
            <a:off x="4114800" y="28956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 flipH="1">
            <a:off x="4191000" y="29718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4267200" y="3124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 flipH="1">
            <a:off x="4267200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r-HR"/>
          </a:p>
        </p:txBody>
      </p:sp>
      <p:sp>
        <p:nvSpPr>
          <p:cNvPr id="9236" name="Text Box 26"/>
          <p:cNvSpPr txBox="1">
            <a:spLocks noChangeArrowheads="1"/>
          </p:cNvSpPr>
          <p:nvPr/>
        </p:nvSpPr>
        <p:spPr bwMode="auto">
          <a:xfrm>
            <a:off x="1752600" y="560388"/>
            <a:ext cx="50958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400"/>
              <a:t>Kako nastaje crtež?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5" grpId="1" animBg="1"/>
      <p:bldP spid="12310" grpId="0" animBg="1"/>
      <p:bldP spid="12311" grpId="0" animBg="1"/>
      <p:bldP spid="12312" grpId="0" animBg="1"/>
      <p:bldP spid="123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paukova mrež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548640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934200" y="914400"/>
            <a:ext cx="493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4000" b="1"/>
              <a:t>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96000" y="1752600"/>
            <a:ext cx="265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800"/>
              <a:t>Paukova mreža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943600" y="2514600"/>
            <a:ext cx="303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Od čega je građena?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172200" y="3327400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Kakve su crte?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85800" y="4879975"/>
            <a:ext cx="418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/>
              <a:t>Jesu li crte negdje skupljene?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15347" y="5491162"/>
            <a:ext cx="425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2400" dirty="0"/>
              <a:t>Jesu li crte negdje raspršene?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  <p:bldP spid="13321" grpId="0"/>
      <p:bldP spid="13322" grpId="0"/>
      <p:bldP spid="13323" grpId="0"/>
    </p:bld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139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Zadani dizajn</vt:lpstr>
      <vt:lpstr>Crta, točka, skupljeno, raspršeno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Gordana Ivančić</dc:creator>
  <cp:lastModifiedBy>Maja Jelić-Kolar</cp:lastModifiedBy>
  <cp:revision>5</cp:revision>
  <cp:lastPrinted>1601-01-01T00:00:00Z</cp:lastPrinted>
  <dcterms:created xsi:type="dcterms:W3CDTF">1601-01-01T00:00:00Z</dcterms:created>
  <dcterms:modified xsi:type="dcterms:W3CDTF">2016-12-07T09:01:23Z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