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3" r:id="rId13"/>
    <p:sldId id="286" r:id="rId14"/>
    <p:sldId id="281" r:id="rId15"/>
    <p:sldId id="285" r:id="rId16"/>
    <p:sldId id="288" r:id="rId17"/>
    <p:sldId id="282" r:id="rId18"/>
    <p:sldId id="284" r:id="rId19"/>
    <p:sldId id="287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zica Ambrus-Kis" initials="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1AFA560-9310-49E0-A04C-438730C9A3D0}">
  <a:tblStyle styleId="{01AFA560-9310-49E0-A04C-438730C9A3D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2833802-FEF1-4C79-8D5D-14CF1EAF98D9}" styleName="Svijetli stil 2 - Isticanj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72665b58a5_1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72665b58a5_1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72665b58a5_1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72665b58a5_1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72665b58a5_1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72665b58a5_1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262e5bf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g7262e5bf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Naslovni slajd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cxnSp>
        <p:nvCxnSpPr>
          <p:cNvPr id="22" name="Google Shape;22;p2"/>
          <p:cNvCxnSpPr/>
          <p:nvPr/>
        </p:nvCxnSpPr>
        <p:spPr>
          <a:xfrm>
            <a:off x="905744" y="4343400"/>
            <a:ext cx="740664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komiti naslov i tekst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2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title"/>
          </p:nvPr>
        </p:nvSpPr>
        <p:spPr>
          <a:xfrm rot="5400000">
            <a:off x="4650802" y="2307652"/>
            <a:ext cx="5757421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body" idx="1"/>
          </p:nvPr>
        </p:nvSpPr>
        <p:spPr>
          <a:xfrm rot="5400000">
            <a:off x="650302" y="393126"/>
            <a:ext cx="5757420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 sadržaj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o naslov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Zaglavlje sekcije" type="secHead">
  <p:cSld name="SECTION_HEADER">
    <p:bg>
      <p:bgPr>
        <a:solidFill>
          <a:schemeClr val="lt1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 b="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cxnSp>
        <p:nvCxnSpPr>
          <p:cNvPr id="51" name="Google Shape;51;p6"/>
          <p:cNvCxnSpPr/>
          <p:nvPr/>
        </p:nvCxnSpPr>
        <p:spPr>
          <a:xfrm>
            <a:off x="905744" y="4343400"/>
            <a:ext cx="740664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sadržaja" type="twoObj">
  <p:cSld name="TWO_OBJECT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822960" y="1845734"/>
            <a:ext cx="370332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2"/>
          </p:nvPr>
        </p:nvSpPr>
        <p:spPr>
          <a:xfrm>
            <a:off x="4663440" y="1845736"/>
            <a:ext cx="3703320" cy="4023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razno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adržaj s opisom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9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body" idx="1"/>
          </p:nvPr>
        </p:nvSpPr>
        <p:spPr>
          <a:xfrm>
            <a:off x="3460237" y="731520"/>
            <a:ext cx="5009393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2"/>
          </p:nvPr>
        </p:nvSpPr>
        <p:spPr>
          <a:xfrm>
            <a:off x="342900" y="2926080"/>
            <a:ext cx="2400300" cy="33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dt" idx="10"/>
          </p:nvPr>
        </p:nvSpPr>
        <p:spPr>
          <a:xfrm>
            <a:off x="349134" y="6459786"/>
            <a:ext cx="19638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ftr" idx="11"/>
          </p:nvPr>
        </p:nvSpPr>
        <p:spPr>
          <a:xfrm>
            <a:off x="3600450" y="6459786"/>
            <a:ext cx="34861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lika s opisom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0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0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>
            <a:spLocks noGrp="1"/>
          </p:cNvSpPr>
          <p:nvPr>
            <p:ph type="pic" idx="2"/>
          </p:nvPr>
        </p:nvSpPr>
        <p:spPr>
          <a:xfrm>
            <a:off x="12" y="0"/>
            <a:ext cx="9143989" cy="4915076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457200" tIns="457200" rIns="0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  <a:defRPr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Calibri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body" idx="1"/>
          </p:nvPr>
        </p:nvSpPr>
        <p:spPr>
          <a:xfrm>
            <a:off x="822959" y="5907024"/>
            <a:ext cx="7589520" cy="59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0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 okomiti tekst" type="vertTx">
  <p:cSld name="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body" idx="1"/>
          </p:nvPr>
        </p:nvSpPr>
        <p:spPr>
          <a:xfrm rot="5400000">
            <a:off x="2583180" y="85514"/>
            <a:ext cx="4023360" cy="7543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1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/>
              <a:t>‹#›</a:t>
            </a:fld>
            <a:endParaRPr/>
          </a:p>
        </p:txBody>
      </p:sp>
      <p:cxnSp>
        <p:nvCxnSpPr>
          <p:cNvPr id="13" name="Google Shape;13;p1"/>
          <p:cNvCxnSpPr/>
          <p:nvPr/>
        </p:nvCxnSpPr>
        <p:spPr>
          <a:xfrm>
            <a:off x="895149" y="1737845"/>
            <a:ext cx="74752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enial.ly/login?backTo=https://app.genial.ly/create" TargetMode="External"/><Relationship Id="rId5" Type="http://schemas.openxmlformats.org/officeDocument/2006/relationships/hyperlink" Target="https://www.canva.com/" TargetMode="External"/><Relationship Id="rId4" Type="http://schemas.openxmlformats.org/officeDocument/2006/relationships/hyperlink" Target="https://prezi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oj.izzi.hr/DOS/2386/11293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oj.izzi.hr/DOS/2386/11287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r.izzi.digital/DOS/17968/18092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hr.izzi.digital/DOS/17968/18092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ntimeter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adlet.com/dashboard" TargetMode="External"/><Relationship Id="rId4" Type="http://schemas.openxmlformats.org/officeDocument/2006/relationships/hyperlink" Target="https://en.linoi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alibri"/>
              <a:buNone/>
            </a:pPr>
            <a:br>
              <a:rPr lang="hr-HR" sz="4000" b="1" dirty="0"/>
            </a:br>
            <a:r>
              <a:rPr lang="hr-HR" sz="4000" b="1" i="1" dirty="0"/>
              <a:t>Glazba plemenskih zajednica</a:t>
            </a:r>
            <a:endParaRPr i="1" dirty="0"/>
          </a:p>
        </p:txBody>
      </p:sp>
      <p:sp>
        <p:nvSpPr>
          <p:cNvPr id="102" name="Google Shape;102;p13"/>
          <p:cNvSpPr txBox="1"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492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hr-HR" dirty="0"/>
              <a:t>(1 nastavni sat)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hr-HR" dirty="0"/>
              <a:t>Ciljani razredi: 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hr-HR" dirty="0"/>
              <a:t>1. razred četverogodišnjega programa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</a:pPr>
            <a:r>
              <a:rPr lang="hr-HR" dirty="0"/>
              <a:t>1. razred dvogodišnjega programa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5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b="1" i="1">
                <a:solidFill>
                  <a:srgbClr val="CC0000"/>
                </a:solidFill>
              </a:rPr>
              <a:t>IZBORNI PROJEKTNI ZADATCI</a:t>
            </a:r>
            <a:endParaRPr b="1" i="1">
              <a:solidFill>
                <a:srgbClr val="CC0000"/>
              </a:solidFill>
            </a:endParaRPr>
          </a:p>
        </p:txBody>
      </p:sp>
      <p:sp>
        <p:nvSpPr>
          <p:cNvPr id="269" name="Google Shape;269;p35"/>
          <p:cNvSpPr txBox="1">
            <a:spLocks noGrp="1"/>
          </p:cNvSpPr>
          <p:nvPr>
            <p:ph type="body" idx="1"/>
          </p:nvPr>
        </p:nvSpPr>
        <p:spPr>
          <a:xfrm>
            <a:off x="822959" y="1845734"/>
            <a:ext cx="7543800" cy="4023300"/>
          </a:xfrm>
          <a:prstGeom prst="rect">
            <a:avLst/>
          </a:prstGeom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hr-HR" sz="1800"/>
              <a:t>dokument sadrži:</a:t>
            </a:r>
            <a:endParaRPr sz="180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hr-HR" sz="1800"/>
              <a:t>teme: 1. Australska glazba, 2. Utjecaj afričke glazbe na glazbe u drugim dijelovima svijeta,  3. Budi glazbeni arheolog: </a:t>
            </a:r>
            <a:r>
              <a:rPr lang="hr-HR" sz="1800" i="1"/>
              <a:t>Tragom prvih zapisa, slika o glazbi, glazbala i zvukova</a:t>
            </a:r>
            <a:endParaRPr sz="1800" i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hr-HR" sz="1800"/>
              <a:t>tablicu za samovrednovanje učenika (</a:t>
            </a:r>
            <a:r>
              <a:rPr lang="hr-HR" sz="1800">
                <a:solidFill>
                  <a:schemeClr val="dk1"/>
                </a:solidFill>
              </a:rPr>
              <a:t>tablicu možete izraditi i digitalnim alatom, primjerice</a:t>
            </a:r>
            <a:r>
              <a:rPr lang="hr-HR" sz="1800">
                <a:solidFill>
                  <a:schemeClr val="dk1"/>
                </a:solidFill>
                <a:uFill>
                  <a:noFill/>
                </a:uFill>
                <a:hlinkClick r:id="rId3"/>
              </a:rPr>
              <a:t> </a:t>
            </a:r>
            <a:r>
              <a:rPr lang="hr-HR" sz="1800" u="sng">
                <a:solidFill>
                  <a:schemeClr val="hlink"/>
                </a:solidFill>
                <a:hlinkClick r:id="rId3"/>
              </a:rPr>
              <a:t>Learningapps</a:t>
            </a:r>
            <a:r>
              <a:rPr lang="hr-HR" sz="1800"/>
              <a:t> )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hr-HR" sz="1800"/>
              <a:t>rubriku za formativno vrednovanje</a:t>
            </a:r>
            <a:endParaRPr sz="18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hr-HR" sz="1800"/>
              <a:t>prijedlog digitalnih alata za izradu prezentacija i plakata:</a:t>
            </a:r>
            <a:endParaRPr sz="1800"/>
          </a:p>
          <a:p>
            <a:pPr marL="0" lvl="0" indent="0" algn="l" rtl="0">
              <a:spcBef>
                <a:spcPts val="1200"/>
              </a:spcBef>
              <a:spcAft>
                <a:spcPts val="200"/>
              </a:spcAft>
              <a:buNone/>
            </a:pPr>
            <a:r>
              <a:rPr lang="hr-HR" sz="1800" u="sng">
                <a:solidFill>
                  <a:schemeClr val="hlink"/>
                </a:solidFill>
                <a:hlinkClick r:id="rId4"/>
              </a:rPr>
              <a:t>https://prezi.com/</a:t>
            </a:r>
            <a:r>
              <a:rPr lang="hr-HR" sz="1800"/>
              <a:t>   </a:t>
            </a:r>
            <a:r>
              <a:rPr lang="hr-HR" sz="1800" u="sng">
                <a:solidFill>
                  <a:schemeClr val="hlink"/>
                </a:solidFill>
                <a:hlinkClick r:id="rId5"/>
              </a:rPr>
              <a:t>https://www.canva.com/</a:t>
            </a:r>
            <a:r>
              <a:rPr lang="hr-HR" sz="1800"/>
              <a:t> </a:t>
            </a:r>
            <a:r>
              <a:rPr lang="hr-HR" sz="1800" u="sng">
                <a:solidFill>
                  <a:schemeClr val="hlink"/>
                </a:solidFill>
                <a:hlinkClick r:id="rId6"/>
              </a:rPr>
              <a:t>https://genial.ly/login?backTo=https://app.genial.ly/create</a:t>
            </a:r>
            <a:r>
              <a:rPr lang="hr-HR" sz="1800">
                <a:latin typeface="Arial"/>
                <a:ea typeface="Arial"/>
                <a:cs typeface="Arial"/>
                <a:sym typeface="Arial"/>
              </a:rPr>
              <a:t> </a:t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6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80"/>
              <a:buFont typeface="Calibri"/>
              <a:buNone/>
            </a:pPr>
            <a:br>
              <a:rPr lang="hr-HR" sz="2880" b="1" dirty="0">
                <a:solidFill>
                  <a:srgbClr val="C00000"/>
                </a:solidFill>
              </a:rPr>
            </a:br>
            <a:r>
              <a:rPr lang="hr-HR" sz="2790" b="1" dirty="0">
                <a:solidFill>
                  <a:srgbClr val="C00000"/>
                </a:solidFill>
              </a:rPr>
              <a:t>5. zadatak: Dopuni znanje!</a:t>
            </a:r>
            <a:endParaRPr sz="2790" b="1" dirty="0">
              <a:solidFill>
                <a:srgbClr val="C00000"/>
              </a:solidFill>
            </a:endParaRPr>
          </a:p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80"/>
              <a:buFont typeface="Calibri"/>
              <a:buNone/>
            </a:pPr>
            <a:r>
              <a:rPr lang="hr-HR" sz="2790" b="1" dirty="0">
                <a:solidFill>
                  <a:srgbClr val="C00000"/>
                </a:solidFill>
              </a:rPr>
              <a:t>Prouči sadržaje o australskoj glazbi na stranici IZZI</a:t>
            </a:r>
            <a:br>
              <a:rPr lang="hr-HR" sz="2880" b="1" dirty="0">
                <a:solidFill>
                  <a:srgbClr val="C00000"/>
                </a:solidFill>
              </a:rPr>
            </a:br>
            <a:r>
              <a:rPr lang="hr-HR" sz="2880" b="1" dirty="0">
                <a:solidFill>
                  <a:srgbClr val="C00000"/>
                </a:solidFill>
              </a:rPr>
              <a:t> </a:t>
            </a:r>
            <a:endParaRPr sz="2880" b="1" dirty="0">
              <a:solidFill>
                <a:schemeClr val="dk1"/>
              </a:solidFill>
            </a:endParaRPr>
          </a:p>
        </p:txBody>
      </p:sp>
      <p:sp>
        <p:nvSpPr>
          <p:cNvPr id="275" name="Google Shape;275;p36"/>
          <p:cNvSpPr txBox="1"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hr-HR" sz="1800" b="1"/>
              <a:t>Kako bi produbio svoje znanje prouči sadržaje i riješi zadatke vezane uz Australsku glazbu na stranici </a:t>
            </a:r>
            <a:r>
              <a:rPr lang="hr-HR" sz="1800" b="1">
                <a:solidFill>
                  <a:srgbClr val="4A86E8"/>
                </a:solidFill>
              </a:rPr>
              <a:t>IZZI DOS </a:t>
            </a:r>
            <a:r>
              <a:rPr lang="hr-HR" sz="1800" b="1"/>
              <a:t>te izradi prezentaciju ili plakat željenim digitalnim alatom:</a:t>
            </a: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rPr lang="hr-HR" sz="1800" u="sng">
                <a:solidFill>
                  <a:schemeClr val="hlink"/>
                </a:solidFill>
                <a:hlinkClick r:id="rId3"/>
              </a:rPr>
              <a:t>https://moj.izzi.hr/DOS/2386/11293.html</a:t>
            </a:r>
            <a:r>
              <a:rPr lang="hr-HR" sz="1800"/>
              <a:t> </a:t>
            </a: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rPr lang="hr-HR" sz="1800" b="1"/>
              <a:t>Zadani kriteriji:</a:t>
            </a:r>
            <a:endParaRPr sz="1800" b="1"/>
          </a:p>
          <a:p>
            <a:pPr marL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rPr lang="hr-HR" sz="1800"/>
              <a:t>•	istaknuti najznačajnije teze (uloga i vrste glazbe u pojedinoj kulturi, značajke glazbe – ritamske, metričke, melodijske, oblikovne (improvizacija,  (ponavljanje-variranje-kontrast), način izvođenja, glazbala i sl.),  </a:t>
            </a: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rPr lang="hr-HR" sz="1800"/>
              <a:t>•	potkrijepiti teze barem jednim primjerom iz DOSa </a:t>
            </a: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rPr lang="hr-HR" sz="1800"/>
              <a:t>•	potražiti dodatne informacije na mrežnim stranicama iz barem još jednog izvora</a:t>
            </a:r>
            <a:endParaRPr sz="1800"/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276" name="Google Shape;276;p36"/>
          <p:cNvSpPr txBox="1"/>
          <p:nvPr/>
        </p:nvSpPr>
        <p:spPr>
          <a:xfrm>
            <a:off x="1322725" y="1207700"/>
            <a:ext cx="7338300" cy="8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5B4B81-7C5C-4E6A-9347-1D738BD18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/>
              <a:t>Tablica za </a:t>
            </a:r>
            <a:r>
              <a:rPr lang="hr-HR" sz="2800" b="1" dirty="0" err="1"/>
              <a:t>samovrednovanje</a:t>
            </a:r>
            <a:r>
              <a:rPr lang="hr-HR" sz="2800" b="1" dirty="0"/>
              <a:t>:</a:t>
            </a:r>
            <a:br>
              <a:rPr lang="hr-HR" sz="2800" b="1" dirty="0"/>
            </a:br>
            <a:r>
              <a:rPr lang="hr-HR" sz="2800" b="1" i="1" dirty="0">
                <a:solidFill>
                  <a:srgbClr val="C00000"/>
                </a:solidFill>
              </a:rPr>
              <a:t>Australska glazba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3BAB3E2-E408-4362-86CC-D305CBB973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6" name="Tablica 6">
            <a:extLst>
              <a:ext uri="{FF2B5EF4-FFF2-40B4-BE49-F238E27FC236}">
                <a16:creationId xmlns:a16="http://schemas.microsoft.com/office/drawing/2014/main" id="{1869AE76-76B6-47DE-9490-17F341D96F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793069"/>
              </p:ext>
            </p:extLst>
          </p:nvPr>
        </p:nvGraphicFramePr>
        <p:xfrm>
          <a:off x="822958" y="1845732"/>
          <a:ext cx="7543801" cy="40233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7543801">
                  <a:extLst>
                    <a:ext uri="{9D8B030D-6E8A-4147-A177-3AD203B41FA5}">
                      <a16:colId xmlns:a16="http://schemas.microsoft.com/office/drawing/2014/main" val="832842509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r>
                        <a:rPr lang="hr-HR" dirty="0"/>
                        <a:t>Ime i prezime:</a:t>
                      </a:r>
                    </a:p>
                    <a:p>
                      <a:r>
                        <a:rPr lang="hr-HR" dirty="0"/>
                        <a:t>Datum: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41866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hr-HR" sz="1200" dirty="0"/>
                        <a:t>Smatram li sadržaje projektnoga zadatka </a:t>
                      </a:r>
                      <a:r>
                        <a:rPr lang="hr-HR" sz="1200" i="1" dirty="0">
                          <a:solidFill>
                            <a:srgbClr val="C00000"/>
                          </a:solidFill>
                        </a:rPr>
                        <a:t>Australska glazba </a:t>
                      </a:r>
                      <a:r>
                        <a:rPr lang="hr-HR" sz="1200" dirty="0"/>
                        <a:t>zanimljivima i korisnima?</a:t>
                      </a:r>
                    </a:p>
                    <a:p>
                      <a:endParaRPr lang="hr-H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621988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hr-HR" sz="1200" dirty="0"/>
                        <a:t>Mogu li povezati sadržaje aktivnosti sa stvarnim životom?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658856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hr-HR" sz="1200" dirty="0"/>
                        <a:t>Jesam li odgovorno pristupila/pristupio zadatku? Jesam li ga izvršio/izvršila u potpunosti i na vrijeme?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453353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pl-PL" sz="1200" dirty="0"/>
                        <a:t>U čemu sam osobito uspješna/uspješan? </a:t>
                      </a:r>
                      <a:endParaRPr lang="hr-H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45608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hr-HR" sz="1200" dirty="0"/>
                        <a:t>Što mogu napraviti kako bih sljedeći put uspješnije riješio/riješila zadatak?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587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555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C9958E-1D72-4FD8-954F-ACA8DAB5A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/>
              <a:t>Rubrika za formativno vrednovanje:</a:t>
            </a:r>
            <a:br>
              <a:rPr lang="hr-HR" sz="3200" b="1" dirty="0"/>
            </a:br>
            <a:r>
              <a:rPr lang="hr-HR" sz="3200" b="1" i="1" dirty="0">
                <a:solidFill>
                  <a:srgbClr val="C00000"/>
                </a:solidFill>
              </a:rPr>
              <a:t>Australska glazba 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8454677-960A-456F-9376-1DE7AEA0A5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D87B4741-737C-414A-A31F-CDEE4CD283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120012"/>
              </p:ext>
            </p:extLst>
          </p:nvPr>
        </p:nvGraphicFramePr>
        <p:xfrm>
          <a:off x="822959" y="1845733"/>
          <a:ext cx="7551215" cy="402335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339473">
                  <a:extLst>
                    <a:ext uri="{9D8B030D-6E8A-4147-A177-3AD203B41FA5}">
                      <a16:colId xmlns:a16="http://schemas.microsoft.com/office/drawing/2014/main" val="3460994274"/>
                    </a:ext>
                  </a:extLst>
                </a:gridCol>
                <a:gridCol w="6211742">
                  <a:extLst>
                    <a:ext uri="{9D8B030D-6E8A-4147-A177-3AD203B41FA5}">
                      <a16:colId xmlns:a16="http://schemas.microsoft.com/office/drawing/2014/main" val="3197853443"/>
                    </a:ext>
                  </a:extLst>
                </a:gridCol>
              </a:tblGrid>
              <a:tr h="424228">
                <a:tc>
                  <a:txBody>
                    <a:bodyPr/>
                    <a:lstStyle/>
                    <a:p>
                      <a:r>
                        <a:rPr lang="hr-HR" dirty="0"/>
                        <a:t>Datum: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Ime i prezime: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912563"/>
                  </a:ext>
                </a:extLst>
              </a:tr>
              <a:tr h="466746"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FF9D0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VREDNOVANJE ZA UČENJE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OPISNICI ELEMENATA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059025"/>
                  </a:ext>
                </a:extLst>
              </a:tr>
              <a:tr h="684561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U potpunosti ostvareno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Zadatak predaje i izvršava na vrijeme. Samostalno opisuje i analizira temu. Sve opise potkrepljuje dodatnim sadržajima. Samostalno koristi različite izvore za pronalaženje relevantnih verbalnih, vizualnih i audio-vizualnih podataka potrebnih za izradu zadatka (najmanje 2). Navodi izvore i citate (najmanje 2). Sadržaji su oblikovani jednostavnim riječima/grafičkim prikazom i sl. Logično su strukturirani. 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106419"/>
                  </a:ext>
                </a:extLst>
              </a:tr>
              <a:tr h="855701"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Većim dijelom ostvareno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Zadatak predaje i izvršava na vrijeme. Samostalno opisuje i analizira temu.  Većim dijelom opise potkrepljuje dodatnim sadržajima. Samostalno koristi različite izvore za pronalaženje relevantnih verbalnih, vizualnih i audio-vizualnih podataka potrebnih za izradu zadatka (1 ili 2). Navodi izvore i citate (1 ili 2). Sadržaji su oblikovani jednostavnim, razumljivim riječima/grafičkim prikazom i sl. Većim su dijelom jasno, pregledno i logično strukturirani.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0406693"/>
                  </a:ext>
                </a:extLst>
              </a:tr>
              <a:tr h="684561"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Manjim dijelom ostvareno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Zadatak ne predaje na vrijeme već s malim zakašnjenjem. Sažeto opisuje temu. Opise manjim dijelom potkrepljuje dodatnim sadržajima. Koristi različite izvore za pronalaženje relevantnih verbalnih, vizualnih i audio-vizualnih podataka potrebnih za izradu zadatka (1). Navodi izvore i citate (1). Sadržaji su djelomično pregledno i logično strukturirani, primjerice previše ili premalo sadržaja. 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982749"/>
                  </a:ext>
                </a:extLst>
              </a:tr>
              <a:tr h="907562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Potrebno doraditi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Zadatak ne predaje na vrijeme već sa znatnim zakašnjenjem. Većina navedenih sadržaja ne opisuje zadanu temu ili je opisuje u maloj mjeri. Sadržaji su nepregledno i nelogično prezentirani. 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296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947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8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2790" b="1" dirty="0">
                <a:solidFill>
                  <a:srgbClr val="C00000"/>
                </a:solidFill>
              </a:rPr>
              <a:t>6. zadatak: Dopuni znanje i istraži!</a:t>
            </a:r>
            <a:endParaRPr sz="2790" b="1" dirty="0">
              <a:solidFill>
                <a:srgbClr val="C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2790" b="1" dirty="0">
                <a:solidFill>
                  <a:srgbClr val="C00000"/>
                </a:solidFill>
              </a:rPr>
              <a:t>Prouči sadržaje o afričkoj glazbi na stranici IZZI</a:t>
            </a:r>
            <a:endParaRPr dirty="0"/>
          </a:p>
        </p:txBody>
      </p:sp>
      <p:sp>
        <p:nvSpPr>
          <p:cNvPr id="290" name="Google Shape;290;p38"/>
          <p:cNvSpPr txBox="1">
            <a:spLocks noGrp="1"/>
          </p:cNvSpPr>
          <p:nvPr>
            <p:ph type="body" idx="1"/>
          </p:nvPr>
        </p:nvSpPr>
        <p:spPr>
          <a:xfrm>
            <a:off x="822959" y="1845734"/>
            <a:ext cx="7543800" cy="4023300"/>
          </a:xfrm>
          <a:prstGeom prst="rect">
            <a:avLst/>
          </a:prstGeom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1800" b="1" dirty="0"/>
              <a:t>Kako bi produbio svoje znanje prouči sadržaje na stranici </a:t>
            </a:r>
            <a:r>
              <a:rPr lang="hr-HR" sz="1800" b="1" dirty="0">
                <a:solidFill>
                  <a:srgbClr val="0070C0"/>
                </a:solidFill>
              </a:rPr>
              <a:t>IZZI DOS </a:t>
            </a:r>
            <a:r>
              <a:rPr lang="hr-HR" sz="1800" b="1" dirty="0">
                <a:solidFill>
                  <a:srgbClr val="000000"/>
                </a:solidFill>
              </a:rPr>
              <a:t>, osobitu pozornost obrati na odlomak:</a:t>
            </a:r>
            <a:r>
              <a:rPr lang="hr-HR" sz="1800" b="1" dirty="0">
                <a:solidFill>
                  <a:srgbClr val="0000FF"/>
                </a:solidFill>
              </a:rPr>
              <a:t> </a:t>
            </a:r>
            <a:r>
              <a:rPr lang="hr-HR" sz="1800" b="1" i="1" dirty="0">
                <a:solidFill>
                  <a:srgbClr val="C00000"/>
                </a:solidFill>
              </a:rPr>
              <a:t>Utjecaj afričke glazbe na glazbe u drugim dijelovima svijeta</a:t>
            </a:r>
            <a:r>
              <a:rPr lang="hr-HR" sz="1800" b="1" dirty="0">
                <a:solidFill>
                  <a:srgbClr val="0000FF"/>
                </a:solidFill>
              </a:rPr>
              <a:t> </a:t>
            </a:r>
            <a:r>
              <a:rPr lang="hr-HR" sz="1800" b="1" dirty="0">
                <a:solidFill>
                  <a:schemeClr val="dk1"/>
                </a:solidFill>
              </a:rPr>
              <a:t>te izradi prezentaciju ili plakat željenim digitalnim alatom:</a:t>
            </a:r>
            <a:endParaRPr sz="1800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1800" u="sng" dirty="0">
                <a:solidFill>
                  <a:schemeClr val="hlink"/>
                </a:solidFill>
                <a:hlinkClick r:id="rId3"/>
              </a:rPr>
              <a:t>https://moj.izzi.hr/DOS/2386/11287.html</a:t>
            </a:r>
            <a:r>
              <a:rPr lang="hr-HR" sz="1800" dirty="0"/>
              <a:t> </a:t>
            </a:r>
            <a:endParaRPr sz="18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1800" b="1" dirty="0"/>
              <a:t>Zadani kriteriji:</a:t>
            </a:r>
            <a:endParaRPr sz="1800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1800" dirty="0"/>
              <a:t>•	istaknuti bitna obilježja afričke glazbe, istražiti stilove primjerice klasične i popularne glazbe koji se nadahnjuju navedenom glazbenom tradicijom te glazbene stilove i žanrove koji svoje korijene vuku iz navedene tradicije.</a:t>
            </a:r>
            <a:endParaRPr sz="18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1800" dirty="0"/>
              <a:t>•	potkrijepiti teze barem jednim primjerom iz </a:t>
            </a:r>
            <a:r>
              <a:rPr lang="hr-HR" sz="1800" dirty="0" err="1"/>
              <a:t>DOSa</a:t>
            </a:r>
            <a:r>
              <a:rPr lang="hr-HR" sz="1800" dirty="0"/>
              <a:t> </a:t>
            </a:r>
            <a:endParaRPr sz="1800" dirty="0"/>
          </a:p>
          <a:p>
            <a:pPr marL="0" lvl="0" indent="0" algn="l" rtl="0"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1800" dirty="0"/>
              <a:t>•	potražiti dodatne informacije na mrežnim stranicama iz barem još jednog izvora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5B4B81-7C5C-4E6A-9347-1D738BD18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/>
              <a:t>Tablica za </a:t>
            </a:r>
            <a:r>
              <a:rPr lang="hr-HR" sz="2800" b="1" dirty="0" err="1"/>
              <a:t>samovrednovanje</a:t>
            </a:r>
            <a:r>
              <a:rPr lang="hr-HR" sz="2800" b="1" dirty="0"/>
              <a:t>:</a:t>
            </a:r>
            <a:br>
              <a:rPr lang="hr-HR" sz="2800" b="1" dirty="0"/>
            </a:br>
            <a:r>
              <a:rPr lang="hr-HR" sz="2800" b="1" i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Utjecaj afričke glazbe na glazbe u drugim dijelovima svijeta</a:t>
            </a:r>
            <a:r>
              <a:rPr lang="hr-HR" sz="28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hr-HR" sz="2800" b="1" i="1" dirty="0">
              <a:solidFill>
                <a:srgbClr val="C00000"/>
              </a:solidFill>
            </a:endParaRP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3BAB3E2-E408-4362-86CC-D305CBB973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6" name="Tablica 6">
            <a:extLst>
              <a:ext uri="{FF2B5EF4-FFF2-40B4-BE49-F238E27FC236}">
                <a16:creationId xmlns:a16="http://schemas.microsoft.com/office/drawing/2014/main" id="{1869AE76-76B6-47DE-9490-17F341D96F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07083"/>
              </p:ext>
            </p:extLst>
          </p:nvPr>
        </p:nvGraphicFramePr>
        <p:xfrm>
          <a:off x="822958" y="1845732"/>
          <a:ext cx="7543801" cy="40233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7543801">
                  <a:extLst>
                    <a:ext uri="{9D8B030D-6E8A-4147-A177-3AD203B41FA5}">
                      <a16:colId xmlns:a16="http://schemas.microsoft.com/office/drawing/2014/main" val="832842509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r>
                        <a:rPr lang="hr-HR" dirty="0"/>
                        <a:t>Ime i prezime:</a:t>
                      </a:r>
                    </a:p>
                    <a:p>
                      <a:r>
                        <a:rPr lang="hr-HR" dirty="0"/>
                        <a:t>Datum: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41866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hr-HR" sz="1200" dirty="0"/>
                        <a:t>Smatram li sadržaje projektnoga zadatka </a:t>
                      </a:r>
                      <a:r>
                        <a:rPr lang="hr-HR" sz="1200" b="1" i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Utjecaj afričke glazbe na glazbe u drugim dijelovima svijeta</a:t>
                      </a:r>
                      <a:r>
                        <a:rPr lang="hr-HR" sz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hr-HR" sz="12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hr-HR" sz="1200" dirty="0"/>
                        <a:t>zanimljivima i korisnima?</a:t>
                      </a:r>
                    </a:p>
                    <a:p>
                      <a:endParaRPr lang="hr-H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621988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hr-HR" sz="1200" dirty="0"/>
                        <a:t>Mogu li povezati sadržaje aktivnosti sa stvarnim životom?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658856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hr-HR" sz="1200" dirty="0"/>
                        <a:t>Jesam li odgovorno pristupila/pristupio zadatku? Jesam li ga izvršio/izvršila u potpunosti i na vrijeme?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453353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pl-PL" sz="1200" dirty="0"/>
                        <a:t>U čemu sam osobito uspješna/uspješan? </a:t>
                      </a:r>
                      <a:endParaRPr lang="hr-H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45608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hr-HR" sz="1200" dirty="0"/>
                        <a:t>Što mogu napraviti kako bih sljedeći put uspješnije riješio/riješila zadatak?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587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949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C9958E-1D72-4FD8-954F-ACA8DAB5A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/>
              <a:t>Rubrika za formativno vrednovanje:</a:t>
            </a:r>
            <a:br>
              <a:rPr lang="hr-HR" sz="3200" b="1" dirty="0"/>
            </a:br>
            <a:r>
              <a:rPr lang="hr-HR" sz="2800" b="1" i="1" dirty="0">
                <a:solidFill>
                  <a:srgbClr val="C00000"/>
                </a:solidFill>
              </a:rPr>
              <a:t>Utjecaj afričke glazbe na glazbe u drugim dijelovima svijeta 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8454677-960A-456F-9376-1DE7AEA0A5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D87B4741-737C-414A-A31F-CDEE4CD28312}"/>
              </a:ext>
            </a:extLst>
          </p:cNvPr>
          <p:cNvGraphicFramePr>
            <a:graphicFrameLocks noGrp="1"/>
          </p:cNvGraphicFramePr>
          <p:nvPr/>
        </p:nvGraphicFramePr>
        <p:xfrm>
          <a:off x="822959" y="1845733"/>
          <a:ext cx="7551215" cy="402335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339473">
                  <a:extLst>
                    <a:ext uri="{9D8B030D-6E8A-4147-A177-3AD203B41FA5}">
                      <a16:colId xmlns:a16="http://schemas.microsoft.com/office/drawing/2014/main" val="3460994274"/>
                    </a:ext>
                  </a:extLst>
                </a:gridCol>
                <a:gridCol w="6211742">
                  <a:extLst>
                    <a:ext uri="{9D8B030D-6E8A-4147-A177-3AD203B41FA5}">
                      <a16:colId xmlns:a16="http://schemas.microsoft.com/office/drawing/2014/main" val="3197853443"/>
                    </a:ext>
                  </a:extLst>
                </a:gridCol>
              </a:tblGrid>
              <a:tr h="424228">
                <a:tc>
                  <a:txBody>
                    <a:bodyPr/>
                    <a:lstStyle/>
                    <a:p>
                      <a:r>
                        <a:rPr lang="hr-HR" dirty="0"/>
                        <a:t>Datum: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Ime i prezime: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912563"/>
                  </a:ext>
                </a:extLst>
              </a:tr>
              <a:tr h="466746"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FF9D0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VREDNOVANJE ZA UČENJE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OPISNICI ELEMENATA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059025"/>
                  </a:ext>
                </a:extLst>
              </a:tr>
              <a:tr h="684561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U potpunosti ostvareno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Zadatak predaje i izvršava na vrijeme. Samostalno opisuje i analizira temu. Sve opise potkrepljuje dodatnim sadržajima. Samostalno koristi različite izvore za pronalaženje relevantnih verbalnih, vizualnih i audio-vizualnih podataka potrebnih za izradu zadatka (najmanje 2). Navodi izvore i citate (najmanje 2). Sadržaji su oblikovani jednostavnim riječima/grafičkim prikazom i sl. Logično su strukturirani. 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106419"/>
                  </a:ext>
                </a:extLst>
              </a:tr>
              <a:tr h="855701"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Većim dijelom ostvareno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Zadatak predaje i izvršava na vrijeme. Samostalno opisuje i analizira temu.  Većim dijelom opise potkrepljuje dodatnim sadržajima. Samostalno koristi različite izvore za pronalaženje relevantnih verbalnih, vizualnih i audio-vizualnih podataka potrebnih za izradu zadatka (1 ili 2). Navodi izvore i citate (1 ili 2). Sadržaji su oblikovani jednostavnim, razumljivim riječima/grafičkim prikazom i sl. Većim su dijelom jasno, pregledno i logično strukturirani.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0406693"/>
                  </a:ext>
                </a:extLst>
              </a:tr>
              <a:tr h="684561"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Manjim dijelom ostvareno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Zadatak ne predaje na vrijeme već s malim zakašnjenjem. Sažeto opisuje temu. Opise manjim dijelom potkrepljuje dodatnim sadržajima. Koristi različite izvore za pronalaženje relevantnih verbalnih, vizualnih i audio-vizualnih podataka potrebnih za izradu zadatka (1). Navodi izvore i citate (1). Sadržaji su djelomično pregledno i logično strukturirani, primjerice previše ili premalo sadržaja. 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982749"/>
                  </a:ext>
                </a:extLst>
              </a:tr>
              <a:tr h="907562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Potrebno doraditi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Zadatak ne predaje na vrijeme već sa znatnim zakašnjenjem. Većina navedenih sadržaja ne opisuje zadanu temu ili je opisuje u maloj mjeri. Sadržaji su nepregledno i nelogično prezentirani. 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296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596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9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80"/>
              <a:buFont typeface="Calibri"/>
              <a:buNone/>
            </a:pPr>
            <a:r>
              <a:rPr lang="hr-HR" sz="3000" b="1" dirty="0">
                <a:solidFill>
                  <a:srgbClr val="CC0000"/>
                </a:solidFill>
              </a:rPr>
              <a:t>7. zadatak: Dopuni znanje i istraži!</a:t>
            </a:r>
            <a:endParaRPr sz="3000" b="1" dirty="0">
              <a:solidFill>
                <a:srgbClr val="CC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80"/>
              <a:buFont typeface="Calibri"/>
              <a:buNone/>
            </a:pPr>
            <a:r>
              <a:rPr lang="hr-HR" sz="3000" b="1" dirty="0">
                <a:solidFill>
                  <a:srgbClr val="CC0000"/>
                </a:solidFill>
              </a:rPr>
              <a:t>Budi glazbeni arheolog: </a:t>
            </a:r>
            <a:r>
              <a:rPr lang="hr-HR" sz="3000" b="1" i="1" dirty="0">
                <a:solidFill>
                  <a:srgbClr val="CC0000"/>
                </a:solidFill>
              </a:rPr>
              <a:t>Tragom prvih zapisa, slika o glazbi, glazbala i zvukova</a:t>
            </a:r>
            <a:endParaRPr sz="3000" dirty="0">
              <a:solidFill>
                <a:srgbClr val="CC0000"/>
              </a:solidFill>
            </a:endParaRPr>
          </a:p>
        </p:txBody>
      </p:sp>
      <p:sp>
        <p:nvSpPr>
          <p:cNvPr id="296" name="Google Shape;296;p39"/>
          <p:cNvSpPr txBox="1">
            <a:spLocks noGrp="1"/>
          </p:cNvSpPr>
          <p:nvPr>
            <p:ph type="body" idx="1"/>
          </p:nvPr>
        </p:nvSpPr>
        <p:spPr>
          <a:xfrm>
            <a:off x="822959" y="1845734"/>
            <a:ext cx="7543800" cy="4023300"/>
          </a:xfrm>
          <a:prstGeom prst="rect">
            <a:avLst/>
          </a:prstGeom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hr-HR" sz="1800" b="1" dirty="0"/>
              <a:t>Kako bi produbio svoje znanje prouči sadržaje na stranici 84. udžbenika </a:t>
            </a:r>
            <a:r>
              <a:rPr lang="hr-HR" sz="1800" b="1" i="1" dirty="0"/>
              <a:t>Glazbeni susreti 1</a:t>
            </a:r>
            <a:r>
              <a:rPr lang="hr-HR" sz="1800" b="1" dirty="0"/>
              <a:t> (stranici 85. udžbenika </a:t>
            </a:r>
            <a:r>
              <a:rPr lang="hr-HR" sz="1800" b="1" i="1" dirty="0"/>
              <a:t>Glazbeni kontakti 1</a:t>
            </a:r>
            <a:r>
              <a:rPr lang="hr-HR" sz="1800" b="1" dirty="0"/>
              <a:t>) </a:t>
            </a:r>
            <a:r>
              <a:rPr lang="hr-HR" sz="1800" b="1" dirty="0">
                <a:solidFill>
                  <a:srgbClr val="000000"/>
                </a:solidFill>
              </a:rPr>
              <a:t>te izradi prezentaciju ili plakat željenim digitalnim alatom.</a:t>
            </a:r>
            <a:endParaRPr sz="1800" b="1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800" b="1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hr-HR" sz="1800" b="1" dirty="0"/>
              <a:t>Zadani kriteriji:</a:t>
            </a:r>
            <a:endParaRPr sz="1800"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hr-HR" sz="1800" dirty="0"/>
              <a:t>istaknuti najznačajnije teze (o najstarijim glazbalima, njihovoj građi, zvuku), 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r-HR" sz="1800" dirty="0"/>
              <a:t>opise / navode potkrijepiti dodatnim sadržajima: glazbenim primjerima, citatima i sl., 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hr-HR" sz="1800" dirty="0"/>
              <a:t>potražiti dodatne sadržaje koristeći najmanje 2 različita izvora koje je nužno istaknuti u uratku</a:t>
            </a:r>
            <a:endParaRPr sz="18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1200"/>
              </a:spcBef>
              <a:spcAft>
                <a:spcPts val="200"/>
              </a:spcAft>
              <a:buNone/>
            </a:pPr>
            <a:endParaRPr sz="1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5B4B81-7C5C-4E6A-9347-1D738BD18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b="1" dirty="0"/>
              <a:t>Tablica za </a:t>
            </a:r>
            <a:r>
              <a:rPr lang="hr-HR" sz="2400" b="1" dirty="0" err="1"/>
              <a:t>samovrednovanje</a:t>
            </a:r>
            <a:r>
              <a:rPr lang="hr-HR" sz="2400" b="1" dirty="0"/>
              <a:t>:</a:t>
            </a:r>
            <a:br>
              <a:rPr lang="hr-HR" sz="2400" b="1" dirty="0"/>
            </a:br>
            <a:r>
              <a:rPr lang="hr-HR" sz="24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Budi glazbeni arheolog:</a:t>
            </a:r>
            <a:r>
              <a:rPr lang="hr-HR" sz="2400" b="1" i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Tragom prvih zapisa, slika o glazbi, glazbala i zvukova</a:t>
            </a:r>
            <a:endParaRPr lang="hr-HR" sz="2400" b="1" i="1" dirty="0">
              <a:solidFill>
                <a:srgbClr val="C00000"/>
              </a:solidFill>
            </a:endParaRP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3BAB3E2-E408-4362-86CC-D305CBB973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6" name="Tablica 6">
            <a:extLst>
              <a:ext uri="{FF2B5EF4-FFF2-40B4-BE49-F238E27FC236}">
                <a16:creationId xmlns:a16="http://schemas.microsoft.com/office/drawing/2014/main" id="{1869AE76-76B6-47DE-9490-17F341D96F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171807"/>
              </p:ext>
            </p:extLst>
          </p:nvPr>
        </p:nvGraphicFramePr>
        <p:xfrm>
          <a:off x="852616" y="1845732"/>
          <a:ext cx="7514143" cy="40233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7514143">
                  <a:extLst>
                    <a:ext uri="{9D8B030D-6E8A-4147-A177-3AD203B41FA5}">
                      <a16:colId xmlns:a16="http://schemas.microsoft.com/office/drawing/2014/main" val="832842509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r>
                        <a:rPr lang="hr-HR" dirty="0"/>
                        <a:t>Ime i prezime:</a:t>
                      </a:r>
                    </a:p>
                    <a:p>
                      <a:r>
                        <a:rPr lang="hr-HR" dirty="0"/>
                        <a:t>Datum: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41866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hr-HR" sz="1200" dirty="0"/>
                        <a:t>Smatram li sadržaje projektnoga zadatka </a:t>
                      </a:r>
                      <a:r>
                        <a:rPr lang="hr-HR" sz="1200" dirty="0">
                          <a:solidFill>
                            <a:srgbClr val="C00000"/>
                          </a:solidFill>
                        </a:rPr>
                        <a:t>Budi glazbeni arheolog: </a:t>
                      </a:r>
                      <a:r>
                        <a:rPr lang="hr-HR" sz="1200" i="1" dirty="0">
                          <a:solidFill>
                            <a:srgbClr val="C00000"/>
                          </a:solidFill>
                        </a:rPr>
                        <a:t>Tragom prvih zapisa, slika o glazbi, glazbala i zvukova</a:t>
                      </a:r>
                      <a:r>
                        <a:rPr lang="hr-HR" sz="12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hr-HR" sz="1200" dirty="0"/>
                        <a:t>zanimljivima i korisnima?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621988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hr-HR" sz="1200" dirty="0"/>
                        <a:t>Što mi se je posebno svidjelo pri rješavanju zadatka?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658856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hr-HR" sz="1200" dirty="0"/>
                        <a:t>Jesam li odgovorno pristupila/pristupio zadatku? Jesam li ga izvršio/izvršila u potpunosti i na vrijeme?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453353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pl-PL" sz="1200" dirty="0"/>
                        <a:t>U čemu sam osobito uspješna/uspješan? </a:t>
                      </a:r>
                      <a:endParaRPr lang="hr-H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45608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hr-HR" sz="1200" dirty="0"/>
                        <a:t>Što mogu napraviti kako bih sljedeći put uspješnije riješio/riješila zadatak?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587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04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C9958E-1D72-4FD8-954F-ACA8DAB5A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b="1" dirty="0"/>
              <a:t>Rubrika za formativno vrednovanje:</a:t>
            </a:r>
            <a:br>
              <a:rPr lang="hr-HR" sz="2400" b="1" dirty="0"/>
            </a:br>
            <a:r>
              <a:rPr lang="hr-HR" sz="2400" b="1" dirty="0">
                <a:solidFill>
                  <a:srgbClr val="C00000"/>
                </a:solidFill>
              </a:rPr>
              <a:t>Budi glazbeni arheolog: </a:t>
            </a:r>
            <a:r>
              <a:rPr lang="hr-HR" sz="2400" b="1" i="1" dirty="0">
                <a:solidFill>
                  <a:srgbClr val="C00000"/>
                </a:solidFill>
              </a:rPr>
              <a:t>Tragom prvih zapisa, slika o glazbi, glazbala i zvukova 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8454677-960A-456F-9376-1DE7AEA0A5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D87B4741-737C-414A-A31F-CDEE4CD28312}"/>
              </a:ext>
            </a:extLst>
          </p:cNvPr>
          <p:cNvGraphicFramePr>
            <a:graphicFrameLocks noGrp="1"/>
          </p:cNvGraphicFramePr>
          <p:nvPr/>
        </p:nvGraphicFramePr>
        <p:xfrm>
          <a:off x="822959" y="1845733"/>
          <a:ext cx="7551215" cy="402335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339473">
                  <a:extLst>
                    <a:ext uri="{9D8B030D-6E8A-4147-A177-3AD203B41FA5}">
                      <a16:colId xmlns:a16="http://schemas.microsoft.com/office/drawing/2014/main" val="3460994274"/>
                    </a:ext>
                  </a:extLst>
                </a:gridCol>
                <a:gridCol w="6211742">
                  <a:extLst>
                    <a:ext uri="{9D8B030D-6E8A-4147-A177-3AD203B41FA5}">
                      <a16:colId xmlns:a16="http://schemas.microsoft.com/office/drawing/2014/main" val="3197853443"/>
                    </a:ext>
                  </a:extLst>
                </a:gridCol>
              </a:tblGrid>
              <a:tr h="424228">
                <a:tc>
                  <a:txBody>
                    <a:bodyPr/>
                    <a:lstStyle/>
                    <a:p>
                      <a:r>
                        <a:rPr lang="hr-HR" dirty="0"/>
                        <a:t>Datum: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Ime i prezime: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912563"/>
                  </a:ext>
                </a:extLst>
              </a:tr>
              <a:tr h="466746"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FF9D0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VREDNOVANJE ZA UČENJE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OPISNICI ELEMENATA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059025"/>
                  </a:ext>
                </a:extLst>
              </a:tr>
              <a:tr h="684561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U potpunosti ostvareno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Zadatak predaje i izvršava na vrijeme. Samostalno opisuje i analizira temu. Sve opise potkrepljuje dodatnim sadržajima. Samostalno koristi različite izvore za pronalaženje relevantnih verbalnih, vizualnih i audio-vizualnih podataka potrebnih za izradu zadatka (najmanje 2). Navodi izvore i citate (najmanje 2). Sadržaji su oblikovani jednostavnim riječima/grafičkim prikazom i sl. Logično su strukturirani. 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106419"/>
                  </a:ext>
                </a:extLst>
              </a:tr>
              <a:tr h="855701"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Većim dijelom ostvareno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Zadatak predaje i izvršava na vrijeme. Samostalno opisuje i analizira temu.  Većim dijelom opise potkrepljuje dodatnim sadržajima. Samostalno koristi različite izvore za pronalaženje relevantnih verbalnih, vizualnih i audio-vizualnih podataka potrebnih za izradu zadatka (1 ili 2). Navodi izvore i citate (1 ili 2). Sadržaji su oblikovani jednostavnim, razumljivim riječima/grafičkim prikazom i sl. Većim su dijelom jasno, pregledno i logično strukturirani.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0406693"/>
                  </a:ext>
                </a:extLst>
              </a:tr>
              <a:tr h="684561"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Manjim dijelom ostvareno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Zadatak ne predaje na vrijeme već s malim zakašnjenjem. Sažeto opisuje temu. Opise manjim dijelom potkrepljuje dodatnim sadržajima. Koristi različite izvore za pronalaženje relevantnih verbalnih, vizualnih i audio-vizualnih podataka potrebnih za izradu zadatka (1). Navodi izvore i citate (1). Sadržaji su djelomično pregledno i logično strukturirani, primjerice previše ili premalo sadržaja. 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982749"/>
                  </a:ext>
                </a:extLst>
              </a:tr>
              <a:tr h="907562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Potrebno doraditi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Zadatak ne predaje na vrijeme već sa znatnim zakašnjenjem. Većina navedenih sadržaja ne opisuje zadanu temu ili je opisuje u maloj mjeri. Sadržaji su nepregledno i nelogično prezentirani. 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296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54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hr-HR"/>
              <a:t>Za rad će ti trebati:</a:t>
            </a:r>
            <a:endParaRPr/>
          </a:p>
        </p:txBody>
      </p:sp>
      <p:sp>
        <p:nvSpPr>
          <p:cNvPr id="108" name="Google Shape;108;p14"/>
          <p:cNvSpPr txBox="1">
            <a:spLocks noGrp="1"/>
          </p:cNvSpPr>
          <p:nvPr>
            <p:ph type="body" idx="1"/>
          </p:nvPr>
        </p:nvSpPr>
        <p:spPr>
          <a:xfrm>
            <a:off x="359424" y="1845725"/>
            <a:ext cx="8007300" cy="40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AutoNum type="arabicPeriod"/>
            </a:pPr>
            <a:r>
              <a:rPr lang="hr-HR" dirty="0"/>
              <a:t>udžbenik </a:t>
            </a:r>
            <a:r>
              <a:rPr lang="hr-HR" b="1" i="1" dirty="0"/>
              <a:t>Glazbeni susreti / kontakti 1</a:t>
            </a:r>
            <a:endParaRPr b="1" i="1" dirty="0"/>
          </a:p>
          <a:p>
            <a:pPr marL="9144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i="1" dirty="0"/>
          </a:p>
          <a:p>
            <a:pPr marL="457200" lvl="0" indent="-444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hr-HR" dirty="0"/>
              <a:t>pristup internetu putem laptopa, tableta ili mobitela</a:t>
            </a:r>
            <a:endParaRPr dirty="0"/>
          </a:p>
          <a:p>
            <a:pPr marL="457200" lvl="0" indent="-4572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alibri"/>
              <a:buAutoNum type="arabicPeriod"/>
            </a:pPr>
            <a:r>
              <a:rPr lang="hr-HR" u="sng" dirty="0">
                <a:solidFill>
                  <a:schemeClr val="hlink"/>
                </a:solidFill>
                <a:hlinkClick r:id="rId3"/>
              </a:rPr>
              <a:t>https://hr.izzi.digital/DOS/17968/18092.html</a:t>
            </a:r>
            <a:r>
              <a:rPr lang="hr-HR" dirty="0"/>
              <a:t> </a:t>
            </a:r>
            <a:endParaRPr dirty="0"/>
          </a:p>
          <a:p>
            <a:pPr lvl="0" indent="-457200">
              <a:spcBef>
                <a:spcPts val="1400"/>
              </a:spcBef>
              <a:buSzPts val="2000"/>
              <a:buFont typeface="Calibri"/>
              <a:buAutoNum type="arabicPeriod"/>
            </a:pPr>
            <a:r>
              <a:rPr lang="hr-HR" dirty="0"/>
              <a:t>bilježnica, papir i olovka, </a:t>
            </a:r>
            <a:r>
              <a:rPr lang="hr-HR" i="1" dirty="0"/>
              <a:t>Wordov</a:t>
            </a:r>
            <a:r>
              <a:rPr lang="hr-HR" dirty="0"/>
              <a:t> dokument, odgovore možeš pisati i na prezentaciju, odnosno željenim digitalnim alatom (sukladno dogovoru s predmetnim nastavnikom) </a:t>
            </a:r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hr-HR"/>
              <a:t>Način rada:</a:t>
            </a:r>
            <a:endParaRPr/>
          </a:p>
        </p:txBody>
      </p:sp>
      <p:sp>
        <p:nvSpPr>
          <p:cNvPr id="114" name="Google Shape;114;p15"/>
          <p:cNvSpPr txBox="1">
            <a:spLocks noGrp="1"/>
          </p:cNvSpPr>
          <p:nvPr>
            <p:ph type="body" idx="1"/>
          </p:nvPr>
        </p:nvSpPr>
        <p:spPr>
          <a:xfrm>
            <a:off x="822959" y="1845734"/>
            <a:ext cx="7543800" cy="40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144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hr-HR"/>
              <a:t>Odgovori </a:t>
            </a:r>
            <a:r>
              <a:rPr lang="hr-HR" b="1"/>
              <a:t>pisano  </a:t>
            </a:r>
            <a:r>
              <a:rPr lang="hr-HR"/>
              <a:t>(dogovorenim alatom / formom s predmetnim nastavnikom) na zadatke označene </a:t>
            </a:r>
            <a:r>
              <a:rPr lang="hr-HR" b="1">
                <a:solidFill>
                  <a:srgbClr val="CC0000"/>
                </a:solidFill>
              </a:rPr>
              <a:t>crvenom bojom</a:t>
            </a:r>
            <a:r>
              <a:rPr lang="hr-HR"/>
              <a:t>.</a:t>
            </a:r>
            <a:endParaRPr/>
          </a:p>
          <a:p>
            <a:pPr marL="9144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9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800"/>
              <a:buFont typeface="Calibri"/>
              <a:buNone/>
            </a:pPr>
            <a:r>
              <a:rPr lang="hr-HR" sz="3600" b="1" i="1" dirty="0">
                <a:solidFill>
                  <a:srgbClr val="C00000"/>
                </a:solidFill>
              </a:rPr>
              <a:t>GLAZBA PLEMENSKIH ZAJEDNICA</a:t>
            </a:r>
            <a:endParaRPr sz="36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0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</a:pPr>
            <a:r>
              <a:rPr lang="hr-HR" sz="3200" b="1" dirty="0">
                <a:solidFill>
                  <a:srgbClr val="C00000"/>
                </a:solidFill>
              </a:rPr>
              <a:t>1. zadatak: pogledaj i poslušaj videozapise iz videoteke udžbenika</a:t>
            </a:r>
            <a:endParaRPr dirty="0"/>
          </a:p>
        </p:txBody>
      </p:sp>
      <p:sp>
        <p:nvSpPr>
          <p:cNvPr id="239" name="Google Shape;239;p30"/>
          <p:cNvSpPr txBox="1"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1440" lvl="0" indent="-114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 "/>
            </a:pPr>
            <a:r>
              <a:rPr lang="hr-HR" sz="1800" b="1"/>
              <a:t>Prije analize i gledanja i slušanja videozapisa pročitaj pitanja:</a:t>
            </a:r>
            <a:endParaRPr sz="1800"/>
          </a:p>
          <a:p>
            <a:pPr marL="457200" lvl="0" indent="-4445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hr-HR" sz="1800" b="1"/>
              <a:t>Uz koje životne / društvene situacije povezuješ navedene videozapise?</a:t>
            </a:r>
            <a:endParaRPr sz="1800"/>
          </a:p>
          <a:p>
            <a:pPr marL="457200" lvl="0" indent="-4445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hr-HR" sz="1800" b="1"/>
              <a:t>Na koji se način izvodi glazba? Prepoznaješ li iste načine izvođenja u svim primjerima?</a:t>
            </a:r>
            <a:endParaRPr sz="1800"/>
          </a:p>
          <a:p>
            <a:pPr marL="457200" lvl="0" indent="-4445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hr-HR" sz="1800" b="1"/>
              <a:t>Koja su karakteristična glazbala, što sve može poslužiti kao glazbalo? </a:t>
            </a:r>
            <a:endParaRPr sz="1800" b="1"/>
          </a:p>
          <a:p>
            <a:pPr marL="91440" lvl="0" indent="36576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hr-HR" sz="1800" b="1"/>
              <a:t>Na koji su način  ta glazbala oblikovana i kakve su konstrukcije?</a:t>
            </a:r>
            <a:endParaRPr sz="1800"/>
          </a:p>
          <a:p>
            <a:pPr marL="457200" lvl="0" indent="-4445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hr-HR" sz="1800" b="1"/>
              <a:t>Koja je glazbena sastavnica osobito izražena u primjerima?</a:t>
            </a:r>
            <a:endParaRPr sz="1800"/>
          </a:p>
          <a:p>
            <a:pPr marL="457200" lvl="0" indent="-4445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hr-HR" sz="1800" b="1"/>
              <a:t>Kakve su melodije: velikoga ili maloga opsega, s puno kontrasta ili s ponavljanjima?</a:t>
            </a:r>
            <a:endParaRPr sz="1800"/>
          </a:p>
          <a:p>
            <a:pPr marL="457200" lvl="0" indent="-4445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hr-HR" sz="1800" b="1"/>
              <a:t>Možeš li sa sigurnošću utvrditi ili samo pretpostaviti, jesu li ljudi prije svirali ili pjevali? Navedi i objasni svoj stav.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1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None/>
            </a:pPr>
            <a:br>
              <a:rPr lang="hr-HR" sz="1800" b="1">
                <a:latin typeface="Arial"/>
                <a:ea typeface="Arial"/>
                <a:cs typeface="Arial"/>
                <a:sym typeface="Arial"/>
              </a:rPr>
            </a:br>
            <a:r>
              <a:rPr lang="hr-HR" sz="1979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Gdje pronaći videozapise za analizu i usporedbu?</a:t>
            </a:r>
            <a:br>
              <a:rPr lang="hr-HR" sz="1800" b="1">
                <a:latin typeface="Arial"/>
                <a:ea typeface="Arial"/>
                <a:cs typeface="Arial"/>
                <a:sym typeface="Arial"/>
              </a:rPr>
            </a:br>
            <a:br>
              <a:rPr lang="hr-HR" sz="1800">
                <a:latin typeface="Arial"/>
                <a:ea typeface="Arial"/>
                <a:cs typeface="Arial"/>
                <a:sym typeface="Arial"/>
              </a:rPr>
            </a:br>
            <a:r>
              <a:rPr lang="hr-HR" sz="1800">
                <a:latin typeface="Arial"/>
                <a:ea typeface="Arial"/>
                <a:cs typeface="Arial"/>
                <a:sym typeface="Arial"/>
              </a:rPr>
              <a:t>Videozapise potraži na IZZI digital – </a:t>
            </a:r>
            <a:r>
              <a:rPr lang="hr-HR" sz="1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Glazbeni susreti / kontakti 1 – Videoteka – Glazbeni vremeplov </a:t>
            </a:r>
            <a:br>
              <a:rPr lang="hr-HR" sz="1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r-HR" sz="1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r-HR" sz="18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https://hr.izzi.digital/DOS/17968/18092.html</a:t>
            </a:r>
            <a:r>
              <a:rPr lang="hr-HR" sz="180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solidFill>
                <a:srgbClr val="1155CC"/>
              </a:solidFill>
            </a:endParaRPr>
          </a:p>
        </p:txBody>
      </p:sp>
      <p:pic>
        <p:nvPicPr>
          <p:cNvPr id="245" name="Google Shape;245;p31" descr="Slika na kojoj se prikazuje snimka zaslona&#10;&#10;Opis je automatski generiran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1369784" y="1846263"/>
            <a:ext cx="6448882" cy="402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2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Calibri"/>
              <a:buNone/>
            </a:pPr>
            <a:r>
              <a:rPr lang="hr-HR" sz="2800" b="1" dirty="0">
                <a:solidFill>
                  <a:srgbClr val="C00000"/>
                </a:solidFill>
              </a:rPr>
              <a:t>2. zadatak – Pisana analiza primjera iz udžbenika:</a:t>
            </a:r>
            <a:br>
              <a:rPr lang="hr-HR" sz="2800" b="1" dirty="0"/>
            </a:br>
            <a:r>
              <a:rPr lang="hr-HR" sz="2400" dirty="0"/>
              <a:t>Nakon gledanja videozapisa odgovori pisano na postavljena pitanja.</a:t>
            </a:r>
            <a:endParaRPr sz="2400" dirty="0"/>
          </a:p>
        </p:txBody>
      </p:sp>
      <p:sp>
        <p:nvSpPr>
          <p:cNvPr id="251" name="Google Shape;251;p32"/>
          <p:cNvSpPr txBox="1"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91440" lvl="0" indent="-114300" algn="l" rtl="0">
              <a:spcBef>
                <a:spcPts val="1400"/>
              </a:spcBef>
              <a:spcAft>
                <a:spcPts val="0"/>
              </a:spcAft>
              <a:buSzPts val="1800"/>
              <a:buAutoNum type="arabicPeriod"/>
            </a:pPr>
            <a:r>
              <a:rPr lang="hr-HR" sz="1800" b="1"/>
              <a:t> Uz koje životne / društvene situacije povezuješ navedene videozapise?</a:t>
            </a:r>
            <a:endParaRPr sz="1800"/>
          </a:p>
          <a:p>
            <a:pPr marL="91440" lvl="0" indent="-114300" algn="l" rtl="0">
              <a:spcBef>
                <a:spcPts val="1400"/>
              </a:spcBef>
              <a:spcAft>
                <a:spcPts val="0"/>
              </a:spcAft>
              <a:buSzPts val="1800"/>
              <a:buAutoNum type="arabicPeriod"/>
            </a:pPr>
            <a:r>
              <a:rPr lang="hr-HR" sz="1800" b="1"/>
              <a:t> Na koji se način izvodi glazba? Prepoznaješ li iste načine izvođenja u svim primjerima?</a:t>
            </a:r>
            <a:endParaRPr sz="1800"/>
          </a:p>
          <a:p>
            <a:pPr marL="91440" lvl="0" indent="-114300" algn="l" rtl="0">
              <a:spcBef>
                <a:spcPts val="1400"/>
              </a:spcBef>
              <a:spcAft>
                <a:spcPts val="0"/>
              </a:spcAft>
              <a:buSzPts val="1800"/>
              <a:buAutoNum type="arabicPeriod"/>
            </a:pPr>
            <a:r>
              <a:rPr lang="hr-HR" sz="1800" b="1"/>
              <a:t> Koja su karakteristična glazbala, što sve može poslužiti kao glazbalo? Na koji su način glazbala oblikovana i kakve su konstrukcije?</a:t>
            </a:r>
            <a:endParaRPr sz="1800"/>
          </a:p>
          <a:p>
            <a:pPr marL="91440" lvl="0" indent="-114300" algn="l" rtl="0">
              <a:spcBef>
                <a:spcPts val="1400"/>
              </a:spcBef>
              <a:spcAft>
                <a:spcPts val="0"/>
              </a:spcAft>
              <a:buSzPts val="1800"/>
              <a:buAutoNum type="arabicPeriod"/>
            </a:pPr>
            <a:r>
              <a:rPr lang="hr-HR" sz="1800" b="1"/>
              <a:t> Koja je glazbena sastavnica osobito izražena u primjerima?</a:t>
            </a:r>
            <a:endParaRPr sz="1800"/>
          </a:p>
          <a:p>
            <a:pPr marL="91440" lvl="0" indent="-114300" algn="l" rtl="0">
              <a:spcBef>
                <a:spcPts val="1400"/>
              </a:spcBef>
              <a:spcAft>
                <a:spcPts val="0"/>
              </a:spcAft>
              <a:buSzPts val="1800"/>
              <a:buAutoNum type="arabicPeriod"/>
            </a:pPr>
            <a:r>
              <a:rPr lang="hr-HR" sz="1800" b="1"/>
              <a:t> Kakve su melodije: velikoga ili maloga opsega, s puno kontrasta ili s ponavljanjima?</a:t>
            </a:r>
            <a:endParaRPr sz="1800"/>
          </a:p>
          <a:p>
            <a:pPr marL="91440" lvl="0" indent="-114300" algn="l" rtl="0">
              <a:spcBef>
                <a:spcPts val="1400"/>
              </a:spcBef>
              <a:spcAft>
                <a:spcPts val="0"/>
              </a:spcAft>
              <a:buSzPts val="1800"/>
              <a:buAutoNum type="arabicPeriod"/>
            </a:pPr>
            <a:r>
              <a:rPr lang="hr-HR" sz="1800" b="1"/>
              <a:t> Možeš li sa sigurnošću utvrditi ili samo pretpostaviti, jesu li ljudi prije svirali ili pjevali? Navedi i objasni svoj stav.</a:t>
            </a:r>
            <a:endParaRPr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3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</a:pPr>
            <a:r>
              <a:rPr lang="hr-HR" sz="3200" b="1" dirty="0">
                <a:solidFill>
                  <a:srgbClr val="C00000"/>
                </a:solidFill>
              </a:rPr>
              <a:t>3. zadatak: zaključi! – </a:t>
            </a:r>
            <a:r>
              <a:rPr lang="hr-HR" sz="3200" dirty="0">
                <a:solidFill>
                  <a:schemeClr val="dk1"/>
                </a:solidFill>
              </a:rPr>
              <a:t>zaključke izloži pisanim putem u odabranoj formi / alatu</a:t>
            </a:r>
            <a:endParaRPr dirty="0"/>
          </a:p>
        </p:txBody>
      </p:sp>
      <p:sp>
        <p:nvSpPr>
          <p:cNvPr id="257" name="Google Shape;257;p33"/>
          <p:cNvSpPr txBox="1"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AutoNum type="arabicPeriod"/>
            </a:pPr>
            <a:r>
              <a:rPr lang="hr-HR" b="1">
                <a:solidFill>
                  <a:srgbClr val="C00000"/>
                </a:solidFill>
              </a:rPr>
              <a:t>Postoje li zapisi (notni ili zvukovni) o glazbi prapovijesnog doba?</a:t>
            </a:r>
            <a:endParaRPr>
              <a:solidFill>
                <a:srgbClr val="C00000"/>
              </a:solidFill>
            </a:endParaRPr>
          </a:p>
          <a:p>
            <a:pPr marL="457200" lvl="0" indent="-4572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alibri"/>
              <a:buAutoNum type="arabicPeriod"/>
            </a:pPr>
            <a:r>
              <a:rPr lang="hr-HR" b="1">
                <a:solidFill>
                  <a:srgbClr val="C00000"/>
                </a:solidFill>
              </a:rPr>
              <a:t>Na koji način saznajemo o glazbi u prapovijesno doba (sekundarni izvori)?</a:t>
            </a:r>
            <a:endParaRPr b="1">
              <a:solidFill>
                <a:srgbClr val="C0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endParaRPr b="1">
              <a:solidFill>
                <a:srgbClr val="C0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4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</a:pPr>
            <a:r>
              <a:rPr lang="hr-HR" sz="3200" b="1" dirty="0">
                <a:solidFill>
                  <a:srgbClr val="C00000"/>
                </a:solidFill>
              </a:rPr>
              <a:t>4. zadatak: Ponovi!</a:t>
            </a:r>
            <a:endParaRPr sz="3200" b="1" dirty="0">
              <a:solidFill>
                <a:schemeClr val="dk1"/>
              </a:solidFill>
            </a:endParaRPr>
          </a:p>
        </p:txBody>
      </p:sp>
      <p:sp>
        <p:nvSpPr>
          <p:cNvPr id="263" name="Google Shape;263;p34"/>
          <p:cNvSpPr txBox="1"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hr-HR" dirty="0">
                <a:solidFill>
                  <a:schemeClr val="dk1"/>
                </a:solidFill>
              </a:rPr>
              <a:t>Pisanim putem objasni pojam </a:t>
            </a:r>
            <a:r>
              <a:rPr lang="hr-HR" b="1" dirty="0">
                <a:solidFill>
                  <a:schemeClr val="dk1"/>
                </a:solidFill>
              </a:rPr>
              <a:t>sinkretizam (glazba je neodvojivo povezana uz ples, pantomimu, mimiku i riječ.) </a:t>
            </a:r>
            <a:r>
              <a:rPr lang="hr-HR" dirty="0">
                <a:solidFill>
                  <a:schemeClr val="dk1"/>
                </a:solidFill>
              </a:rPr>
              <a:t>na konkretnom (gledanom) primjeru.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>
              <a:solidFill>
                <a:schemeClr val="dk1"/>
              </a:solidFill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1800" dirty="0">
                <a:solidFill>
                  <a:srgbClr val="FF0000"/>
                </a:solidFill>
              </a:rPr>
              <a:t>Napomena predmetnome nastavniku</a:t>
            </a:r>
            <a:endParaRPr sz="1800" dirty="0">
              <a:solidFill>
                <a:srgbClr val="FF0000"/>
              </a:solidFill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1800" dirty="0"/>
              <a:t>Zadatak se može izraditi sljedećim digitalnim alatima:</a:t>
            </a: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1800" u="sng" dirty="0">
                <a:solidFill>
                  <a:schemeClr val="hlink"/>
                </a:solidFill>
                <a:hlinkClick r:id="rId3"/>
              </a:rPr>
              <a:t>https://www.mentimeter.com</a:t>
            </a:r>
            <a:r>
              <a:rPr lang="hr-HR" dirty="0"/>
              <a:t>    </a:t>
            </a: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1800" u="sng" dirty="0">
                <a:solidFill>
                  <a:schemeClr val="hlink"/>
                </a:solidFill>
                <a:hlinkClick r:id="rId4"/>
              </a:rPr>
              <a:t>https://en.linoit.com/</a:t>
            </a:r>
            <a:r>
              <a:rPr lang="hr-HR" sz="1800" dirty="0"/>
              <a:t>  </a:t>
            </a: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sz="1800" u="sng" dirty="0">
                <a:solidFill>
                  <a:schemeClr val="hlink"/>
                </a:solidFill>
                <a:hlinkClick r:id="rId5"/>
              </a:rPr>
              <a:t>https://padlet.com/dashboard</a:t>
            </a:r>
            <a:r>
              <a:rPr lang="hr-HR" sz="1800" dirty="0"/>
              <a:t> </a:t>
            </a:r>
            <a:endParaRPr sz="1800" dirty="0"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2035</Words>
  <Application>Microsoft Office PowerPoint</Application>
  <PresentationFormat>Prikaz na zaslonu (4:3)</PresentationFormat>
  <Paragraphs>168</Paragraphs>
  <Slides>19</Slides>
  <Notes>13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Retrospektiva</vt:lpstr>
      <vt:lpstr> Glazba plemenskih zajednica</vt:lpstr>
      <vt:lpstr>Za rad će ti trebati:</vt:lpstr>
      <vt:lpstr>Način rada:</vt:lpstr>
      <vt:lpstr>GLAZBA PLEMENSKIH ZAJEDNICA</vt:lpstr>
      <vt:lpstr>1. zadatak: pogledaj i poslušaj videozapise iz videoteke udžbenika</vt:lpstr>
      <vt:lpstr> Gdje pronaći videozapise za analizu i usporedbu?  Videozapise potraži na IZZI digital – Glazbeni susreti / kontakti 1 – Videoteka – Glazbeni vremeplov   https://hr.izzi.digital/DOS/17968/18092.html </vt:lpstr>
      <vt:lpstr>2. zadatak – Pisana analiza primjera iz udžbenika: Nakon gledanja videozapisa odgovori pisano na postavljena pitanja.</vt:lpstr>
      <vt:lpstr>3. zadatak: zaključi! – zaključke izloži pisanim putem u odabranoj formi / alatu</vt:lpstr>
      <vt:lpstr>4. zadatak: Ponovi!</vt:lpstr>
      <vt:lpstr>IZBORNI PROJEKTNI ZADATCI</vt:lpstr>
      <vt:lpstr> 5. zadatak: Dopuni znanje! Prouči sadržaje o australskoj glazbi na stranici IZZI  </vt:lpstr>
      <vt:lpstr>Tablica za samovrednovanje: Australska glazba</vt:lpstr>
      <vt:lpstr>Rubrika za formativno vrednovanje: Australska glazba </vt:lpstr>
      <vt:lpstr>6. zadatak: Dopuni znanje i istraži! Prouči sadržaje o afričkoj glazbi na stranici IZZI</vt:lpstr>
      <vt:lpstr>Tablica za samovrednovanje: Utjecaj afričke glazbe na glazbe u drugim dijelovima svijeta </vt:lpstr>
      <vt:lpstr>Rubrika za formativno vrednovanje: Utjecaj afričke glazbe na glazbe u drugim dijelovima svijeta </vt:lpstr>
      <vt:lpstr>7. zadatak: Dopuni znanje i istraži! Budi glazbeni arheolog: Tragom prvih zapisa, slika o glazbi, glazbala i zvukova</vt:lpstr>
      <vt:lpstr>Tablica za samovrednovanje: Budi glazbeni arheolog: Tragom prvih zapisa, slika o glazbi, glazbala i zvukova</vt:lpstr>
      <vt:lpstr>Rubrika za formativno vrednovanje: Budi glazbeni arheolog: Tragom prvih zapisa, slika o glazbi, glazbala i zvukova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stilu Pregled glazbeno-stilskih razdoblja Glazba plemenskih zajednica</dc:title>
  <cp:lastModifiedBy>Ivana Tuškan</cp:lastModifiedBy>
  <cp:revision>8</cp:revision>
  <dcterms:modified xsi:type="dcterms:W3CDTF">2020-04-18T17:16:12Z</dcterms:modified>
</cp:coreProperties>
</file>