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20" r:id="rId1"/>
  </p:sldMasterIdLst>
  <p:notesMasterIdLst>
    <p:notesMasterId r:id="rId16"/>
  </p:notesMasterIdLst>
  <p:sldIdLst>
    <p:sldId id="256" r:id="rId2"/>
    <p:sldId id="257" r:id="rId3"/>
    <p:sldId id="258" r:id="rId4"/>
    <p:sldId id="272" r:id="rId5"/>
    <p:sldId id="289" r:id="rId6"/>
    <p:sldId id="273" r:id="rId7"/>
    <p:sldId id="275" r:id="rId8"/>
    <p:sldId id="298" r:id="rId9"/>
    <p:sldId id="290" r:id="rId10"/>
    <p:sldId id="295" r:id="rId11"/>
    <p:sldId id="292" r:id="rId12"/>
    <p:sldId id="296" r:id="rId13"/>
    <p:sldId id="297" r:id="rId14"/>
    <p:sldId id="29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zica Ambrus-Kis"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AFA560-9310-49E0-A04C-438730C9A3D0}">
  <a:tblStyle styleId="{01AFA560-9310-49E0-A04C-438730C9A3D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2833802-FEF1-4C79-8D5D-14CF1EAF98D9}" styleName="Svijetli stil 2 - Isticanj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7262e5bf8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7262e5bf8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8" name="Google Shape;248;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8" name="Google Shape;248;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6751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710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86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6386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55826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4047866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306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23358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822960" y="2582334"/>
            <a:ext cx="370332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4663440" y="2582334"/>
            <a:ext cx="3703320" cy="33782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43013941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14945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14175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hr-HR"/>
              <a:t>Kliknite da biste uredili stil naslova matrice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hr-H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374021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hr-HR" smtClean="0"/>
              <a:t>‹#›</a:t>
            </a:fld>
            <a:endParaRPr lang="hr-HR"/>
          </a:p>
        </p:txBody>
      </p:sp>
    </p:spTree>
    <p:extLst>
      <p:ext uri="{BB962C8B-B14F-4D97-AF65-F5344CB8AC3E}">
        <p14:creationId xmlns:p14="http://schemas.microsoft.com/office/powerpoint/2010/main" val="135408319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hr-H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marL="0" lvl="0" indent="0" algn="r" rtl="0">
              <a:spcBef>
                <a:spcPts val="0"/>
              </a:spcBef>
              <a:spcAft>
                <a:spcPts val="0"/>
              </a:spcAft>
              <a:buNone/>
            </a:pPr>
            <a:fld id="{00000000-1234-1234-1234-123412341234}" type="slidenum">
              <a:rPr lang="hr-HR" smtClean="0"/>
              <a:t>‹#›</a:t>
            </a:fld>
            <a:endParaRPr lang="hr-H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748357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genial.ly/" TargetMode="External"/><Relationship Id="rId5" Type="http://schemas.openxmlformats.org/officeDocument/2006/relationships/hyperlink" Target="https://www.canva.com/" TargetMode="External"/><Relationship Id="rId4" Type="http://schemas.openxmlformats.org/officeDocument/2006/relationships/hyperlink" Target="https://prezi.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adlet.com/dashboard" TargetMode="External"/><Relationship Id="rId2" Type="http://schemas.openxmlformats.org/officeDocument/2006/relationships/hyperlink" Target="https://www.youtube.com/watch?v=GlAQ6F8T2f0" TargetMode="External"/><Relationship Id="rId1" Type="http://schemas.openxmlformats.org/officeDocument/2006/relationships/slideLayout" Target="../slideLayouts/slideLayout2.xml"/><Relationship Id="rId4" Type="http://schemas.openxmlformats.org/officeDocument/2006/relationships/hyperlink" Target="https://en.linoit.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7" Type="http://schemas.openxmlformats.org/officeDocument/2006/relationships/hyperlink" Target="https://coggle.i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mindmeister.com/" TargetMode="External"/><Relationship Id="rId5" Type="http://schemas.openxmlformats.org/officeDocument/2006/relationships/hyperlink" Target="https://www.genial.ly/" TargetMode="External"/><Relationship Id="rId4" Type="http://schemas.openxmlformats.org/officeDocument/2006/relationships/hyperlink" Target="https://prezi.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en.linoit.com/" TargetMode="External"/><Relationship Id="rId2" Type="http://schemas.openxmlformats.org/officeDocument/2006/relationships/hyperlink" Target="https://padlet.com/dashboar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hr.izzi.digital/DOS/17968/1799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hr.izzi.digital/DOS/2386/2922.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3"/>
          <p:cNvSpPr txBox="1">
            <a:spLocks noGrp="1"/>
          </p:cNvSpPr>
          <p:nvPr>
            <p:ph type="ctr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4000"/>
              <a:buFont typeface="Calibri"/>
              <a:buNone/>
            </a:pPr>
            <a:br>
              <a:rPr lang="hr-HR" sz="4000" b="1" dirty="0"/>
            </a:br>
            <a:r>
              <a:rPr lang="hr-HR" sz="4800" b="1" i="1" dirty="0">
                <a:solidFill>
                  <a:srgbClr val="C00000"/>
                </a:solidFill>
              </a:rPr>
              <a:t>GLAZBA SREDNJEGA VIJEKA:</a:t>
            </a:r>
            <a:br>
              <a:rPr lang="hr-HR" sz="4800" b="1" i="1" dirty="0">
                <a:solidFill>
                  <a:srgbClr val="C00000"/>
                </a:solidFill>
              </a:rPr>
            </a:br>
            <a:r>
              <a:rPr lang="hr-HR" sz="4800" b="1" i="1" dirty="0">
                <a:solidFill>
                  <a:srgbClr val="C00000"/>
                </a:solidFill>
              </a:rPr>
              <a:t>Jednoglasna crkvena glazba</a:t>
            </a:r>
            <a:endParaRPr sz="4800" i="1" dirty="0">
              <a:solidFill>
                <a:srgbClr val="C00000"/>
              </a:solidFill>
            </a:endParaRPr>
          </a:p>
        </p:txBody>
      </p:sp>
      <p:sp>
        <p:nvSpPr>
          <p:cNvPr id="102" name="Google Shape;102;p13"/>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hr-HR" sz="1800" b="1" dirty="0"/>
              <a:t>(1 </a:t>
            </a:r>
            <a:r>
              <a:rPr lang="hr-HR" sz="1800" b="1" dirty="0" err="1"/>
              <a:t>nastavnI</a:t>
            </a:r>
            <a:r>
              <a:rPr lang="hr-HR" sz="1800" b="1" dirty="0"/>
              <a:t> sat)</a:t>
            </a:r>
          </a:p>
          <a:p>
            <a:pPr marL="0" lvl="0" indent="0" algn="l" rtl="0">
              <a:lnSpc>
                <a:spcPct val="90000"/>
              </a:lnSpc>
              <a:spcBef>
                <a:spcPts val="0"/>
              </a:spcBef>
              <a:spcAft>
                <a:spcPts val="0"/>
              </a:spcAft>
              <a:buSzPts val="2400"/>
              <a:buNone/>
            </a:pPr>
            <a:r>
              <a:rPr lang="hr-HR" sz="1800" b="1" dirty="0"/>
              <a:t>CILJANI RAZREDI: </a:t>
            </a:r>
          </a:p>
          <a:p>
            <a:pPr marL="285750" lvl="0" indent="-285750" algn="l" rtl="0">
              <a:lnSpc>
                <a:spcPct val="90000"/>
              </a:lnSpc>
              <a:spcBef>
                <a:spcPts val="0"/>
              </a:spcBef>
              <a:spcAft>
                <a:spcPts val="0"/>
              </a:spcAft>
              <a:buSzPts val="2400"/>
              <a:buFont typeface="Arial" panose="020B0604020202020204" pitchFamily="34" charset="0"/>
              <a:buChar char="•"/>
            </a:pPr>
            <a:r>
              <a:rPr lang="hr-HR" sz="1800" b="1" dirty="0"/>
              <a:t>1. RAZRED </a:t>
            </a:r>
            <a:r>
              <a:rPr lang="hr-HR" sz="1800" b="1" dirty="0" err="1"/>
              <a:t>ČETVEROGODIŠNJEGa</a:t>
            </a:r>
            <a:r>
              <a:rPr lang="hr-HR" sz="1800" b="1" dirty="0"/>
              <a:t> PROGRAMA  </a:t>
            </a:r>
          </a:p>
          <a:p>
            <a:pPr marL="285750" lvl="0" indent="-285750" algn="l" rtl="0">
              <a:lnSpc>
                <a:spcPct val="90000"/>
              </a:lnSpc>
              <a:spcBef>
                <a:spcPts val="0"/>
              </a:spcBef>
              <a:spcAft>
                <a:spcPts val="0"/>
              </a:spcAft>
              <a:buSzPts val="2400"/>
              <a:buFont typeface="Arial" panose="020B0604020202020204" pitchFamily="34" charset="0"/>
              <a:buChar char="•"/>
            </a:pPr>
            <a:r>
              <a:rPr lang="hr-HR" sz="1800" b="1" dirty="0"/>
              <a:t>1. RAZRED dvogodišnjega PROGRAMA</a:t>
            </a:r>
            <a:endParaRPr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4ED9F1-51A0-4BB9-B52A-0D2B9E9ACFE2}"/>
              </a:ext>
            </a:extLst>
          </p:cNvPr>
          <p:cNvSpPr>
            <a:spLocks noGrp="1"/>
          </p:cNvSpPr>
          <p:nvPr>
            <p:ph type="title"/>
          </p:nvPr>
        </p:nvSpPr>
        <p:spPr/>
        <p:txBody>
          <a:bodyPr>
            <a:normAutofit/>
          </a:bodyPr>
          <a:lstStyle/>
          <a:p>
            <a:r>
              <a:rPr lang="pl-PL" sz="3600" b="1" dirty="0"/>
              <a:t>Tablica za refleksiju i samorefleksiju:</a:t>
            </a:r>
            <a:endParaRPr lang="hr-HR" sz="3600" b="1" dirty="0"/>
          </a:p>
        </p:txBody>
      </p:sp>
      <p:graphicFrame>
        <p:nvGraphicFramePr>
          <p:cNvPr id="4" name="Tablica 4">
            <a:extLst>
              <a:ext uri="{FF2B5EF4-FFF2-40B4-BE49-F238E27FC236}">
                <a16:creationId xmlns:a16="http://schemas.microsoft.com/office/drawing/2014/main" id="{97B17C18-C78C-4B9E-AA14-96A3A1194BC3}"/>
              </a:ext>
            </a:extLst>
          </p:cNvPr>
          <p:cNvGraphicFramePr>
            <a:graphicFrameLocks noGrp="1"/>
          </p:cNvGraphicFramePr>
          <p:nvPr>
            <p:ph idx="1"/>
            <p:extLst>
              <p:ext uri="{D42A27DB-BD31-4B8C-83A1-F6EECF244321}">
                <p14:modId xmlns:p14="http://schemas.microsoft.com/office/powerpoint/2010/main" val="1033880307"/>
              </p:ext>
            </p:extLst>
          </p:nvPr>
        </p:nvGraphicFramePr>
        <p:xfrm>
          <a:off x="822325" y="1846263"/>
          <a:ext cx="7543800" cy="3467463"/>
        </p:xfrm>
        <a:graphic>
          <a:graphicData uri="http://schemas.openxmlformats.org/drawingml/2006/table">
            <a:tbl>
              <a:tblPr firstRow="1" bandRow="1">
                <a:tableStyleId>{01AFA560-9310-49E0-A04C-438730C9A3D0}</a:tableStyleId>
              </a:tblPr>
              <a:tblGrid>
                <a:gridCol w="5689686">
                  <a:extLst>
                    <a:ext uri="{9D8B030D-6E8A-4147-A177-3AD203B41FA5}">
                      <a16:colId xmlns:a16="http://schemas.microsoft.com/office/drawing/2014/main" val="926881142"/>
                    </a:ext>
                  </a:extLst>
                </a:gridCol>
                <a:gridCol w="1854114">
                  <a:extLst>
                    <a:ext uri="{9D8B030D-6E8A-4147-A177-3AD203B41FA5}">
                      <a16:colId xmlns:a16="http://schemas.microsoft.com/office/drawing/2014/main" val="3262881210"/>
                    </a:ext>
                  </a:extLst>
                </a:gridCol>
              </a:tblGrid>
              <a:tr h="1032862">
                <a:tc>
                  <a:txBody>
                    <a:bodyPr/>
                    <a:lstStyle/>
                    <a:p>
                      <a:pPr algn="ctr">
                        <a:spcAft>
                          <a:spcPts val="0"/>
                        </a:spcAft>
                      </a:pPr>
                      <a:endParaRPr lang="hr-HR" sz="1100" b="1" dirty="0">
                        <a:solidFill>
                          <a:srgbClr val="C00000"/>
                        </a:solidFill>
                        <a:effectLst/>
                      </a:endParaRPr>
                    </a:p>
                    <a:p>
                      <a:pPr algn="ctr">
                        <a:spcAft>
                          <a:spcPts val="0"/>
                        </a:spcAft>
                      </a:pPr>
                      <a:endParaRPr lang="hr-HR" sz="1100" b="1" dirty="0">
                        <a:solidFill>
                          <a:srgbClr val="C00000"/>
                        </a:solidFill>
                        <a:effectLst/>
                      </a:endParaRPr>
                    </a:p>
                    <a:p>
                      <a:pPr algn="ctr">
                        <a:spcAft>
                          <a:spcPts val="0"/>
                        </a:spcAft>
                      </a:pPr>
                      <a:r>
                        <a:rPr lang="hr-HR" sz="1100" b="1" dirty="0">
                          <a:solidFill>
                            <a:srgbClr val="C00000"/>
                          </a:solidFill>
                          <a:effectLst/>
                        </a:rPr>
                        <a:t>ZANIMLJIVOST NASTAVNIH SADRŽAJA </a:t>
                      </a:r>
                    </a:p>
                    <a:p>
                      <a:pPr algn="ctr">
                        <a:spcAft>
                          <a:spcPts val="0"/>
                        </a:spcAft>
                      </a:pPr>
                      <a:r>
                        <a:rPr lang="hr-HR" sz="1100" b="1" dirty="0">
                          <a:solidFill>
                            <a:srgbClr val="C00000"/>
                          </a:solidFill>
                          <a:effectLst/>
                        </a:rPr>
                        <a:t>(od uopće mi nisu zanimljivi … do jako su mi zanimljivi)</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44775815"/>
                  </a:ext>
                </a:extLst>
              </a:tr>
              <a:tr h="881200">
                <a:tc>
                  <a:txBody>
                    <a:bodyPr/>
                    <a:lstStyle/>
                    <a:p>
                      <a:pPr marR="59690" algn="ctr">
                        <a:lnSpc>
                          <a:spcPct val="115000"/>
                        </a:lnSpc>
                        <a:spcBef>
                          <a:spcPts val="125"/>
                        </a:spcBef>
                        <a:spcAft>
                          <a:spcPts val="0"/>
                        </a:spcAft>
                      </a:pPr>
                      <a:endParaRPr lang="hr-HR" sz="1100" b="1" dirty="0">
                        <a:solidFill>
                          <a:srgbClr val="C00000"/>
                        </a:solidFill>
                        <a:effectLst/>
                      </a:endParaRPr>
                    </a:p>
                    <a:p>
                      <a:pPr marR="59690" algn="ctr">
                        <a:lnSpc>
                          <a:spcPct val="115000"/>
                        </a:lnSpc>
                        <a:spcBef>
                          <a:spcPts val="125"/>
                        </a:spcBef>
                        <a:spcAft>
                          <a:spcPts val="0"/>
                        </a:spcAft>
                      </a:pPr>
                      <a:r>
                        <a:rPr lang="hr-HR" sz="1100" b="1" dirty="0">
                          <a:solidFill>
                            <a:srgbClr val="C00000"/>
                          </a:solidFill>
                          <a:effectLst/>
                        </a:rPr>
                        <a:t>RAZUMLJIVOST NASTAVNIH SADRŽAJA </a:t>
                      </a:r>
                      <a:endParaRPr lang="hr-HR" sz="1000" b="1" dirty="0">
                        <a:solidFill>
                          <a:srgbClr val="C00000"/>
                        </a:solidFill>
                        <a:effectLst/>
                      </a:endParaRPr>
                    </a:p>
                    <a:p>
                      <a:pPr marR="59690" algn="ctr">
                        <a:lnSpc>
                          <a:spcPct val="115000"/>
                        </a:lnSpc>
                        <a:spcBef>
                          <a:spcPts val="125"/>
                        </a:spcBef>
                        <a:spcAft>
                          <a:spcPts val="0"/>
                        </a:spcAft>
                      </a:pPr>
                      <a:r>
                        <a:rPr lang="hr-HR" sz="1100" b="1" dirty="0">
                          <a:solidFill>
                            <a:srgbClr val="C00000"/>
                          </a:solidFill>
                          <a:effectLst/>
                        </a:rPr>
                        <a:t>(od uopće nisu jasni i razumljivi … do jako su jasni i razumljivi)</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93870494"/>
                  </a:ext>
                </a:extLst>
              </a:tr>
              <a:tr h="960574">
                <a:tc>
                  <a:txBody>
                    <a:bodyPr/>
                    <a:lstStyle/>
                    <a:p>
                      <a:pPr algn="ctr">
                        <a:spcAft>
                          <a:spcPts val="0"/>
                        </a:spcAft>
                      </a:pPr>
                      <a:endParaRPr lang="hr-HR" sz="1100" b="1" dirty="0">
                        <a:solidFill>
                          <a:srgbClr val="C00000"/>
                        </a:solidFill>
                        <a:effectLst/>
                      </a:endParaRPr>
                    </a:p>
                    <a:p>
                      <a:pPr algn="ctr">
                        <a:spcAft>
                          <a:spcPts val="0"/>
                        </a:spcAft>
                      </a:pPr>
                      <a:r>
                        <a:rPr lang="hr-HR" sz="1100" b="1" dirty="0">
                          <a:solidFill>
                            <a:srgbClr val="C00000"/>
                          </a:solidFill>
                          <a:effectLst/>
                        </a:rPr>
                        <a:t>TVOJE SUDJELOVANJE </a:t>
                      </a:r>
                    </a:p>
                    <a:p>
                      <a:pPr algn="ctr">
                        <a:spcAft>
                          <a:spcPts val="0"/>
                        </a:spcAft>
                      </a:pPr>
                      <a:r>
                        <a:rPr lang="hr-HR" sz="1100" b="1" dirty="0">
                          <a:solidFill>
                            <a:srgbClr val="C00000"/>
                          </a:solidFill>
                          <a:effectLst/>
                        </a:rPr>
                        <a:t>(od uopće se nisam trudio/trudila … do jako sam se trudio/trudila)</a:t>
                      </a:r>
                      <a:endParaRPr lang="hr-HR" sz="1000" b="1" dirty="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35373631"/>
                  </a:ext>
                </a:extLst>
              </a:tr>
              <a:tr h="592827">
                <a:tc gridSpan="2">
                  <a:txBody>
                    <a:bodyPr/>
                    <a:lstStyle/>
                    <a:p>
                      <a:pPr marR="59690" algn="ctr">
                        <a:lnSpc>
                          <a:spcPct val="115000"/>
                        </a:lnSpc>
                        <a:spcBef>
                          <a:spcPts val="125"/>
                        </a:spcBef>
                        <a:spcAft>
                          <a:spcPts val="0"/>
                        </a:spcAft>
                      </a:pPr>
                      <a:r>
                        <a:rPr lang="hr-HR" sz="1100" dirty="0">
                          <a:effectLst/>
                        </a:rPr>
                        <a:t> </a:t>
                      </a:r>
                      <a:endParaRPr lang="hr-HR" sz="10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pPr marR="59690" algn="ctr">
                        <a:lnSpc>
                          <a:spcPct val="115000"/>
                        </a:lnSpc>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9296277"/>
                  </a:ext>
                </a:extLst>
              </a:tr>
            </a:tbl>
          </a:graphicData>
        </a:graphic>
      </p:graphicFrame>
      <p:pic>
        <p:nvPicPr>
          <p:cNvPr id="6" name="Slika 5">
            <a:extLst>
              <a:ext uri="{FF2B5EF4-FFF2-40B4-BE49-F238E27FC236}">
                <a16:creationId xmlns:a16="http://schemas.microsoft.com/office/drawing/2014/main" id="{6D7BEAA1-1523-47CC-B116-741E2644635F}"/>
              </a:ext>
            </a:extLst>
          </p:cNvPr>
          <p:cNvPicPr>
            <a:picLocks noChangeAspect="1"/>
          </p:cNvPicPr>
          <p:nvPr/>
        </p:nvPicPr>
        <p:blipFill>
          <a:blip r:embed="rId2"/>
          <a:stretch>
            <a:fillRect/>
          </a:stretch>
        </p:blipFill>
        <p:spPr>
          <a:xfrm>
            <a:off x="1224425" y="4533539"/>
            <a:ext cx="1085182" cy="1054699"/>
          </a:xfrm>
          <a:prstGeom prst="rect">
            <a:avLst/>
          </a:prstGeom>
        </p:spPr>
      </p:pic>
      <p:pic>
        <p:nvPicPr>
          <p:cNvPr id="7" name="Slika 6">
            <a:extLst>
              <a:ext uri="{FF2B5EF4-FFF2-40B4-BE49-F238E27FC236}">
                <a16:creationId xmlns:a16="http://schemas.microsoft.com/office/drawing/2014/main" id="{3FCF0907-2022-4F77-8573-E7D488BE1574}"/>
              </a:ext>
            </a:extLst>
          </p:cNvPr>
          <p:cNvPicPr>
            <a:picLocks noChangeAspect="1"/>
          </p:cNvPicPr>
          <p:nvPr/>
        </p:nvPicPr>
        <p:blipFill>
          <a:blip r:embed="rId3"/>
          <a:stretch>
            <a:fillRect/>
          </a:stretch>
        </p:blipFill>
        <p:spPr>
          <a:xfrm>
            <a:off x="2711707" y="4539635"/>
            <a:ext cx="1188823" cy="1048603"/>
          </a:xfrm>
          <a:prstGeom prst="rect">
            <a:avLst/>
          </a:prstGeom>
        </p:spPr>
      </p:pic>
      <p:pic>
        <p:nvPicPr>
          <p:cNvPr id="8" name="Slika 7">
            <a:extLst>
              <a:ext uri="{FF2B5EF4-FFF2-40B4-BE49-F238E27FC236}">
                <a16:creationId xmlns:a16="http://schemas.microsoft.com/office/drawing/2014/main" id="{35FFBD72-04B3-4BDF-80D1-2400F9B0D326}"/>
              </a:ext>
            </a:extLst>
          </p:cNvPr>
          <p:cNvPicPr>
            <a:picLocks noChangeAspect="1"/>
          </p:cNvPicPr>
          <p:nvPr/>
        </p:nvPicPr>
        <p:blipFill>
          <a:blip r:embed="rId4"/>
          <a:stretch>
            <a:fillRect/>
          </a:stretch>
        </p:blipFill>
        <p:spPr>
          <a:xfrm>
            <a:off x="4060779" y="4533539"/>
            <a:ext cx="1066892" cy="1072989"/>
          </a:xfrm>
          <a:prstGeom prst="rect">
            <a:avLst/>
          </a:prstGeom>
        </p:spPr>
      </p:pic>
      <p:pic>
        <p:nvPicPr>
          <p:cNvPr id="9" name="Slika 8">
            <a:extLst>
              <a:ext uri="{FF2B5EF4-FFF2-40B4-BE49-F238E27FC236}">
                <a16:creationId xmlns:a16="http://schemas.microsoft.com/office/drawing/2014/main" id="{CD755BE3-9FA8-42B4-A6FE-4CBCABB9BB5A}"/>
              </a:ext>
            </a:extLst>
          </p:cNvPr>
          <p:cNvPicPr>
            <a:picLocks noChangeAspect="1"/>
          </p:cNvPicPr>
          <p:nvPr/>
        </p:nvPicPr>
        <p:blipFill>
          <a:blip r:embed="rId5"/>
          <a:stretch>
            <a:fillRect/>
          </a:stretch>
        </p:blipFill>
        <p:spPr>
          <a:xfrm>
            <a:off x="5287920" y="4533538"/>
            <a:ext cx="1194920" cy="1054699"/>
          </a:xfrm>
          <a:prstGeom prst="rect">
            <a:avLst/>
          </a:prstGeom>
        </p:spPr>
      </p:pic>
      <p:pic>
        <p:nvPicPr>
          <p:cNvPr id="10" name="Slika 9">
            <a:extLst>
              <a:ext uri="{FF2B5EF4-FFF2-40B4-BE49-F238E27FC236}">
                <a16:creationId xmlns:a16="http://schemas.microsoft.com/office/drawing/2014/main" id="{02AA51FB-1959-4D8E-B463-E6D3E77CF52E}"/>
              </a:ext>
            </a:extLst>
          </p:cNvPr>
          <p:cNvPicPr>
            <a:picLocks noChangeAspect="1"/>
          </p:cNvPicPr>
          <p:nvPr/>
        </p:nvPicPr>
        <p:blipFill>
          <a:blip r:embed="rId6"/>
          <a:stretch>
            <a:fillRect/>
          </a:stretch>
        </p:blipFill>
        <p:spPr>
          <a:xfrm>
            <a:off x="6706366" y="4527442"/>
            <a:ext cx="1213209" cy="1085182"/>
          </a:xfrm>
          <a:prstGeom prst="rect">
            <a:avLst/>
          </a:prstGeom>
        </p:spPr>
      </p:pic>
    </p:spTree>
    <p:extLst>
      <p:ext uri="{BB962C8B-B14F-4D97-AF65-F5344CB8AC3E}">
        <p14:creationId xmlns:p14="http://schemas.microsoft.com/office/powerpoint/2010/main" val="1378958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4"/>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C00000"/>
              </a:buClr>
              <a:buSzPts val="3200"/>
              <a:buFont typeface="Calibri"/>
              <a:buNone/>
            </a:pPr>
            <a:r>
              <a:rPr lang="hr-HR" sz="3200" b="1" dirty="0">
                <a:solidFill>
                  <a:srgbClr val="C00000"/>
                </a:solidFill>
              </a:rPr>
              <a:t>6. Zadatak</a:t>
            </a:r>
            <a:br>
              <a:rPr lang="hr-HR" sz="3200" b="1" dirty="0">
                <a:solidFill>
                  <a:srgbClr val="C00000"/>
                </a:solidFill>
              </a:rPr>
            </a:br>
            <a:r>
              <a:rPr lang="hr-HR" sz="3200" b="1" dirty="0">
                <a:solidFill>
                  <a:srgbClr val="C00000"/>
                </a:solidFill>
              </a:rPr>
              <a:t>Istraži – Glagoljaško pjevanje</a:t>
            </a:r>
            <a:endParaRPr sz="3200" b="1" i="1" dirty="0">
              <a:solidFill>
                <a:schemeClr val="tx1"/>
              </a:solidFill>
            </a:endParaRPr>
          </a:p>
        </p:txBody>
      </p:sp>
      <p:sp>
        <p:nvSpPr>
          <p:cNvPr id="263" name="Google Shape;263;p34"/>
          <p:cNvSpPr txBox="1">
            <a:spLocks noGrp="1"/>
          </p:cNvSpPr>
          <p:nvPr>
            <p:ph idx="1"/>
          </p:nvPr>
        </p:nvSpPr>
        <p:spPr>
          <a:xfrm>
            <a:off x="822959" y="1737361"/>
            <a:ext cx="7543801" cy="4131733"/>
          </a:xfrm>
          <a:prstGeom prst="rect">
            <a:avLst/>
          </a:prstGeom>
          <a:noFill/>
          <a:ln>
            <a:noFill/>
          </a:ln>
        </p:spPr>
        <p:txBody>
          <a:bodyPr spcFirstLastPara="1" wrap="square" lIns="0" tIns="45700" rIns="0" bIns="45700" anchor="t" anchorCtr="0">
            <a:noAutofit/>
          </a:bodyPr>
          <a:lstStyle/>
          <a:p>
            <a:pPr marL="292608" lvl="1" indent="0">
              <a:spcBef>
                <a:spcPts val="0"/>
              </a:spcBef>
              <a:spcAft>
                <a:spcPts val="0"/>
              </a:spcAft>
              <a:buSzPts val="2000"/>
              <a:buNone/>
            </a:pPr>
            <a:r>
              <a:rPr lang="hr-HR" sz="2000" dirty="0">
                <a:solidFill>
                  <a:srgbClr val="C00000"/>
                </a:solidFill>
              </a:rPr>
              <a:t>Riješi zadatke na </a:t>
            </a:r>
            <a:r>
              <a:rPr lang="hr-HR" sz="2000" b="1" dirty="0">
                <a:solidFill>
                  <a:srgbClr val="C00000"/>
                </a:solidFill>
              </a:rPr>
              <a:t>IZZI</a:t>
            </a:r>
            <a:r>
              <a:rPr lang="hr-HR" sz="2000" dirty="0">
                <a:solidFill>
                  <a:srgbClr val="C00000"/>
                </a:solidFill>
              </a:rPr>
              <a:t> stranici </a:t>
            </a:r>
          </a:p>
          <a:p>
            <a:pPr marL="292608" lvl="1" indent="0">
              <a:spcBef>
                <a:spcPts val="0"/>
              </a:spcBef>
              <a:spcAft>
                <a:spcPts val="0"/>
              </a:spcAft>
              <a:buSzPts val="2000"/>
              <a:buNone/>
            </a:pPr>
            <a:r>
              <a:rPr lang="hr-HR" sz="2000" dirty="0">
                <a:solidFill>
                  <a:schemeClr val="dk1"/>
                </a:solidFill>
                <a:hlinkClick r:id="rId3"/>
              </a:rPr>
              <a:t>https://hr.izzi.digital/DOS/2386/2922.html</a:t>
            </a:r>
            <a:r>
              <a:rPr lang="hr-HR" sz="2000" dirty="0">
                <a:solidFill>
                  <a:schemeClr val="dk1"/>
                </a:solidFill>
              </a:rPr>
              <a:t>  </a:t>
            </a:r>
          </a:p>
          <a:p>
            <a:pPr marL="292608" lvl="1" indent="0">
              <a:spcBef>
                <a:spcPts val="0"/>
              </a:spcBef>
              <a:spcAft>
                <a:spcPts val="0"/>
              </a:spcAft>
              <a:buSzPts val="2000"/>
              <a:buNone/>
            </a:pPr>
            <a:r>
              <a:rPr lang="hr-HR" sz="2000" dirty="0">
                <a:solidFill>
                  <a:schemeClr val="dk1"/>
                </a:solidFill>
              </a:rPr>
              <a:t>odlomak </a:t>
            </a:r>
            <a:r>
              <a:rPr lang="hr-HR" sz="2000" b="1" dirty="0">
                <a:solidFill>
                  <a:srgbClr val="C00000"/>
                </a:solidFill>
              </a:rPr>
              <a:t>Istraži </a:t>
            </a:r>
            <a:r>
              <a:rPr lang="hr-HR" sz="2000" dirty="0">
                <a:solidFill>
                  <a:schemeClr val="dk1"/>
                </a:solidFill>
              </a:rPr>
              <a:t>(Istraži: Kojim je događajem prekinuta višestoljetna praksa izvođenja mise na latinskome jeziku?...)</a:t>
            </a:r>
          </a:p>
          <a:p>
            <a:pPr marL="292608" lvl="1" indent="0">
              <a:spcBef>
                <a:spcPts val="0"/>
              </a:spcBef>
              <a:spcAft>
                <a:spcPts val="0"/>
              </a:spcAft>
              <a:buSzPts val="2000"/>
              <a:buNone/>
            </a:pPr>
            <a:endParaRPr lang="hr-HR" sz="2000" dirty="0">
              <a:solidFill>
                <a:schemeClr val="dk1"/>
              </a:solidFill>
            </a:endParaRPr>
          </a:p>
          <a:p>
            <a:pPr marL="635508" lvl="1" indent="-342900">
              <a:spcBef>
                <a:spcPts val="0"/>
              </a:spcBef>
              <a:spcAft>
                <a:spcPts val="0"/>
              </a:spcAft>
              <a:buSzPts val="2000"/>
              <a:buFont typeface="Wingdings" panose="05000000000000000000" pitchFamily="2" charset="2"/>
              <a:buChar char="Ø"/>
            </a:pPr>
            <a:r>
              <a:rPr lang="hr-HR" sz="2000" dirty="0">
                <a:solidFill>
                  <a:schemeClr val="dk1"/>
                </a:solidFill>
              </a:rPr>
              <a:t>prouči sadržaj odlomka, </a:t>
            </a:r>
          </a:p>
          <a:p>
            <a:pPr marL="635508" lvl="1" indent="-342900">
              <a:spcBef>
                <a:spcPts val="0"/>
              </a:spcBef>
              <a:spcAft>
                <a:spcPts val="0"/>
              </a:spcAft>
              <a:buSzPts val="2000"/>
              <a:buFont typeface="Wingdings" panose="05000000000000000000" pitchFamily="2" charset="2"/>
              <a:buChar char="Ø"/>
            </a:pPr>
            <a:r>
              <a:rPr lang="hr-HR" sz="2000" dirty="0">
                <a:solidFill>
                  <a:schemeClr val="dk1"/>
                </a:solidFill>
              </a:rPr>
              <a:t>potraži dodatne informacije na preporučenim poveznicama, u udžbeniku, </a:t>
            </a:r>
          </a:p>
          <a:p>
            <a:pPr marL="635508" lvl="1" indent="-342900">
              <a:spcBef>
                <a:spcPts val="0"/>
              </a:spcBef>
              <a:spcAft>
                <a:spcPts val="0"/>
              </a:spcAft>
              <a:buSzPts val="2000"/>
              <a:buFont typeface="Wingdings" panose="05000000000000000000" pitchFamily="2" charset="2"/>
              <a:buChar char="Ø"/>
            </a:pPr>
            <a:r>
              <a:rPr lang="hr-HR" sz="2000" dirty="0">
                <a:solidFill>
                  <a:schemeClr val="dk1"/>
                </a:solidFill>
              </a:rPr>
              <a:t>odgovori na pitanja, </a:t>
            </a:r>
          </a:p>
          <a:p>
            <a:pPr marL="635508" lvl="1" indent="-342900">
              <a:spcBef>
                <a:spcPts val="0"/>
              </a:spcBef>
              <a:spcAft>
                <a:spcPts val="0"/>
              </a:spcAft>
              <a:buSzPts val="2000"/>
              <a:buFont typeface="Wingdings" panose="05000000000000000000" pitchFamily="2" charset="2"/>
              <a:buChar char="Ø"/>
            </a:pPr>
            <a:r>
              <a:rPr lang="hr-HR" sz="2000" dirty="0">
                <a:solidFill>
                  <a:schemeClr val="dk1"/>
                </a:solidFill>
              </a:rPr>
              <a:t>zaključke predstavi razredu služeći se odabranim digitalnim alatom.</a:t>
            </a:r>
          </a:p>
          <a:p>
            <a:pPr marL="292608" lvl="1" indent="0">
              <a:spcBef>
                <a:spcPts val="0"/>
              </a:spcBef>
              <a:spcAft>
                <a:spcPts val="0"/>
              </a:spcAft>
              <a:buSzPts val="2000"/>
              <a:buNone/>
            </a:pPr>
            <a:endParaRPr lang="hr-HR" sz="2000" dirty="0">
              <a:solidFill>
                <a:schemeClr val="dk1"/>
              </a:solidFill>
            </a:endParaRPr>
          </a:p>
          <a:p>
            <a:pPr marL="1608560" lvl="8" indent="0">
              <a:spcBef>
                <a:spcPts val="0"/>
              </a:spcBef>
              <a:spcAft>
                <a:spcPts val="0"/>
              </a:spcAft>
              <a:buNone/>
            </a:pPr>
            <a:r>
              <a:rPr lang="pl-PL" sz="1600" dirty="0"/>
              <a:t>prijedlog digitalnih alata za izradu prezentacija i plakata:</a:t>
            </a:r>
          </a:p>
          <a:p>
            <a:pPr lvl="8">
              <a:spcBef>
                <a:spcPts val="0"/>
              </a:spcBef>
            </a:pPr>
            <a:r>
              <a:rPr lang="pl-PL" sz="1600" u="sng" dirty="0">
                <a:solidFill>
                  <a:schemeClr val="hlink"/>
                </a:solidFill>
                <a:hlinkClick r:id="rId4"/>
              </a:rPr>
              <a:t>https://prezi.com/</a:t>
            </a:r>
            <a:r>
              <a:rPr lang="pl-PL" sz="1600" dirty="0"/>
              <a:t>  </a:t>
            </a:r>
          </a:p>
          <a:p>
            <a:pPr lvl="8">
              <a:spcBef>
                <a:spcPts val="0"/>
              </a:spcBef>
            </a:pPr>
            <a:r>
              <a:rPr lang="pl-PL" sz="1600" u="sng" dirty="0">
                <a:solidFill>
                  <a:schemeClr val="hlink"/>
                </a:solidFill>
                <a:hlinkClick r:id="rId5"/>
              </a:rPr>
              <a:t>https://www.canva.com/</a:t>
            </a:r>
            <a:endParaRPr lang="pl-PL" sz="1600" u="sng" dirty="0">
              <a:solidFill>
                <a:schemeClr val="hlink"/>
              </a:solidFill>
            </a:endParaRPr>
          </a:p>
          <a:p>
            <a:pPr lvl="8">
              <a:spcBef>
                <a:spcPts val="0"/>
              </a:spcBef>
            </a:pPr>
            <a:r>
              <a:rPr lang="pl-PL" sz="1600" dirty="0">
                <a:hlinkClick r:id="rId6"/>
              </a:rPr>
              <a:t>https://www.genial.ly/</a:t>
            </a:r>
            <a:endParaRPr lang="pl-PL" sz="1600" dirty="0"/>
          </a:p>
          <a:p>
            <a:pPr marL="292608" lvl="1" indent="0">
              <a:spcBef>
                <a:spcPts val="0"/>
              </a:spcBef>
              <a:spcAft>
                <a:spcPts val="0"/>
              </a:spcAft>
              <a:buSzPts val="2000"/>
              <a:buNone/>
            </a:pPr>
            <a:endParaRPr lang="hr-HR" sz="2000" dirty="0">
              <a:solidFill>
                <a:schemeClr val="dk1"/>
              </a:solidFill>
            </a:endParaRPr>
          </a:p>
          <a:p>
            <a:pPr marL="292608" lvl="1" indent="0">
              <a:spcBef>
                <a:spcPts val="0"/>
              </a:spcBef>
              <a:spcAft>
                <a:spcPts val="0"/>
              </a:spcAft>
              <a:buSzPts val="2000"/>
              <a:buNone/>
            </a:pPr>
            <a:endParaRPr lang="hr-HR" dirty="0">
              <a:solidFill>
                <a:schemeClr val="dk1"/>
              </a:solidFill>
            </a:endParaRPr>
          </a:p>
          <a:p>
            <a:pPr marL="457200" lvl="0" indent="0" algn="l" rtl="0">
              <a:lnSpc>
                <a:spcPct val="90000"/>
              </a:lnSpc>
              <a:spcBef>
                <a:spcPts val="0"/>
              </a:spcBef>
              <a:spcAft>
                <a:spcPts val="0"/>
              </a:spcAft>
              <a:buSzPts val="2000"/>
              <a:buNone/>
            </a:pPr>
            <a:endParaRPr dirty="0">
              <a:solidFill>
                <a:schemeClr val="dk1"/>
              </a:solidFill>
            </a:endParaRPr>
          </a:p>
        </p:txBody>
      </p:sp>
    </p:spTree>
    <p:extLst>
      <p:ext uri="{BB962C8B-B14F-4D97-AF65-F5344CB8AC3E}">
        <p14:creationId xmlns:p14="http://schemas.microsoft.com/office/powerpoint/2010/main" val="939131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48914F-5E44-4E59-A8FF-507B0091512A}"/>
              </a:ext>
            </a:extLst>
          </p:cNvPr>
          <p:cNvSpPr>
            <a:spLocks noGrp="1"/>
          </p:cNvSpPr>
          <p:nvPr>
            <p:ph type="title"/>
          </p:nvPr>
        </p:nvSpPr>
        <p:spPr/>
        <p:txBody>
          <a:bodyPr>
            <a:normAutofit/>
          </a:bodyPr>
          <a:lstStyle/>
          <a:p>
            <a:r>
              <a:rPr lang="pl-PL" sz="2800" b="1" dirty="0"/>
              <a:t>Tablica za samovrednovanje (za učenika):</a:t>
            </a:r>
            <a:br>
              <a:rPr lang="pl-PL" sz="2800" b="1" dirty="0"/>
            </a:br>
            <a:r>
              <a:rPr lang="pl-PL" sz="2800" b="1" dirty="0"/>
              <a:t>Upiši temu:</a:t>
            </a:r>
            <a:endParaRPr lang="hr-HR" sz="2800" b="1" dirty="0"/>
          </a:p>
        </p:txBody>
      </p:sp>
      <p:graphicFrame>
        <p:nvGraphicFramePr>
          <p:cNvPr id="4" name="Tablica 4">
            <a:extLst>
              <a:ext uri="{FF2B5EF4-FFF2-40B4-BE49-F238E27FC236}">
                <a16:creationId xmlns:a16="http://schemas.microsoft.com/office/drawing/2014/main" id="{A1A3DD9D-51A9-4D29-9CFB-0424F7B0ABB7}"/>
              </a:ext>
            </a:extLst>
          </p:cNvPr>
          <p:cNvGraphicFramePr>
            <a:graphicFrameLocks noGrp="1"/>
          </p:cNvGraphicFramePr>
          <p:nvPr>
            <p:ph idx="1"/>
            <p:extLst>
              <p:ext uri="{D42A27DB-BD31-4B8C-83A1-F6EECF244321}">
                <p14:modId xmlns:p14="http://schemas.microsoft.com/office/powerpoint/2010/main" val="744753721"/>
              </p:ext>
            </p:extLst>
          </p:nvPr>
        </p:nvGraphicFramePr>
        <p:xfrm>
          <a:off x="822325" y="1846263"/>
          <a:ext cx="7543800" cy="3840480"/>
        </p:xfrm>
        <a:graphic>
          <a:graphicData uri="http://schemas.openxmlformats.org/drawingml/2006/table">
            <a:tbl>
              <a:tblPr firstRow="1" bandRow="1">
                <a:tableStyleId>{72833802-FEF1-4C79-8D5D-14CF1EAF98D9}</a:tableStyleId>
              </a:tblPr>
              <a:tblGrid>
                <a:gridCol w="7543800">
                  <a:extLst>
                    <a:ext uri="{9D8B030D-6E8A-4147-A177-3AD203B41FA5}">
                      <a16:colId xmlns:a16="http://schemas.microsoft.com/office/drawing/2014/main" val="2422812393"/>
                    </a:ext>
                  </a:extLst>
                </a:gridCol>
              </a:tblGrid>
              <a:tr h="370840">
                <a:tc>
                  <a:txBody>
                    <a:bodyPr/>
                    <a:lstStyle/>
                    <a:p>
                      <a:r>
                        <a:rPr lang="hr-HR" dirty="0"/>
                        <a:t>Ime i prezime:</a:t>
                      </a:r>
                    </a:p>
                    <a:p>
                      <a:r>
                        <a:rPr lang="hr-HR" dirty="0"/>
                        <a:t>Datum:</a:t>
                      </a:r>
                    </a:p>
                  </a:txBody>
                  <a:tcPr/>
                </a:tc>
                <a:extLst>
                  <a:ext uri="{0D108BD9-81ED-4DB2-BD59-A6C34878D82A}">
                    <a16:rowId xmlns:a16="http://schemas.microsoft.com/office/drawing/2014/main" val="1110554079"/>
                  </a:ext>
                </a:extLst>
              </a:tr>
              <a:tr h="370840">
                <a:tc>
                  <a:txBody>
                    <a:bodyPr/>
                    <a:lstStyle/>
                    <a:p>
                      <a:r>
                        <a:rPr lang="hr-HR" sz="1200" dirty="0"/>
                        <a:t>Smatram li sadržaje projektnoga zadatka zanimljivima i korisnima?</a:t>
                      </a:r>
                    </a:p>
                    <a:p>
                      <a:endParaRPr lang="hr-HR" sz="1200" dirty="0"/>
                    </a:p>
                    <a:p>
                      <a:endParaRPr lang="hr-HR" sz="1200" dirty="0"/>
                    </a:p>
                  </a:txBody>
                  <a:tcPr/>
                </a:tc>
                <a:extLst>
                  <a:ext uri="{0D108BD9-81ED-4DB2-BD59-A6C34878D82A}">
                    <a16:rowId xmlns:a16="http://schemas.microsoft.com/office/drawing/2014/main" val="151061350"/>
                  </a:ext>
                </a:extLst>
              </a:tr>
              <a:tr h="370840">
                <a:tc>
                  <a:txBody>
                    <a:bodyPr/>
                    <a:lstStyle/>
                    <a:p>
                      <a:r>
                        <a:rPr lang="hr-HR" sz="1200" dirty="0"/>
                        <a:t>Što mi se je posebno svidjelo pri rješavanju zadatka?</a:t>
                      </a:r>
                    </a:p>
                    <a:p>
                      <a:endParaRPr lang="hr-HR" sz="1200" dirty="0"/>
                    </a:p>
                    <a:p>
                      <a:endParaRPr lang="hr-HR" sz="1200" dirty="0"/>
                    </a:p>
                  </a:txBody>
                  <a:tcPr/>
                </a:tc>
                <a:extLst>
                  <a:ext uri="{0D108BD9-81ED-4DB2-BD59-A6C34878D82A}">
                    <a16:rowId xmlns:a16="http://schemas.microsoft.com/office/drawing/2014/main" val="1787525610"/>
                  </a:ext>
                </a:extLst>
              </a:tr>
              <a:tr h="370840">
                <a:tc>
                  <a:txBody>
                    <a:bodyPr/>
                    <a:lstStyle/>
                    <a:p>
                      <a:r>
                        <a:rPr lang="hr-HR" sz="1200" dirty="0"/>
                        <a:t>Jesam li odgovorno pristupila/pristupio zadatku? Jesam li ga izvršio/izvršila u potpunosti i na vrijeme?</a:t>
                      </a:r>
                    </a:p>
                    <a:p>
                      <a:endParaRPr lang="hr-HR" sz="1200" dirty="0"/>
                    </a:p>
                    <a:p>
                      <a:endParaRPr lang="hr-HR" sz="1200" dirty="0"/>
                    </a:p>
                  </a:txBody>
                  <a:tcPr/>
                </a:tc>
                <a:extLst>
                  <a:ext uri="{0D108BD9-81ED-4DB2-BD59-A6C34878D82A}">
                    <a16:rowId xmlns:a16="http://schemas.microsoft.com/office/drawing/2014/main" val="3606624179"/>
                  </a:ext>
                </a:extLst>
              </a:tr>
              <a:tr h="370840">
                <a:tc>
                  <a:txBody>
                    <a:bodyPr/>
                    <a:lstStyle/>
                    <a:p>
                      <a:r>
                        <a:rPr lang="pl-PL" sz="1200" dirty="0"/>
                        <a:t>U čemu sam osobito uspješna/uspješan? </a:t>
                      </a:r>
                    </a:p>
                    <a:p>
                      <a:endParaRPr lang="pl-PL" sz="1200" dirty="0"/>
                    </a:p>
                    <a:p>
                      <a:endParaRPr lang="hr-HR" sz="1200" dirty="0"/>
                    </a:p>
                  </a:txBody>
                  <a:tcPr/>
                </a:tc>
                <a:extLst>
                  <a:ext uri="{0D108BD9-81ED-4DB2-BD59-A6C34878D82A}">
                    <a16:rowId xmlns:a16="http://schemas.microsoft.com/office/drawing/2014/main" val="545007143"/>
                  </a:ext>
                </a:extLst>
              </a:tr>
              <a:tr h="370840">
                <a:tc>
                  <a:txBody>
                    <a:bodyPr/>
                    <a:lstStyle/>
                    <a:p>
                      <a:r>
                        <a:rPr lang="hr-HR" sz="1200" dirty="0"/>
                        <a:t>Što mogu napraviti kako bih sljedeći put uspješnije riješio/riješila zadatak?</a:t>
                      </a:r>
                    </a:p>
                    <a:p>
                      <a:endParaRPr lang="hr-HR" sz="1200" dirty="0"/>
                    </a:p>
                    <a:p>
                      <a:endParaRPr lang="hr-HR" sz="1200" dirty="0"/>
                    </a:p>
                  </a:txBody>
                  <a:tcPr/>
                </a:tc>
                <a:extLst>
                  <a:ext uri="{0D108BD9-81ED-4DB2-BD59-A6C34878D82A}">
                    <a16:rowId xmlns:a16="http://schemas.microsoft.com/office/drawing/2014/main" val="1919673046"/>
                  </a:ext>
                </a:extLst>
              </a:tr>
            </a:tbl>
          </a:graphicData>
        </a:graphic>
      </p:graphicFrame>
    </p:spTree>
    <p:extLst>
      <p:ext uri="{BB962C8B-B14F-4D97-AF65-F5344CB8AC3E}">
        <p14:creationId xmlns:p14="http://schemas.microsoft.com/office/powerpoint/2010/main" val="422773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752B4B0-4EC1-475C-A96A-F7DB46CA31E5}"/>
              </a:ext>
            </a:extLst>
          </p:cNvPr>
          <p:cNvSpPr>
            <a:spLocks noGrp="1"/>
          </p:cNvSpPr>
          <p:nvPr>
            <p:ph type="title"/>
          </p:nvPr>
        </p:nvSpPr>
        <p:spPr/>
        <p:txBody>
          <a:bodyPr/>
          <a:lstStyle/>
          <a:p>
            <a:r>
              <a:rPr lang="hr-HR" sz="2400" b="1" dirty="0">
                <a:solidFill>
                  <a:prstClr val="black">
                    <a:lumMod val="75000"/>
                    <a:lumOff val="25000"/>
                  </a:prstClr>
                </a:solidFill>
              </a:rPr>
              <a:t>Rubrika za formativno vrednovanje (za nastavnika):</a:t>
            </a:r>
            <a:br>
              <a:rPr lang="hr-HR" sz="2400" b="1" dirty="0">
                <a:solidFill>
                  <a:prstClr val="black">
                    <a:lumMod val="75000"/>
                    <a:lumOff val="25000"/>
                  </a:prstClr>
                </a:solidFill>
              </a:rPr>
            </a:br>
            <a:r>
              <a:rPr lang="hr-HR" sz="2400" b="1" dirty="0">
                <a:solidFill>
                  <a:srgbClr val="C00000"/>
                </a:solidFill>
              </a:rPr>
              <a:t>Tema:</a:t>
            </a:r>
            <a:endParaRPr lang="hr-HR" dirty="0"/>
          </a:p>
        </p:txBody>
      </p:sp>
      <p:graphicFrame>
        <p:nvGraphicFramePr>
          <p:cNvPr id="4" name="Tablica 4">
            <a:extLst>
              <a:ext uri="{FF2B5EF4-FFF2-40B4-BE49-F238E27FC236}">
                <a16:creationId xmlns:a16="http://schemas.microsoft.com/office/drawing/2014/main" id="{051B5922-15AA-490C-B946-EE8B193D1433}"/>
              </a:ext>
            </a:extLst>
          </p:cNvPr>
          <p:cNvGraphicFramePr>
            <a:graphicFrameLocks noGrp="1"/>
          </p:cNvGraphicFramePr>
          <p:nvPr>
            <p:ph idx="1"/>
            <p:extLst>
              <p:ext uri="{D42A27DB-BD31-4B8C-83A1-F6EECF244321}">
                <p14:modId xmlns:p14="http://schemas.microsoft.com/office/powerpoint/2010/main" val="1022241913"/>
              </p:ext>
            </p:extLst>
          </p:nvPr>
        </p:nvGraphicFramePr>
        <p:xfrm>
          <a:off x="822325" y="1737361"/>
          <a:ext cx="7716193" cy="4449530"/>
        </p:xfrm>
        <a:graphic>
          <a:graphicData uri="http://schemas.openxmlformats.org/drawingml/2006/table">
            <a:tbl>
              <a:tblPr firstRow="1" bandRow="1">
                <a:tableStyleId>{72833802-FEF1-4C79-8D5D-14CF1EAF98D9}</a:tableStyleId>
              </a:tblPr>
              <a:tblGrid>
                <a:gridCol w="2225113">
                  <a:extLst>
                    <a:ext uri="{9D8B030D-6E8A-4147-A177-3AD203B41FA5}">
                      <a16:colId xmlns:a16="http://schemas.microsoft.com/office/drawing/2014/main" val="2032247251"/>
                    </a:ext>
                  </a:extLst>
                </a:gridCol>
                <a:gridCol w="1108856">
                  <a:extLst>
                    <a:ext uri="{9D8B030D-6E8A-4147-A177-3AD203B41FA5}">
                      <a16:colId xmlns:a16="http://schemas.microsoft.com/office/drawing/2014/main" val="1950663860"/>
                    </a:ext>
                  </a:extLst>
                </a:gridCol>
                <a:gridCol w="1031719">
                  <a:extLst>
                    <a:ext uri="{9D8B030D-6E8A-4147-A177-3AD203B41FA5}">
                      <a16:colId xmlns:a16="http://schemas.microsoft.com/office/drawing/2014/main" val="3498656819"/>
                    </a:ext>
                  </a:extLst>
                </a:gridCol>
                <a:gridCol w="1060646">
                  <a:extLst>
                    <a:ext uri="{9D8B030D-6E8A-4147-A177-3AD203B41FA5}">
                      <a16:colId xmlns:a16="http://schemas.microsoft.com/office/drawing/2014/main" val="3664242663"/>
                    </a:ext>
                  </a:extLst>
                </a:gridCol>
                <a:gridCol w="1157067">
                  <a:extLst>
                    <a:ext uri="{9D8B030D-6E8A-4147-A177-3AD203B41FA5}">
                      <a16:colId xmlns:a16="http://schemas.microsoft.com/office/drawing/2014/main" val="1752795491"/>
                    </a:ext>
                  </a:extLst>
                </a:gridCol>
                <a:gridCol w="1132792">
                  <a:extLst>
                    <a:ext uri="{9D8B030D-6E8A-4147-A177-3AD203B41FA5}">
                      <a16:colId xmlns:a16="http://schemas.microsoft.com/office/drawing/2014/main" val="1448975839"/>
                    </a:ext>
                  </a:extLst>
                </a:gridCol>
              </a:tblGrid>
              <a:tr h="321173">
                <a:tc>
                  <a:txBody>
                    <a:bodyPr/>
                    <a:lstStyle/>
                    <a:p>
                      <a:r>
                        <a:rPr lang="hr-HR" dirty="0"/>
                        <a:t>Datum: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r>
                        <a:rPr lang="hr-HR" dirty="0"/>
                        <a:t>Ime i prezime: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232305"/>
                  </a:ext>
                </a:extLst>
              </a:tr>
              <a:tr h="327773">
                <a:tc>
                  <a:txBody>
                    <a:bodyPr/>
                    <a:lstStyle/>
                    <a:p>
                      <a:pPr marR="59690" algn="ctr">
                        <a:spcBef>
                          <a:spcPts val="125"/>
                        </a:spcBef>
                        <a:spcAft>
                          <a:spcPts val="0"/>
                        </a:spcAft>
                      </a:pPr>
                      <a:endParaRPr lang="hr-HR" sz="1100" b="1" dirty="0">
                        <a:solidFill>
                          <a:srgbClr val="FF9D05"/>
                        </a:solidFill>
                        <a:effectLst/>
                        <a:latin typeface="Calibri" panose="020F0502020204030204" pitchFamily="34" charset="0"/>
                        <a:ea typeface="Times New Roman" panose="02020603050405020304" pitchFamily="18" charset="0"/>
                      </a:endParaRPr>
                    </a:p>
                    <a:p>
                      <a:pPr marR="59690" algn="ctr">
                        <a:spcBef>
                          <a:spcPts val="125"/>
                        </a:spcBef>
                        <a:spcAft>
                          <a:spcPts val="0"/>
                        </a:spcAft>
                      </a:pPr>
                      <a:r>
                        <a:rPr lang="hr-HR" sz="1100" b="1" dirty="0">
                          <a:solidFill>
                            <a:srgbClr val="FF9D05"/>
                          </a:solidFill>
                          <a:effectLst/>
                          <a:latin typeface="Calibri" panose="020F0502020204030204" pitchFamily="34" charset="0"/>
                          <a:ea typeface="Times New Roman" panose="02020603050405020304" pitchFamily="18" charset="0"/>
                        </a:rPr>
                        <a:t>VREDNOVANJE ZA UČENJE</a:t>
                      </a:r>
                    </a:p>
                    <a:p>
                      <a:pPr marR="59690" algn="ctr">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endParaRPr lang="hr-HR" sz="1200" dirty="0">
                        <a:solidFill>
                          <a:srgbClr val="000000"/>
                        </a:solidFill>
                        <a:effectLst/>
                        <a:latin typeface="Calibri" panose="020F0502020204030204" pitchFamily="34" charset="0"/>
                        <a:ea typeface="Times New Roman" panose="02020603050405020304" pitchFamily="18" charset="0"/>
                      </a:endParaRPr>
                    </a:p>
                    <a:p>
                      <a:pPr marR="59690" algn="ctr">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 DA</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000" dirty="0">
                          <a:effectLst/>
                          <a:latin typeface="Times New Roman" panose="02020603050405020304" pitchFamily="18" charset="0"/>
                          <a:ea typeface="Times New Roman" panose="02020603050405020304" pitchFamily="18" charset="0"/>
                        </a:rPr>
                        <a:t>UGLAVNOM DA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000" dirty="0">
                          <a:effectLst/>
                          <a:latin typeface="Times New Roman" panose="02020603050405020304" pitchFamily="18" charset="0"/>
                          <a:ea typeface="Times New Roman" panose="02020603050405020304" pitchFamily="18" charset="0"/>
                        </a:rPr>
                        <a:t>DJELOMIČNO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000" dirty="0">
                          <a:effectLst/>
                          <a:latin typeface="Times New Roman" panose="02020603050405020304" pitchFamily="18" charset="0"/>
                          <a:ea typeface="Times New Roman" panose="02020603050405020304" pitchFamily="18" charset="0"/>
                        </a:rPr>
                        <a:t>UGLAVNOM 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R="59690" algn="ctr">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p>
                      <a:pPr marR="59690" algn="ctr">
                        <a:spcBef>
                          <a:spcPts val="125"/>
                        </a:spcBef>
                        <a:spcAft>
                          <a:spcPts val="0"/>
                        </a:spcAft>
                      </a:pPr>
                      <a:r>
                        <a:rPr lang="hr-HR" sz="1000" dirty="0">
                          <a:effectLst/>
                          <a:latin typeface="Times New Roman" panose="02020603050405020304" pitchFamily="18" charset="0"/>
                          <a:ea typeface="Times New Roman" panose="02020603050405020304" pitchFamily="18" charset="0"/>
                        </a:rPr>
                        <a:t>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01669695"/>
                  </a:ext>
                </a:extLst>
              </a:tr>
              <a:tr h="486160">
                <a:tc>
                  <a:txBody>
                    <a:bodyPr/>
                    <a:lstStyle/>
                    <a:p>
                      <a:pPr marR="59690">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Odgovoran/odgovorna. </a:t>
                      </a:r>
                    </a:p>
                    <a:p>
                      <a:pPr marR="59690">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Zadatak predaje i izvršava na vrijeme.</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1029871"/>
                  </a:ext>
                </a:extLst>
              </a:tr>
              <a:tr h="791934">
                <a:tc>
                  <a:txBody>
                    <a:bodyPr/>
                    <a:lstStyle/>
                    <a:p>
                      <a:pPr marR="59690">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 Samostalno opisuje razmišljanja o zadanoj temi i sintetizira zaključke. Opise potkrepljuje primjerima.</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666202"/>
                  </a:ext>
                </a:extLst>
              </a:tr>
              <a:tr h="1267095">
                <a:tc>
                  <a:txBody>
                    <a:bodyPr/>
                    <a:lstStyle/>
                    <a:p>
                      <a:pPr marR="59690">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Samostalno rabi različite izvore za pronalaženje relevantnih verbalnih, vizualnih i audio-vizualnih podataka potrebnih za izradu zadatka. Navodi izvore i citate.</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4495972"/>
                  </a:ext>
                </a:extLst>
              </a:tr>
              <a:tr h="950321">
                <a:tc>
                  <a:txBody>
                    <a:bodyPr/>
                    <a:lstStyle/>
                    <a:p>
                      <a:pPr marR="59690">
                        <a:spcBef>
                          <a:spcPts val="125"/>
                        </a:spcBef>
                        <a:spcAft>
                          <a:spcPts val="0"/>
                        </a:spcAft>
                      </a:pPr>
                      <a:r>
                        <a:rPr lang="hr-HR" sz="1200" dirty="0">
                          <a:solidFill>
                            <a:srgbClr val="000000"/>
                          </a:solidFill>
                          <a:effectLst/>
                          <a:latin typeface="Calibri" panose="020F0502020204030204" pitchFamily="34" charset="0"/>
                          <a:ea typeface="Times New Roman" panose="02020603050405020304" pitchFamily="18" charset="0"/>
                        </a:rPr>
                        <a:t> Sadržaji su oblikovani jednostavnim, svima razumljivim riječima/grafičkim prikazom i sl. Jasno su i logično strukturirani.</a:t>
                      </a: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59690">
                        <a:spcBef>
                          <a:spcPts val="125"/>
                        </a:spcBef>
                        <a:spcAft>
                          <a:spcPts val="0"/>
                        </a:spcAft>
                      </a:pPr>
                      <a:endParaRPr lang="hr-HR"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937953"/>
                  </a:ext>
                </a:extLst>
              </a:tr>
            </a:tbl>
          </a:graphicData>
        </a:graphic>
      </p:graphicFrame>
    </p:spTree>
    <p:extLst>
      <p:ext uri="{BB962C8B-B14F-4D97-AF65-F5344CB8AC3E}">
        <p14:creationId xmlns:p14="http://schemas.microsoft.com/office/powerpoint/2010/main" val="1785141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EBB0FCF-FFEF-46F9-8D26-8E2C7F2F5164}"/>
              </a:ext>
            </a:extLst>
          </p:cNvPr>
          <p:cNvSpPr>
            <a:spLocks noGrp="1"/>
          </p:cNvSpPr>
          <p:nvPr>
            <p:ph type="title"/>
          </p:nvPr>
        </p:nvSpPr>
        <p:spPr/>
        <p:txBody>
          <a:bodyPr>
            <a:normAutofit fontScale="90000"/>
          </a:bodyPr>
          <a:lstStyle/>
          <a:p>
            <a:r>
              <a:rPr lang="hr-HR" sz="3200" b="1" dirty="0">
                <a:solidFill>
                  <a:srgbClr val="C00000"/>
                </a:solidFill>
              </a:rPr>
              <a:t>7. IZBORNO </a:t>
            </a:r>
            <a:br>
              <a:rPr lang="hr-HR" sz="3200" b="1" dirty="0">
                <a:solidFill>
                  <a:srgbClr val="C00000"/>
                </a:solidFill>
              </a:rPr>
            </a:br>
            <a:r>
              <a:rPr lang="hr-HR" sz="3200" b="1" dirty="0">
                <a:solidFill>
                  <a:srgbClr val="C00000"/>
                </a:solidFill>
              </a:rPr>
              <a:t>Poznaješ li primjere glagoljaškoga ili gregorijanskoga pjevanja u popularnoj glazbi ili suvremenoj kulturi?</a:t>
            </a:r>
          </a:p>
        </p:txBody>
      </p:sp>
      <p:sp>
        <p:nvSpPr>
          <p:cNvPr id="3" name="Rezervirano mjesto sadržaja 2">
            <a:extLst>
              <a:ext uri="{FF2B5EF4-FFF2-40B4-BE49-F238E27FC236}">
                <a16:creationId xmlns:a16="http://schemas.microsoft.com/office/drawing/2014/main" id="{2BE5EFB2-F099-48E0-BEA2-E7D17B366522}"/>
              </a:ext>
            </a:extLst>
          </p:cNvPr>
          <p:cNvSpPr>
            <a:spLocks noGrp="1"/>
          </p:cNvSpPr>
          <p:nvPr>
            <p:ph idx="1"/>
          </p:nvPr>
        </p:nvSpPr>
        <p:spPr/>
        <p:txBody>
          <a:bodyPr>
            <a:normAutofit lnSpcReduction="10000"/>
          </a:bodyPr>
          <a:lstStyle/>
          <a:p>
            <a:pPr>
              <a:spcBef>
                <a:spcPts val="0"/>
              </a:spcBef>
              <a:spcAft>
                <a:spcPts val="0"/>
              </a:spcAft>
            </a:pPr>
            <a:r>
              <a:rPr lang="hr-HR" dirty="0"/>
              <a:t>Poslušaj videozapis, koje glazbene utjecaje prepoznaješ? </a:t>
            </a:r>
          </a:p>
          <a:p>
            <a:pPr>
              <a:spcBef>
                <a:spcPts val="0"/>
              </a:spcBef>
              <a:spcAft>
                <a:spcPts val="0"/>
              </a:spcAft>
            </a:pPr>
            <a:r>
              <a:rPr lang="hr-HR" dirty="0">
                <a:hlinkClick r:id="rId2"/>
              </a:rPr>
              <a:t>https://www.youtube.com/watch?v=GlAQ6F8T2f0</a:t>
            </a:r>
            <a:r>
              <a:rPr lang="hr-HR" dirty="0"/>
              <a:t> </a:t>
            </a:r>
          </a:p>
          <a:p>
            <a:r>
              <a:rPr lang="hr-HR" dirty="0"/>
              <a:t>Potraži slične primjere gregorijanskoga korala i glagoljaškoga pjevanja u suvremenoj kulturi.</a:t>
            </a:r>
          </a:p>
          <a:p>
            <a:r>
              <a:rPr lang="hr-HR" sz="2000" dirty="0"/>
              <a:t>Rezultate pretrage izloži </a:t>
            </a:r>
            <a:r>
              <a:rPr lang="hr-HR" sz="2000" b="1" dirty="0"/>
              <a:t>pisano</a:t>
            </a:r>
            <a:r>
              <a:rPr lang="hr-HR" sz="2000" dirty="0"/>
              <a:t> u željenom obliku, unaprijed s predmetnim nastavnikom dogovorenom. Odgovorima pridruži i poveznicu na odabrani sadržaj.</a:t>
            </a:r>
          </a:p>
          <a:p>
            <a:pPr marL="292608" lvl="1" indent="0">
              <a:spcBef>
                <a:spcPts val="0"/>
              </a:spcBef>
              <a:spcAft>
                <a:spcPts val="0"/>
              </a:spcAft>
              <a:buSzPts val="2400"/>
              <a:buNone/>
            </a:pP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chemeClr val="hlink"/>
              </a:solidFill>
              <a:hlinkClick r:id="" action="ppaction://noaction"/>
            </a:endParaRPr>
          </a:p>
          <a:p>
            <a:pPr marL="2065760" lvl="8" indent="0">
              <a:spcBef>
                <a:spcPts val="0"/>
              </a:spcBef>
              <a:spcAft>
                <a:spcPts val="0"/>
              </a:spcAft>
              <a:buNone/>
            </a:pPr>
            <a:r>
              <a:rPr lang="hr-HR" sz="2000" u="sng" dirty="0">
                <a:solidFill>
                  <a:schemeClr val="hlink"/>
                </a:solidFill>
                <a:hlinkClick r:id="" action="ppaction://noaction"/>
              </a:rPr>
              <a:t>https://www.mentimeter.com/</a:t>
            </a:r>
            <a:r>
              <a:rPr lang="hr-HR" sz="2000" dirty="0"/>
              <a:t> </a:t>
            </a:r>
          </a:p>
          <a:p>
            <a:pPr marL="2065760" lvl="8" indent="0">
              <a:spcBef>
                <a:spcPts val="0"/>
              </a:spcBef>
              <a:spcAft>
                <a:spcPts val="0"/>
              </a:spcAft>
              <a:buNone/>
            </a:pPr>
            <a:r>
              <a:rPr lang="hr-HR" sz="2000" u="sng" dirty="0">
                <a:solidFill>
                  <a:schemeClr val="hlink"/>
                </a:solidFill>
                <a:hlinkClick r:id="rId3"/>
              </a:rPr>
              <a:t>https://padlet.com/dashboard</a:t>
            </a:r>
            <a:r>
              <a:rPr lang="hr-HR" sz="2000" dirty="0"/>
              <a:t> </a:t>
            </a:r>
          </a:p>
          <a:p>
            <a:pPr marL="2065760" lvl="8" indent="0">
              <a:spcBef>
                <a:spcPts val="0"/>
              </a:spcBef>
              <a:spcAft>
                <a:spcPts val="0"/>
              </a:spcAft>
              <a:buNone/>
            </a:pPr>
            <a:r>
              <a:rPr lang="hr-HR" sz="2000" u="sng" dirty="0">
                <a:solidFill>
                  <a:schemeClr val="hlink"/>
                </a:solidFill>
                <a:hlinkClick r:id="rId4"/>
              </a:rPr>
              <a:t>https://en.linoit.com/</a:t>
            </a:r>
            <a:r>
              <a:rPr lang="hr-HR" sz="2000" dirty="0"/>
              <a:t> </a:t>
            </a:r>
          </a:p>
          <a:p>
            <a:endParaRPr lang="hr-HR" dirty="0"/>
          </a:p>
        </p:txBody>
      </p:sp>
    </p:spTree>
    <p:extLst>
      <p:ext uri="{BB962C8B-B14F-4D97-AF65-F5344CB8AC3E}">
        <p14:creationId xmlns:p14="http://schemas.microsoft.com/office/powerpoint/2010/main" val="318628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4"/>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hr-HR" sz="4000" b="1" dirty="0">
                <a:solidFill>
                  <a:srgbClr val="C00000"/>
                </a:solidFill>
              </a:rPr>
              <a:t>Za rad će ti trebati:</a:t>
            </a:r>
          </a:p>
        </p:txBody>
      </p:sp>
      <p:sp>
        <p:nvSpPr>
          <p:cNvPr id="108" name="Google Shape;108;p14"/>
          <p:cNvSpPr txBox="1">
            <a:spLocks noGrp="1"/>
          </p:cNvSpPr>
          <p:nvPr>
            <p:ph idx="1"/>
          </p:nvPr>
        </p:nvSpPr>
        <p:spPr>
          <a:xfrm>
            <a:off x="359424" y="1845725"/>
            <a:ext cx="8007300" cy="4023300"/>
          </a:xfrm>
          <a:prstGeom prst="rect">
            <a:avLst/>
          </a:prstGeom>
          <a:noFill/>
          <a:ln>
            <a:noFill/>
          </a:ln>
        </p:spPr>
        <p:txBody>
          <a:bodyPr spcFirstLastPara="1" wrap="square" lIns="0" tIns="45700" rIns="0" bIns="45700" anchor="t" anchorCtr="0">
            <a:noAutofit/>
          </a:bodyPr>
          <a:lstStyle/>
          <a:p>
            <a:pPr marL="457200" lvl="0" indent="-457200" algn="l" rtl="0">
              <a:lnSpc>
                <a:spcPct val="90000"/>
              </a:lnSpc>
              <a:spcBef>
                <a:spcPts val="0"/>
              </a:spcBef>
              <a:spcAft>
                <a:spcPts val="0"/>
              </a:spcAft>
              <a:buSzPts val="2000"/>
              <a:buFont typeface="+mj-lt"/>
              <a:buAutoNum type="arabicPeriod"/>
            </a:pPr>
            <a:endParaRPr lang="hr-HR" sz="1800" dirty="0"/>
          </a:p>
          <a:p>
            <a:pPr marL="457200" lvl="0" indent="-457200" algn="l" rtl="0">
              <a:lnSpc>
                <a:spcPct val="90000"/>
              </a:lnSpc>
              <a:spcBef>
                <a:spcPts val="0"/>
              </a:spcBef>
              <a:spcAft>
                <a:spcPts val="0"/>
              </a:spcAft>
              <a:buSzPts val="2000"/>
              <a:buFont typeface="+mj-lt"/>
              <a:buAutoNum type="arabicPeriod"/>
            </a:pPr>
            <a:r>
              <a:rPr lang="hr-HR" dirty="0"/>
              <a:t>udžbenik </a:t>
            </a:r>
            <a:r>
              <a:rPr lang="hr-HR" b="1" i="1" dirty="0"/>
              <a:t>Glazbeni susreti </a:t>
            </a:r>
            <a:r>
              <a:rPr lang="hr-HR" i="1" dirty="0"/>
              <a:t>(str. 102 – 108)/ </a:t>
            </a:r>
            <a:r>
              <a:rPr lang="hr-HR" b="1" i="1" dirty="0"/>
              <a:t>Glazbeni kontakti 2 </a:t>
            </a:r>
            <a:r>
              <a:rPr lang="hr-HR" i="1" dirty="0"/>
              <a:t>(str. 105-111)</a:t>
            </a:r>
          </a:p>
          <a:p>
            <a:pPr marL="469900" lvl="0" indent="-457200" algn="l" rtl="0">
              <a:lnSpc>
                <a:spcPct val="90000"/>
              </a:lnSpc>
              <a:spcBef>
                <a:spcPts val="0"/>
              </a:spcBef>
              <a:spcAft>
                <a:spcPts val="0"/>
              </a:spcAft>
              <a:buSzPts val="1800"/>
              <a:buFont typeface="+mj-lt"/>
              <a:buAutoNum type="arabicPeriod"/>
            </a:pPr>
            <a:r>
              <a:rPr lang="hr-HR" dirty="0"/>
              <a:t>pristup internetu putem laptopa, tableta ili mobitela</a:t>
            </a:r>
          </a:p>
          <a:p>
            <a:pPr marL="469900" lvl="0" indent="-457200">
              <a:spcBef>
                <a:spcPts val="0"/>
              </a:spcBef>
              <a:spcAft>
                <a:spcPts val="0"/>
              </a:spcAft>
              <a:buSzPts val="1800"/>
              <a:buFont typeface="+mj-lt"/>
              <a:buAutoNum type="arabicPeriod"/>
            </a:pPr>
            <a:r>
              <a:rPr lang="hr-HR" dirty="0">
                <a:hlinkClick r:id="rId3"/>
              </a:rPr>
              <a:t>https://hr.izzi.digital/DOS/2386/2922.html</a:t>
            </a:r>
            <a:r>
              <a:rPr lang="hr-HR" dirty="0"/>
              <a:t> </a:t>
            </a:r>
          </a:p>
          <a:p>
            <a:pPr marL="469900" lvl="0" indent="-457200">
              <a:spcBef>
                <a:spcPts val="0"/>
              </a:spcBef>
              <a:spcAft>
                <a:spcPts val="0"/>
              </a:spcAft>
              <a:buSzPts val="1800"/>
              <a:buFont typeface="+mj-lt"/>
              <a:buAutoNum type="arabicPeriod"/>
            </a:pPr>
            <a:r>
              <a:rPr lang="hr-HR" dirty="0"/>
              <a:t>bilježnica, papir i olovka, </a:t>
            </a:r>
            <a:r>
              <a:rPr lang="hr-HR" i="1" dirty="0"/>
              <a:t>Wordov</a:t>
            </a:r>
            <a:r>
              <a:rPr lang="hr-HR" dirty="0"/>
              <a:t> dokument, odgovore možeš pisati i željenim digitalnim alatom (sukladno dogovoru s predmetnim nastavnikom) </a:t>
            </a:r>
          </a:p>
          <a:p>
            <a:pPr marL="12700" lvl="0" indent="0">
              <a:spcBef>
                <a:spcPts val="0"/>
              </a:spcBef>
              <a:spcAft>
                <a:spcPts val="0"/>
              </a:spcAft>
              <a:buSzPts val="1800"/>
              <a:buNone/>
            </a:pPr>
            <a:endParaRPr lang="hr-HR" dirty="0"/>
          </a:p>
          <a:p>
            <a:pPr marL="1008560" lvl="5" indent="0">
              <a:spcBef>
                <a:spcPts val="1400"/>
              </a:spcBef>
              <a:spcAft>
                <a:spcPts val="0"/>
              </a:spcAft>
              <a:buSzPts val="2000"/>
              <a:buNone/>
            </a:pPr>
            <a:r>
              <a:rPr lang="pl-PL" sz="2000" dirty="0"/>
              <a:t>prijedlog eventualnih digitalnih alata za bilješke pri radu </a:t>
            </a:r>
            <a:r>
              <a:rPr lang="pl-PL" sz="2000" dirty="0">
                <a:hlinkClick r:id="rId4"/>
              </a:rPr>
              <a:t>–</a:t>
            </a:r>
            <a:r>
              <a:rPr lang="pl-PL" sz="2000" dirty="0"/>
              <a:t> za izradu prezentacija </a:t>
            </a:r>
            <a:r>
              <a:rPr lang="pl-PL" sz="2000" dirty="0">
                <a:hlinkClick r:id="rId4"/>
              </a:rPr>
              <a:t>https://prezi.com/</a:t>
            </a:r>
            <a:r>
              <a:rPr lang="pl-PL" sz="2000" dirty="0"/>
              <a:t>    </a:t>
            </a:r>
            <a:r>
              <a:rPr lang="pl-PL" sz="2000" dirty="0">
                <a:hlinkClick r:id="rId5"/>
              </a:rPr>
              <a:t>https://www.genial.ly/</a:t>
            </a:r>
            <a:r>
              <a:rPr lang="pl-PL" sz="2000" dirty="0"/>
              <a:t>, umnih mapa </a:t>
            </a:r>
            <a:r>
              <a:rPr lang="pl-PL" sz="2000" dirty="0">
                <a:hlinkClick r:id="rId6"/>
              </a:rPr>
              <a:t>https://www.mindmeister.com/</a:t>
            </a:r>
            <a:r>
              <a:rPr lang="pl-PL" sz="2000" dirty="0"/>
              <a:t> </a:t>
            </a:r>
            <a:r>
              <a:rPr lang="pl-PL" sz="2000" dirty="0">
                <a:hlinkClick r:id="rId7"/>
              </a:rPr>
              <a:t>https://coggle.it/</a:t>
            </a:r>
            <a:r>
              <a:rPr lang="pl-PL" sz="2000" dirty="0"/>
              <a:t>  i sl.</a:t>
            </a:r>
          </a:p>
          <a:p>
            <a:pPr marL="0" lvl="0" indent="0">
              <a:spcBef>
                <a:spcPts val="1400"/>
              </a:spcBef>
              <a:spcAft>
                <a:spcPts val="0"/>
              </a:spcAft>
              <a:buSzPts val="2000"/>
              <a:buNone/>
            </a:pPr>
            <a:r>
              <a:rPr lang="pl-PL" dirty="0"/>
              <a:t> </a:t>
            </a:r>
          </a:p>
          <a:p>
            <a:pPr marL="0" lvl="0" indent="0" algn="l" rtl="0">
              <a:lnSpc>
                <a:spcPct val="90000"/>
              </a:lnSpc>
              <a:spcBef>
                <a:spcPts val="1400"/>
              </a:spcBef>
              <a:spcAft>
                <a:spcPts val="0"/>
              </a:spcAft>
              <a:buSzPts val="2000"/>
              <a:buNone/>
            </a:pPr>
            <a:endParaRPr lang="hr-H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5"/>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hr-HR" sz="3600" b="1" dirty="0">
                <a:solidFill>
                  <a:srgbClr val="C00000"/>
                </a:solidFill>
              </a:rPr>
              <a:t>Način rada:</a:t>
            </a:r>
          </a:p>
        </p:txBody>
      </p:sp>
      <p:sp>
        <p:nvSpPr>
          <p:cNvPr id="114" name="Google Shape;114;p15"/>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0">
              <a:spcBef>
                <a:spcPts val="1400"/>
              </a:spcBef>
              <a:spcAft>
                <a:spcPts val="0"/>
              </a:spcAft>
              <a:buNone/>
            </a:pPr>
            <a:r>
              <a:rPr lang="hr-HR" b="1" dirty="0"/>
              <a:t>Riješi zadatke</a:t>
            </a:r>
            <a:r>
              <a:rPr lang="hr-HR" dirty="0"/>
              <a:t>, u prezentaciji označene </a:t>
            </a:r>
            <a:r>
              <a:rPr lang="hr-HR" b="1" dirty="0">
                <a:solidFill>
                  <a:srgbClr val="C00000"/>
                </a:solidFill>
              </a:rPr>
              <a:t>crvenom bojom</a:t>
            </a:r>
            <a:r>
              <a:rPr lang="hr-HR" dirty="0"/>
              <a:t>, sa stranice </a:t>
            </a:r>
            <a:r>
              <a:rPr lang="hr-HR" b="1" dirty="0">
                <a:solidFill>
                  <a:srgbClr val="0070C0"/>
                </a:solidFill>
              </a:rPr>
              <a:t>IZZI</a:t>
            </a:r>
          </a:p>
          <a:p>
            <a:pPr lvl="0" indent="0">
              <a:spcBef>
                <a:spcPts val="1400"/>
              </a:spcBef>
              <a:spcAft>
                <a:spcPts val="0"/>
              </a:spcAft>
              <a:buNone/>
            </a:pPr>
            <a:r>
              <a:rPr lang="hr-HR" dirty="0"/>
              <a:t> </a:t>
            </a:r>
            <a:r>
              <a:rPr lang="hr-HR" dirty="0">
                <a:hlinkClick r:id="rId3"/>
              </a:rPr>
              <a:t>https://hr.izzi.digital/DOS/2386/2922.html</a:t>
            </a:r>
            <a:r>
              <a:rPr lang="hr-HR" dirty="0"/>
              <a:t> </a:t>
            </a:r>
          </a:p>
          <a:p>
            <a:pPr lvl="0" indent="0">
              <a:spcBef>
                <a:spcPts val="1400"/>
              </a:spcBef>
              <a:spcAft>
                <a:spcPts val="0"/>
              </a:spcAft>
              <a:buNone/>
            </a:pPr>
            <a:r>
              <a:rPr lang="hr-HR" dirty="0"/>
              <a:t>Dogovorenim alatom / formom s predmetnim nastavnikom (u bilježnicu, list papira, Word dokument, željeni digitalni alat) </a:t>
            </a:r>
            <a:r>
              <a:rPr lang="hr-HR" b="1" dirty="0"/>
              <a:t>zabilježi ključne pojmove</a:t>
            </a:r>
            <a:r>
              <a:rPr lang="hr-HR" dirty="0"/>
              <a:t> vezane uz sadržaje (preporučamo nakon završenih aktivnosti kako će biti naznačeno u prezentaciji).</a:t>
            </a:r>
          </a:p>
          <a:p>
            <a:pPr marL="91440" lvl="0" indent="0" algn="l" rtl="0">
              <a:lnSpc>
                <a:spcPct val="90000"/>
              </a:lnSpc>
              <a:spcBef>
                <a:spcPts val="1400"/>
              </a:spcBef>
              <a:spcAft>
                <a:spcPts val="0"/>
              </a:spcAft>
              <a:buSzPts val="2000"/>
              <a:buNone/>
            </a:pPr>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9"/>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C00000"/>
              </a:buClr>
              <a:buSzPts val="4800"/>
              <a:buFont typeface="Calibri"/>
              <a:buNone/>
            </a:pPr>
            <a:r>
              <a:rPr lang="hr-HR" b="1" i="1" dirty="0">
                <a:solidFill>
                  <a:srgbClr val="C00000"/>
                </a:solidFill>
              </a:rPr>
              <a:t>Jednoglasna crkvena glazba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C2BC111-8EC0-460E-923E-8C3CD0145BFC}"/>
              </a:ext>
            </a:extLst>
          </p:cNvPr>
          <p:cNvSpPr>
            <a:spLocks noGrp="1"/>
          </p:cNvSpPr>
          <p:nvPr>
            <p:ph type="title"/>
          </p:nvPr>
        </p:nvSpPr>
        <p:spPr/>
        <p:txBody>
          <a:bodyPr>
            <a:normAutofit fontScale="90000"/>
          </a:bodyPr>
          <a:lstStyle/>
          <a:p>
            <a:br>
              <a:rPr lang="hr-HR" sz="2800" b="1" i="1" dirty="0">
                <a:solidFill>
                  <a:srgbClr val="0070C0"/>
                </a:solidFill>
              </a:rPr>
            </a:br>
            <a:r>
              <a:rPr lang="hr-HR" sz="3100" b="1" dirty="0">
                <a:solidFill>
                  <a:srgbClr val="C00000"/>
                </a:solidFill>
              </a:rPr>
              <a:t>1. zadatak </a:t>
            </a:r>
            <a:br>
              <a:rPr lang="hr-HR" sz="3100" b="1" i="1" dirty="0">
                <a:solidFill>
                  <a:srgbClr val="0070C0"/>
                </a:solidFill>
              </a:rPr>
            </a:br>
            <a:r>
              <a:rPr lang="hr-HR" sz="3100" b="1" i="1" dirty="0">
                <a:solidFill>
                  <a:srgbClr val="C00000"/>
                </a:solidFill>
              </a:rPr>
              <a:t>Znaš li kako je zvučala glazba srednjega vijeka? U kojim se je prilikama izvodila? Gdje se muziciralo u srednjemu vijeku? </a:t>
            </a:r>
          </a:p>
        </p:txBody>
      </p:sp>
      <p:sp>
        <p:nvSpPr>
          <p:cNvPr id="3" name="Rezervirano mjesto sadržaja 2">
            <a:extLst>
              <a:ext uri="{FF2B5EF4-FFF2-40B4-BE49-F238E27FC236}">
                <a16:creationId xmlns:a16="http://schemas.microsoft.com/office/drawing/2014/main" id="{CE6FCCFE-DE63-4BAA-A615-CD43CF2BAB73}"/>
              </a:ext>
            </a:extLst>
          </p:cNvPr>
          <p:cNvSpPr>
            <a:spLocks noGrp="1"/>
          </p:cNvSpPr>
          <p:nvPr>
            <p:ph idx="1"/>
          </p:nvPr>
        </p:nvSpPr>
        <p:spPr/>
        <p:txBody>
          <a:bodyPr>
            <a:normAutofit/>
          </a:bodyPr>
          <a:lstStyle/>
          <a:p>
            <a:pPr marL="292608" lvl="1" indent="0">
              <a:spcBef>
                <a:spcPts val="0"/>
              </a:spcBef>
              <a:spcAft>
                <a:spcPts val="0"/>
              </a:spcAft>
              <a:buSzPts val="2400"/>
              <a:buNone/>
            </a:pPr>
            <a:r>
              <a:rPr lang="hr-HR" sz="2000" dirty="0"/>
              <a:t>Kratke odgovore na pitanja izloži </a:t>
            </a:r>
            <a:r>
              <a:rPr lang="hr-HR" sz="2000" b="1" dirty="0"/>
              <a:t>pisano</a:t>
            </a:r>
            <a:r>
              <a:rPr lang="hr-HR" sz="2000" dirty="0"/>
              <a:t> u željenom obliku, unaprijed s predmetnim nastavnikom dogovorenom. </a:t>
            </a:r>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endParaRPr lang="hr-HR" sz="2000" dirty="0"/>
          </a:p>
          <a:p>
            <a:pPr marL="292608" lvl="1" indent="0">
              <a:spcBef>
                <a:spcPts val="0"/>
              </a:spcBef>
              <a:spcAft>
                <a:spcPts val="0"/>
              </a:spcAft>
              <a:buSzPts val="2400"/>
              <a:buNone/>
            </a:pPr>
            <a:endParaRPr lang="hr-HR" dirty="0"/>
          </a:p>
          <a:p>
            <a:pPr marL="2065760" lvl="8" indent="0">
              <a:spcBef>
                <a:spcPts val="0"/>
              </a:spcBef>
              <a:spcAft>
                <a:spcPts val="0"/>
              </a:spcAft>
              <a:buNone/>
            </a:pPr>
            <a:r>
              <a:rPr lang="hr-HR" sz="2000" dirty="0">
                <a:solidFill>
                  <a:srgbClr val="FF0000"/>
                </a:solidFill>
              </a:rPr>
              <a:t>Napomena predmetnome nastavniku:</a:t>
            </a:r>
          </a:p>
          <a:p>
            <a:pPr marL="2065760" lvl="8" indent="0">
              <a:spcBef>
                <a:spcPts val="0"/>
              </a:spcBef>
              <a:spcAft>
                <a:spcPts val="0"/>
              </a:spcAft>
              <a:buNone/>
            </a:pPr>
            <a:r>
              <a:rPr lang="hr-HR" sz="2000" dirty="0"/>
              <a:t>Zadatak se može izraditi sljedećim digitalnim alatima:</a:t>
            </a:r>
            <a:endParaRPr lang="hr-HR" sz="2000" u="sng" dirty="0">
              <a:solidFill>
                <a:schemeClr val="hlink"/>
              </a:solidFill>
              <a:hlinkClick r:id="" action="ppaction://noaction"/>
            </a:endParaRPr>
          </a:p>
          <a:p>
            <a:pPr marL="2065760" lvl="8" indent="0">
              <a:spcBef>
                <a:spcPts val="0"/>
              </a:spcBef>
              <a:spcAft>
                <a:spcPts val="0"/>
              </a:spcAft>
              <a:buNone/>
            </a:pPr>
            <a:r>
              <a:rPr lang="hr-HR" sz="2000" u="sng" dirty="0">
                <a:solidFill>
                  <a:schemeClr val="hlink"/>
                </a:solidFill>
                <a:hlinkClick r:id="" action="ppaction://noaction"/>
              </a:rPr>
              <a:t>https://www.mentimeter.com/</a:t>
            </a:r>
            <a:r>
              <a:rPr lang="hr-HR" sz="2000" dirty="0"/>
              <a:t> </a:t>
            </a:r>
          </a:p>
          <a:p>
            <a:pPr marL="2065760" lvl="8" indent="0">
              <a:spcBef>
                <a:spcPts val="0"/>
              </a:spcBef>
              <a:spcAft>
                <a:spcPts val="0"/>
              </a:spcAft>
              <a:buNone/>
            </a:pPr>
            <a:r>
              <a:rPr lang="hr-HR" sz="2000" u="sng" dirty="0">
                <a:solidFill>
                  <a:schemeClr val="hlink"/>
                </a:solidFill>
                <a:hlinkClick r:id="rId2"/>
              </a:rPr>
              <a:t>https://padlet.com/dashboard</a:t>
            </a:r>
            <a:r>
              <a:rPr lang="hr-HR" sz="2000" dirty="0"/>
              <a:t> </a:t>
            </a:r>
          </a:p>
          <a:p>
            <a:pPr marL="2065760" lvl="8" indent="0">
              <a:spcBef>
                <a:spcPts val="0"/>
              </a:spcBef>
              <a:spcAft>
                <a:spcPts val="0"/>
              </a:spcAft>
              <a:buNone/>
            </a:pPr>
            <a:r>
              <a:rPr lang="hr-HR" sz="2000" u="sng" dirty="0">
                <a:solidFill>
                  <a:schemeClr val="hlink"/>
                </a:solidFill>
                <a:hlinkClick r:id="rId3"/>
              </a:rPr>
              <a:t>https://en.linoit.com/</a:t>
            </a:r>
            <a:r>
              <a:rPr lang="hr-HR" sz="2000" dirty="0"/>
              <a:t> </a:t>
            </a:r>
          </a:p>
          <a:p>
            <a:endParaRPr lang="hr-HR" dirty="0"/>
          </a:p>
        </p:txBody>
      </p:sp>
    </p:spTree>
    <p:extLst>
      <p:ext uri="{BB962C8B-B14F-4D97-AF65-F5344CB8AC3E}">
        <p14:creationId xmlns:p14="http://schemas.microsoft.com/office/powerpoint/2010/main" val="55566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0"/>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3200"/>
            </a:pPr>
            <a:r>
              <a:rPr lang="hr-HR" sz="2400" b="1" dirty="0">
                <a:solidFill>
                  <a:srgbClr val="C00000"/>
                </a:solidFill>
              </a:rPr>
              <a:t>2. zadatak: </a:t>
            </a:r>
            <a:br>
              <a:rPr lang="hr-HR" sz="2400" b="1" dirty="0">
                <a:solidFill>
                  <a:srgbClr val="C00000"/>
                </a:solidFill>
              </a:rPr>
            </a:br>
            <a:r>
              <a:rPr lang="hr-HR" sz="2400" b="1" dirty="0">
                <a:solidFill>
                  <a:srgbClr val="C00000"/>
                </a:solidFill>
              </a:rPr>
              <a:t>Uoči razlike i sličnosti crkvene i svjetovne glazbe srednjega vijeka.</a:t>
            </a:r>
            <a:br>
              <a:rPr lang="hr-HR" sz="2400" b="1" dirty="0">
                <a:solidFill>
                  <a:srgbClr val="C00000"/>
                </a:solidFill>
              </a:rPr>
            </a:br>
            <a:r>
              <a:rPr lang="hr-HR" sz="2400" b="1" dirty="0">
                <a:solidFill>
                  <a:schemeClr val="tx1"/>
                </a:solidFill>
              </a:rPr>
              <a:t>Usporedi svoja razmišljanja koja si izložio na početku nastavne jedinice s razmišljanjima nakon što prođeš sljedeće zadatke</a:t>
            </a:r>
            <a:endParaRPr sz="2400" i="1" dirty="0">
              <a:solidFill>
                <a:schemeClr val="tx1"/>
              </a:solidFill>
            </a:endParaRPr>
          </a:p>
        </p:txBody>
      </p:sp>
      <p:sp>
        <p:nvSpPr>
          <p:cNvPr id="239" name="Google Shape;239;p30"/>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SzPts val="1800"/>
            </a:pPr>
            <a:endParaRPr lang="hr-HR" b="1" dirty="0">
              <a:solidFill>
                <a:srgbClr val="C00000"/>
              </a:solidFill>
            </a:endParaRPr>
          </a:p>
          <a:p>
            <a:pPr lvl="0" indent="-114300">
              <a:spcBef>
                <a:spcPts val="0"/>
              </a:spcBef>
              <a:spcAft>
                <a:spcPts val="0"/>
              </a:spcAft>
              <a:buSzPts val="1800"/>
            </a:pPr>
            <a:r>
              <a:rPr lang="hr-HR" dirty="0">
                <a:solidFill>
                  <a:srgbClr val="C00000"/>
                </a:solidFill>
              </a:rPr>
              <a:t>Poslušaj videozapise na IZZI stranici</a:t>
            </a:r>
            <a:r>
              <a:rPr lang="hr-HR" b="1" dirty="0">
                <a:solidFill>
                  <a:srgbClr val="C00000"/>
                </a:solidFill>
              </a:rPr>
              <a:t> </a:t>
            </a:r>
            <a:r>
              <a:rPr lang="hr-HR" dirty="0">
                <a:solidFill>
                  <a:srgbClr val="C00000"/>
                </a:solidFill>
                <a:hlinkClick r:id="rId3"/>
              </a:rPr>
              <a:t>https://hr.izzi.digital/DOS/17968/17991.html</a:t>
            </a:r>
            <a:r>
              <a:rPr lang="hr-HR" dirty="0">
                <a:solidFill>
                  <a:srgbClr val="C00000"/>
                </a:solidFill>
              </a:rPr>
              <a:t> </a:t>
            </a:r>
          </a:p>
          <a:p>
            <a:pPr lvl="0" indent="-114300">
              <a:spcBef>
                <a:spcPts val="0"/>
              </a:spcBef>
              <a:spcAft>
                <a:spcPts val="0"/>
              </a:spcAft>
              <a:buSzPts val="1800"/>
            </a:pPr>
            <a:r>
              <a:rPr lang="hr-HR" dirty="0">
                <a:solidFill>
                  <a:schemeClr val="tx1"/>
                </a:solidFill>
              </a:rPr>
              <a:t>odlomak</a:t>
            </a:r>
            <a:r>
              <a:rPr lang="hr-HR" b="1" dirty="0">
                <a:solidFill>
                  <a:schemeClr val="tx1"/>
                </a:solidFill>
              </a:rPr>
              <a:t> </a:t>
            </a:r>
            <a:r>
              <a:rPr lang="hr-HR" b="1" dirty="0">
                <a:solidFill>
                  <a:srgbClr val="C00000"/>
                </a:solidFill>
              </a:rPr>
              <a:t>Putovanje kroz vrijeme </a:t>
            </a:r>
            <a:r>
              <a:rPr lang="hr-HR" b="1" dirty="0">
                <a:solidFill>
                  <a:schemeClr val="tx1"/>
                </a:solidFill>
              </a:rPr>
              <a:t>– Melodije srednjega vijeka zapadnoeuropske glazbe … )</a:t>
            </a:r>
          </a:p>
          <a:p>
            <a:pPr lvl="0" indent="-114300">
              <a:spcBef>
                <a:spcPts val="0"/>
              </a:spcBef>
              <a:spcAft>
                <a:spcPts val="0"/>
              </a:spcAft>
              <a:buSzPts val="1800"/>
            </a:pPr>
            <a:r>
              <a:rPr lang="hr-HR" dirty="0">
                <a:solidFill>
                  <a:schemeClr val="tx1"/>
                </a:solidFill>
              </a:rPr>
              <a:t>primjeri: </a:t>
            </a:r>
            <a:r>
              <a:rPr lang="hr-HR" i="1" dirty="0">
                <a:solidFill>
                  <a:schemeClr val="tx1"/>
                </a:solidFill>
              </a:rPr>
              <a:t>Himna sv. Ivana</a:t>
            </a:r>
            <a:r>
              <a:rPr lang="hr-HR" dirty="0">
                <a:solidFill>
                  <a:schemeClr val="tx1"/>
                </a:solidFill>
              </a:rPr>
              <a:t> i </a:t>
            </a:r>
            <a:r>
              <a:rPr lang="hr-HR" dirty="0" err="1">
                <a:solidFill>
                  <a:schemeClr val="tx1"/>
                </a:solidFill>
              </a:rPr>
              <a:t>Anonimus</a:t>
            </a:r>
            <a:r>
              <a:rPr lang="hr-HR" dirty="0">
                <a:solidFill>
                  <a:schemeClr val="tx1"/>
                </a:solidFill>
              </a:rPr>
              <a:t>: </a:t>
            </a:r>
            <a:r>
              <a:rPr lang="hr-HR" i="1" dirty="0">
                <a:solidFill>
                  <a:schemeClr val="tx1"/>
                </a:solidFill>
              </a:rPr>
              <a:t>La </a:t>
            </a:r>
            <a:r>
              <a:rPr lang="hr-HR" i="1" dirty="0" err="1">
                <a:solidFill>
                  <a:schemeClr val="tx1"/>
                </a:solidFill>
              </a:rPr>
              <a:t>Septime</a:t>
            </a:r>
            <a:r>
              <a:rPr lang="hr-HR" i="1" dirty="0">
                <a:solidFill>
                  <a:schemeClr val="tx1"/>
                </a:solidFill>
              </a:rPr>
              <a:t> </a:t>
            </a:r>
            <a:r>
              <a:rPr lang="hr-HR" i="1" dirty="0" err="1">
                <a:solidFill>
                  <a:schemeClr val="tx1"/>
                </a:solidFill>
              </a:rPr>
              <a:t>Estampie</a:t>
            </a:r>
            <a:r>
              <a:rPr lang="hr-HR" i="1" dirty="0">
                <a:solidFill>
                  <a:schemeClr val="tx1"/>
                </a:solidFill>
              </a:rPr>
              <a:t> Real</a:t>
            </a:r>
            <a:endParaRPr lang="hr-HR" i="1" dirty="0"/>
          </a:p>
          <a:p>
            <a:pPr marL="0" lvl="0" indent="0">
              <a:spcBef>
                <a:spcPts val="0"/>
              </a:spcBef>
              <a:spcAft>
                <a:spcPts val="0"/>
              </a:spcAft>
              <a:buSzPts val="1800"/>
              <a:buNone/>
            </a:pPr>
            <a:endParaRPr lang="hr-HR" i="1" dirty="0"/>
          </a:p>
          <a:p>
            <a:pPr lvl="0" indent="-114300">
              <a:spcBef>
                <a:spcPts val="0"/>
              </a:spcBef>
              <a:spcAft>
                <a:spcPts val="0"/>
              </a:spcAft>
              <a:buSzPts val="1800"/>
            </a:pPr>
            <a:r>
              <a:rPr lang="hr-HR" dirty="0">
                <a:solidFill>
                  <a:srgbClr val="C00000"/>
                </a:solidFill>
              </a:rPr>
              <a:t>Riješi zadatak </a:t>
            </a:r>
            <a:r>
              <a:rPr lang="hr-HR" b="1" i="1" dirty="0">
                <a:solidFill>
                  <a:srgbClr val="C00000"/>
                </a:solidFill>
              </a:rPr>
              <a:t>Sličnosti i razlike u glazbenim primjerima </a:t>
            </a:r>
            <a:r>
              <a:rPr lang="hr-HR" dirty="0">
                <a:solidFill>
                  <a:schemeClr val="tx1"/>
                </a:solidFill>
              </a:rPr>
              <a:t>(na istoj poveznici, u nastavku).</a:t>
            </a:r>
          </a:p>
          <a:p>
            <a:pPr lvl="0" indent="-114300">
              <a:spcBef>
                <a:spcPts val="0"/>
              </a:spcBef>
              <a:spcAft>
                <a:spcPts val="0"/>
              </a:spcAft>
              <a:buSzPts val="1800"/>
            </a:pPr>
            <a:r>
              <a:rPr lang="hr-HR" dirty="0">
                <a:solidFill>
                  <a:schemeClr val="tx1"/>
                </a:solidFill>
              </a:rPr>
              <a:t>Zadatak se nalazi odmah ispod primjera. </a:t>
            </a:r>
          </a:p>
          <a:p>
            <a:pPr marL="0" lvl="0" indent="0">
              <a:spcBef>
                <a:spcPts val="0"/>
              </a:spcBef>
              <a:spcAft>
                <a:spcPts val="0"/>
              </a:spcAft>
              <a:buSzPts val="1800"/>
              <a:buNone/>
            </a:pPr>
            <a:endParaRPr lang="hr-HR" dirty="0">
              <a:solidFill>
                <a:schemeClr val="tx1"/>
              </a:solidFill>
            </a:endParaRPr>
          </a:p>
          <a:p>
            <a:pPr lvl="0" indent="-114300">
              <a:spcBef>
                <a:spcPts val="0"/>
              </a:spcBef>
              <a:spcAft>
                <a:spcPts val="0"/>
              </a:spcAft>
              <a:buSzPts val="1800"/>
            </a:pPr>
            <a:endParaRPr lang="hr-HR" dirty="0">
              <a:solidFill>
                <a:schemeClr val="tx1"/>
              </a:solidFill>
            </a:endParaRPr>
          </a:p>
          <a:p>
            <a:pPr lvl="0" indent="-114300" algn="r">
              <a:spcBef>
                <a:spcPts val="0"/>
              </a:spcBef>
              <a:spcAft>
                <a:spcPts val="0"/>
              </a:spcAft>
              <a:buSzPts val="1800"/>
            </a:pPr>
            <a:r>
              <a:rPr lang="hr-HR" sz="1800" dirty="0">
                <a:solidFill>
                  <a:schemeClr val="tx1"/>
                </a:solidFill>
              </a:rPr>
              <a:t>Zaključke izloži pisanim putem, prema dogovoru s predmetnim nastavnikom.</a:t>
            </a:r>
            <a:endParaRP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2"/>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2800"/>
            </a:pPr>
            <a:r>
              <a:rPr lang="hr-HR" sz="2800" b="1" dirty="0">
                <a:solidFill>
                  <a:srgbClr val="C00000"/>
                </a:solidFill>
              </a:rPr>
              <a:t>3. Zadatak</a:t>
            </a:r>
            <a:br>
              <a:rPr lang="hr-HR" sz="2800" b="1" dirty="0">
                <a:solidFill>
                  <a:srgbClr val="C00000"/>
                </a:solidFill>
              </a:rPr>
            </a:br>
            <a:r>
              <a:rPr lang="hr-HR" sz="2800" b="1" dirty="0">
                <a:solidFill>
                  <a:srgbClr val="C00000"/>
                </a:solidFill>
              </a:rPr>
              <a:t>Upoznaj obilježja gregorijanskoga korala</a:t>
            </a:r>
            <a:endParaRPr sz="2400" dirty="0"/>
          </a:p>
        </p:txBody>
      </p:sp>
      <p:sp>
        <p:nvSpPr>
          <p:cNvPr id="251" name="Google Shape;251;p32"/>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Clr>
                <a:srgbClr val="D34817"/>
              </a:buClr>
              <a:buSzPts val="1800"/>
            </a:pPr>
            <a:r>
              <a:rPr lang="hr-HR" dirty="0">
                <a:solidFill>
                  <a:srgbClr val="C00000"/>
                </a:solidFill>
              </a:rPr>
              <a:t>Riješi zadatke na</a:t>
            </a:r>
            <a:r>
              <a:rPr lang="hr-HR" b="1" dirty="0">
                <a:solidFill>
                  <a:srgbClr val="C00000"/>
                </a:solidFill>
              </a:rPr>
              <a:t> IZZI </a:t>
            </a:r>
            <a:r>
              <a:rPr lang="hr-HR" dirty="0">
                <a:solidFill>
                  <a:srgbClr val="C00000"/>
                </a:solidFill>
              </a:rPr>
              <a:t>stranici</a:t>
            </a:r>
            <a:r>
              <a:rPr lang="hr-HR" b="1" dirty="0">
                <a:solidFill>
                  <a:srgbClr val="C00000"/>
                </a:solidFill>
              </a:rPr>
              <a:t> </a:t>
            </a:r>
          </a:p>
          <a:p>
            <a:pPr lvl="0" indent="-114300">
              <a:spcBef>
                <a:spcPts val="0"/>
              </a:spcBef>
              <a:spcAft>
                <a:spcPts val="0"/>
              </a:spcAft>
              <a:buClr>
                <a:srgbClr val="D34817"/>
              </a:buClr>
              <a:buSzPts val="1800"/>
            </a:pPr>
            <a:r>
              <a:rPr lang="hr-HR" dirty="0">
                <a:solidFill>
                  <a:srgbClr val="C00000"/>
                </a:solidFill>
                <a:hlinkClick r:id="rId3"/>
              </a:rPr>
              <a:t>https://hr.izzi.digital/DOS/2386/2922.html</a:t>
            </a:r>
            <a:r>
              <a:rPr lang="hr-HR" dirty="0">
                <a:solidFill>
                  <a:srgbClr val="C00000"/>
                </a:solidFill>
              </a:rPr>
              <a:t> </a:t>
            </a:r>
          </a:p>
          <a:p>
            <a:pPr lvl="0" indent="-114300">
              <a:spcBef>
                <a:spcPts val="0"/>
              </a:spcBef>
              <a:spcAft>
                <a:spcPts val="0"/>
              </a:spcAft>
              <a:buClr>
                <a:srgbClr val="D34817"/>
              </a:buClr>
              <a:buSzPts val="1800"/>
            </a:pPr>
            <a:r>
              <a:rPr lang="hr-HR" dirty="0">
                <a:solidFill>
                  <a:prstClr val="black"/>
                </a:solidFill>
              </a:rPr>
              <a:t>odlomak</a:t>
            </a:r>
            <a:r>
              <a:rPr lang="hr-HR" b="1" dirty="0">
                <a:solidFill>
                  <a:prstClr val="black"/>
                </a:solidFill>
              </a:rPr>
              <a:t> </a:t>
            </a:r>
            <a:r>
              <a:rPr lang="hr-HR" b="1" dirty="0" err="1">
                <a:solidFill>
                  <a:srgbClr val="C00000"/>
                </a:solidFill>
              </a:rPr>
              <a:t>Koralna</a:t>
            </a:r>
            <a:r>
              <a:rPr lang="hr-HR" b="1" dirty="0">
                <a:solidFill>
                  <a:srgbClr val="C00000"/>
                </a:solidFill>
              </a:rPr>
              <a:t> misa</a:t>
            </a:r>
            <a:endParaRPr lang="hr-HR" b="1" dirty="0">
              <a:solidFill>
                <a:prstClr val="black"/>
              </a:solidFill>
            </a:endParaRPr>
          </a:p>
          <a:p>
            <a:pPr lvl="0" indent="-114300">
              <a:spcBef>
                <a:spcPts val="0"/>
              </a:spcBef>
              <a:spcAft>
                <a:spcPts val="0"/>
              </a:spcAft>
              <a:buClr>
                <a:srgbClr val="D34817"/>
              </a:buClr>
              <a:buSzPts val="1800"/>
            </a:pPr>
            <a:r>
              <a:rPr lang="hr-HR" dirty="0">
                <a:solidFill>
                  <a:prstClr val="black"/>
                </a:solidFill>
              </a:rPr>
              <a:t>primjeri: </a:t>
            </a:r>
            <a:r>
              <a:rPr lang="hr-HR" i="1" dirty="0">
                <a:solidFill>
                  <a:prstClr val="black"/>
                </a:solidFill>
              </a:rPr>
              <a:t>Misa VIII, de </a:t>
            </a:r>
            <a:r>
              <a:rPr lang="hr-HR" i="1" dirty="0" err="1">
                <a:solidFill>
                  <a:prstClr val="black"/>
                </a:solidFill>
              </a:rPr>
              <a:t>Angelis</a:t>
            </a:r>
            <a:r>
              <a:rPr lang="hr-HR" i="1" dirty="0">
                <a:solidFill>
                  <a:prstClr val="black"/>
                </a:solidFill>
              </a:rPr>
              <a:t>, </a:t>
            </a:r>
            <a:r>
              <a:rPr lang="hr-HR" i="1" dirty="0" err="1">
                <a:solidFill>
                  <a:prstClr val="black"/>
                </a:solidFill>
              </a:rPr>
              <a:t>Kyrie</a:t>
            </a:r>
            <a:r>
              <a:rPr lang="hr-HR" i="1" dirty="0">
                <a:solidFill>
                  <a:prstClr val="black"/>
                </a:solidFill>
              </a:rPr>
              <a:t>, </a:t>
            </a:r>
            <a:r>
              <a:rPr lang="hr-HR" dirty="0">
                <a:solidFill>
                  <a:prstClr val="black"/>
                </a:solidFill>
              </a:rPr>
              <a:t>nepoznati skladatelj</a:t>
            </a:r>
          </a:p>
          <a:p>
            <a:pPr lvl="2" indent="-114300">
              <a:spcBef>
                <a:spcPts val="0"/>
              </a:spcBef>
              <a:spcAft>
                <a:spcPts val="0"/>
              </a:spcAft>
              <a:buClr>
                <a:srgbClr val="D34817"/>
              </a:buClr>
              <a:buSzPts val="1800"/>
            </a:pPr>
            <a:r>
              <a:rPr lang="hr-HR" sz="1600" dirty="0">
                <a:solidFill>
                  <a:prstClr val="black"/>
                </a:solidFill>
              </a:rPr>
              <a:t>Više o samome napjevu potraži na stranicama udžbenika (</a:t>
            </a:r>
            <a:r>
              <a:rPr lang="hr-HR" sz="1600" dirty="0" err="1">
                <a:solidFill>
                  <a:prstClr val="black"/>
                </a:solidFill>
              </a:rPr>
              <a:t>navedno</a:t>
            </a:r>
            <a:r>
              <a:rPr lang="hr-HR" sz="1600" dirty="0">
                <a:solidFill>
                  <a:prstClr val="black"/>
                </a:solidFill>
              </a:rPr>
              <a:t> na početku prezentacije) </a:t>
            </a:r>
          </a:p>
          <a:p>
            <a:pPr lvl="0" indent="-114300">
              <a:spcBef>
                <a:spcPts val="0"/>
              </a:spcBef>
              <a:spcAft>
                <a:spcPts val="0"/>
              </a:spcAft>
              <a:buClr>
                <a:srgbClr val="D34817"/>
              </a:buClr>
              <a:buSzPts val="1800"/>
            </a:pPr>
            <a:endParaRPr lang="hr-HR" i="1" dirty="0">
              <a:solidFill>
                <a:prstClr val="black">
                  <a:lumMod val="75000"/>
                  <a:lumOff val="25000"/>
                </a:prstClr>
              </a:solidFill>
            </a:endParaRPr>
          </a:p>
          <a:p>
            <a:pPr lvl="0" indent="-114300">
              <a:spcBef>
                <a:spcPts val="0"/>
              </a:spcBef>
              <a:spcAft>
                <a:spcPts val="0"/>
              </a:spcAft>
              <a:buClr>
                <a:srgbClr val="D34817"/>
              </a:buClr>
              <a:buSzPts val="1800"/>
            </a:pPr>
            <a:endParaRPr lang="hr-HR" i="1" dirty="0">
              <a:solidFill>
                <a:prstClr val="black">
                  <a:lumMod val="75000"/>
                  <a:lumOff val="25000"/>
                </a:prstClr>
              </a:solidFill>
            </a:endParaRPr>
          </a:p>
          <a:p>
            <a:pPr lvl="0" indent="-114300">
              <a:spcBef>
                <a:spcPts val="0"/>
              </a:spcBef>
              <a:spcAft>
                <a:spcPts val="0"/>
              </a:spcAft>
              <a:buClr>
                <a:srgbClr val="D34817"/>
              </a:buClr>
              <a:buSzPts val="1800"/>
            </a:pPr>
            <a:r>
              <a:rPr lang="hr-HR" dirty="0">
                <a:solidFill>
                  <a:srgbClr val="C00000"/>
                </a:solidFill>
              </a:rPr>
              <a:t>Riješi zadatak </a:t>
            </a:r>
            <a:r>
              <a:rPr lang="hr-HR" b="1" i="1" dirty="0">
                <a:solidFill>
                  <a:srgbClr val="C00000"/>
                </a:solidFill>
              </a:rPr>
              <a:t>Pogledaj videozapis i dopuni rečenice</a:t>
            </a:r>
            <a:endParaRPr lang="hr-HR" dirty="0">
              <a:solidFill>
                <a:prstClr val="black"/>
              </a:solidFill>
            </a:endParaRPr>
          </a:p>
          <a:p>
            <a:pPr lvl="0" indent="-114300">
              <a:spcBef>
                <a:spcPts val="0"/>
              </a:spcBef>
              <a:spcAft>
                <a:spcPts val="0"/>
              </a:spcAft>
              <a:buClr>
                <a:srgbClr val="D34817"/>
              </a:buClr>
              <a:buSzPts val="1800"/>
            </a:pPr>
            <a:r>
              <a:rPr lang="hr-HR" dirty="0">
                <a:solidFill>
                  <a:prstClr val="black"/>
                </a:solidFill>
              </a:rPr>
              <a:t>Zadatak se nalazi odmah ispod primjera. </a:t>
            </a:r>
          </a:p>
          <a:p>
            <a:pPr marL="0" lvl="0" indent="0" algn="l" rtl="0">
              <a:lnSpc>
                <a:spcPct val="100000"/>
              </a:lnSpc>
              <a:spcBef>
                <a:spcPts val="1400"/>
              </a:spcBef>
              <a:spcAft>
                <a:spcPts val="0"/>
              </a:spcAft>
              <a:buSzPts val="1800"/>
              <a:buNone/>
            </a:pPr>
            <a:endParaRPr sz="16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2"/>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spcBef>
                <a:spcPts val="0"/>
              </a:spcBef>
              <a:buClr>
                <a:srgbClr val="C00000"/>
              </a:buClr>
              <a:buSzPts val="2800"/>
            </a:pPr>
            <a:r>
              <a:rPr lang="hr-HR" sz="2800" b="1" dirty="0">
                <a:solidFill>
                  <a:srgbClr val="C00000"/>
                </a:solidFill>
              </a:rPr>
              <a:t>4. Zadatak</a:t>
            </a:r>
            <a:br>
              <a:rPr lang="hr-HR" sz="2800" b="1" dirty="0">
                <a:solidFill>
                  <a:srgbClr val="C00000"/>
                </a:solidFill>
              </a:rPr>
            </a:br>
            <a:r>
              <a:rPr lang="hr-HR" sz="2800" b="1" dirty="0">
                <a:solidFill>
                  <a:srgbClr val="C00000"/>
                </a:solidFill>
              </a:rPr>
              <a:t>Upoznaj obilježja glagoljaškoga pjevanja</a:t>
            </a:r>
            <a:endParaRPr sz="2400" dirty="0"/>
          </a:p>
        </p:txBody>
      </p:sp>
      <p:sp>
        <p:nvSpPr>
          <p:cNvPr id="251" name="Google Shape;251;p32"/>
          <p:cNvSpPr txBox="1">
            <a:spLocks noGrp="1"/>
          </p:cNvSpPr>
          <p:nvPr>
            <p:ph idx="1"/>
          </p:nvPr>
        </p:nvSpPr>
        <p:spPr>
          <a:prstGeom prst="rect">
            <a:avLst/>
          </a:prstGeom>
          <a:noFill/>
          <a:ln>
            <a:noFill/>
          </a:ln>
        </p:spPr>
        <p:txBody>
          <a:bodyPr spcFirstLastPara="1" wrap="square" lIns="0" tIns="45700" rIns="0" bIns="45700" anchor="t" anchorCtr="0">
            <a:noAutofit/>
          </a:bodyPr>
          <a:lstStyle/>
          <a:p>
            <a:pPr lvl="0" indent="-114300">
              <a:spcBef>
                <a:spcPts val="0"/>
              </a:spcBef>
              <a:spcAft>
                <a:spcPts val="0"/>
              </a:spcAft>
              <a:buClr>
                <a:srgbClr val="D34817"/>
              </a:buClr>
              <a:buSzPts val="1800"/>
            </a:pPr>
            <a:r>
              <a:rPr lang="hr-HR" dirty="0">
                <a:solidFill>
                  <a:srgbClr val="C00000"/>
                </a:solidFill>
              </a:rPr>
              <a:t>Riješi zadatke na</a:t>
            </a:r>
            <a:r>
              <a:rPr lang="hr-HR" b="1" dirty="0">
                <a:solidFill>
                  <a:srgbClr val="C00000"/>
                </a:solidFill>
              </a:rPr>
              <a:t> IZZI </a:t>
            </a:r>
            <a:r>
              <a:rPr lang="hr-HR" dirty="0">
                <a:solidFill>
                  <a:srgbClr val="C00000"/>
                </a:solidFill>
              </a:rPr>
              <a:t>stranici</a:t>
            </a:r>
            <a:r>
              <a:rPr lang="hr-HR" b="1" dirty="0">
                <a:solidFill>
                  <a:srgbClr val="C00000"/>
                </a:solidFill>
              </a:rPr>
              <a:t> </a:t>
            </a:r>
          </a:p>
          <a:p>
            <a:pPr lvl="0" indent="-114300">
              <a:spcBef>
                <a:spcPts val="0"/>
              </a:spcBef>
              <a:spcAft>
                <a:spcPts val="0"/>
              </a:spcAft>
              <a:buClr>
                <a:srgbClr val="D34817"/>
              </a:buClr>
              <a:buSzPts val="1800"/>
            </a:pPr>
            <a:r>
              <a:rPr lang="hr-HR" dirty="0">
                <a:solidFill>
                  <a:srgbClr val="C00000"/>
                </a:solidFill>
                <a:hlinkClick r:id="rId3"/>
              </a:rPr>
              <a:t>https://hr.izzi.digital/DOS/2386/2922.html</a:t>
            </a:r>
            <a:r>
              <a:rPr lang="hr-HR" dirty="0">
                <a:solidFill>
                  <a:srgbClr val="C00000"/>
                </a:solidFill>
              </a:rPr>
              <a:t> </a:t>
            </a:r>
          </a:p>
          <a:p>
            <a:pPr lvl="0" indent="-114300">
              <a:spcBef>
                <a:spcPts val="0"/>
              </a:spcBef>
              <a:spcAft>
                <a:spcPts val="0"/>
              </a:spcAft>
              <a:buClr>
                <a:srgbClr val="D34817"/>
              </a:buClr>
              <a:buSzPts val="1800"/>
            </a:pPr>
            <a:r>
              <a:rPr lang="hr-HR" dirty="0">
                <a:solidFill>
                  <a:prstClr val="black"/>
                </a:solidFill>
              </a:rPr>
              <a:t>odlomak</a:t>
            </a:r>
            <a:r>
              <a:rPr lang="hr-HR" b="1" dirty="0">
                <a:solidFill>
                  <a:prstClr val="black"/>
                </a:solidFill>
              </a:rPr>
              <a:t> </a:t>
            </a:r>
            <a:r>
              <a:rPr lang="hr-HR" b="1" dirty="0">
                <a:solidFill>
                  <a:srgbClr val="C00000"/>
                </a:solidFill>
              </a:rPr>
              <a:t>Saznaj više </a:t>
            </a:r>
            <a:r>
              <a:rPr lang="hr-HR" dirty="0">
                <a:solidFill>
                  <a:schemeClr val="tx1"/>
                </a:solidFill>
              </a:rPr>
              <a:t>(nalazi se ispod </a:t>
            </a:r>
            <a:r>
              <a:rPr lang="hr-HR" dirty="0" err="1">
                <a:solidFill>
                  <a:schemeClr val="tx1"/>
                </a:solidFill>
              </a:rPr>
              <a:t>Koralne</a:t>
            </a:r>
            <a:r>
              <a:rPr lang="hr-HR" dirty="0">
                <a:solidFill>
                  <a:schemeClr val="tx1"/>
                </a:solidFill>
              </a:rPr>
              <a:t> mise)</a:t>
            </a:r>
          </a:p>
          <a:p>
            <a:pPr lvl="0" indent="-114300">
              <a:spcBef>
                <a:spcPts val="0"/>
              </a:spcBef>
              <a:spcAft>
                <a:spcPts val="0"/>
              </a:spcAft>
              <a:buClr>
                <a:srgbClr val="D34817"/>
              </a:buClr>
              <a:buSzPts val="1800"/>
            </a:pPr>
            <a:r>
              <a:rPr lang="hr-HR" dirty="0">
                <a:solidFill>
                  <a:prstClr val="black"/>
                </a:solidFill>
              </a:rPr>
              <a:t>Primjer: </a:t>
            </a:r>
            <a:r>
              <a:rPr lang="hr-HR" i="1" dirty="0">
                <a:solidFill>
                  <a:prstClr val="black"/>
                </a:solidFill>
              </a:rPr>
              <a:t>Gospode pomiluj</a:t>
            </a:r>
            <a:r>
              <a:rPr lang="hr-HR" dirty="0">
                <a:solidFill>
                  <a:prstClr val="black"/>
                </a:solidFill>
              </a:rPr>
              <a:t>, glagoljaški napjev iz Dobrinja, otok Krk</a:t>
            </a:r>
          </a:p>
          <a:p>
            <a:pPr lvl="0" indent="-114300">
              <a:spcBef>
                <a:spcPts val="0"/>
              </a:spcBef>
              <a:spcAft>
                <a:spcPts val="0"/>
              </a:spcAft>
              <a:buClr>
                <a:srgbClr val="D34817"/>
              </a:buClr>
              <a:buSzPts val="1800"/>
            </a:pPr>
            <a:endParaRPr lang="hr-HR" i="1" dirty="0">
              <a:solidFill>
                <a:prstClr val="black">
                  <a:lumMod val="75000"/>
                  <a:lumOff val="25000"/>
                </a:prstClr>
              </a:solidFill>
            </a:endParaRPr>
          </a:p>
          <a:p>
            <a:pPr lvl="0" indent="-114300">
              <a:spcBef>
                <a:spcPts val="0"/>
              </a:spcBef>
              <a:spcAft>
                <a:spcPts val="0"/>
              </a:spcAft>
              <a:buClr>
                <a:srgbClr val="D34817"/>
              </a:buClr>
              <a:buSzPts val="1800"/>
            </a:pPr>
            <a:r>
              <a:rPr lang="hr-HR" dirty="0">
                <a:solidFill>
                  <a:srgbClr val="C00000"/>
                </a:solidFill>
              </a:rPr>
              <a:t>Riješi zadatak </a:t>
            </a:r>
            <a:r>
              <a:rPr lang="hr-HR" b="1" i="1" dirty="0">
                <a:solidFill>
                  <a:srgbClr val="C00000"/>
                </a:solidFill>
              </a:rPr>
              <a:t>Pogledaj videozapis i dopuni rečenice</a:t>
            </a:r>
            <a:endParaRPr lang="hr-HR" dirty="0">
              <a:solidFill>
                <a:prstClr val="black"/>
              </a:solidFill>
            </a:endParaRPr>
          </a:p>
          <a:p>
            <a:pPr lvl="0" indent="-114300">
              <a:spcBef>
                <a:spcPts val="0"/>
              </a:spcBef>
              <a:spcAft>
                <a:spcPts val="0"/>
              </a:spcAft>
              <a:buClr>
                <a:srgbClr val="D34817"/>
              </a:buClr>
              <a:buSzPts val="1800"/>
            </a:pPr>
            <a:r>
              <a:rPr lang="hr-HR" dirty="0">
                <a:solidFill>
                  <a:prstClr val="black"/>
                </a:solidFill>
              </a:rPr>
              <a:t>Zadatak se nalazi odmah ispod primjera. </a:t>
            </a:r>
          </a:p>
          <a:p>
            <a:pPr lvl="0" indent="-114300">
              <a:spcBef>
                <a:spcPts val="0"/>
              </a:spcBef>
              <a:spcAft>
                <a:spcPts val="0"/>
              </a:spcAft>
              <a:buClr>
                <a:srgbClr val="D34817"/>
              </a:buClr>
              <a:buSzPts val="1800"/>
            </a:pPr>
            <a:endParaRPr lang="hr-HR" dirty="0">
              <a:solidFill>
                <a:prstClr val="black"/>
              </a:solidFill>
            </a:endParaRPr>
          </a:p>
          <a:p>
            <a:pPr marL="0" lvl="0" indent="0" algn="l" rtl="0">
              <a:lnSpc>
                <a:spcPct val="100000"/>
              </a:lnSpc>
              <a:spcBef>
                <a:spcPts val="1400"/>
              </a:spcBef>
              <a:spcAft>
                <a:spcPts val="0"/>
              </a:spcAft>
              <a:buSzPts val="1800"/>
              <a:buNone/>
            </a:pPr>
            <a:endParaRPr sz="1600" i="1" dirty="0"/>
          </a:p>
        </p:txBody>
      </p:sp>
    </p:spTree>
    <p:extLst>
      <p:ext uri="{BB962C8B-B14F-4D97-AF65-F5344CB8AC3E}">
        <p14:creationId xmlns:p14="http://schemas.microsoft.com/office/powerpoint/2010/main" val="352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77BD2AE-A609-4FE9-AA81-A3CDD72A821A}"/>
              </a:ext>
            </a:extLst>
          </p:cNvPr>
          <p:cNvSpPr>
            <a:spLocks noGrp="1"/>
          </p:cNvSpPr>
          <p:nvPr>
            <p:ph type="title"/>
          </p:nvPr>
        </p:nvSpPr>
        <p:spPr/>
        <p:txBody>
          <a:bodyPr>
            <a:normAutofit/>
          </a:bodyPr>
          <a:lstStyle/>
          <a:p>
            <a:r>
              <a:rPr lang="hr-HR" sz="3600" b="1" dirty="0">
                <a:solidFill>
                  <a:srgbClr val="C00000"/>
                </a:solidFill>
              </a:rPr>
              <a:t>5. zadatak </a:t>
            </a:r>
            <a:br>
              <a:rPr lang="hr-HR" sz="3600" b="1" dirty="0">
                <a:solidFill>
                  <a:srgbClr val="C00000"/>
                </a:solidFill>
              </a:rPr>
            </a:br>
            <a:r>
              <a:rPr lang="hr-HR" sz="3600" b="1" i="1" dirty="0">
                <a:solidFill>
                  <a:srgbClr val="C00000"/>
                </a:solidFill>
              </a:rPr>
              <a:t>Usustavi!</a:t>
            </a:r>
          </a:p>
        </p:txBody>
      </p:sp>
      <p:sp>
        <p:nvSpPr>
          <p:cNvPr id="3" name="Rezervirano mjesto sadržaja 2">
            <a:extLst>
              <a:ext uri="{FF2B5EF4-FFF2-40B4-BE49-F238E27FC236}">
                <a16:creationId xmlns:a16="http://schemas.microsoft.com/office/drawing/2014/main" id="{1115C16D-62F6-4A00-856A-E6543B5D8076}"/>
              </a:ext>
            </a:extLst>
          </p:cNvPr>
          <p:cNvSpPr>
            <a:spLocks noGrp="1"/>
          </p:cNvSpPr>
          <p:nvPr>
            <p:ph idx="1"/>
          </p:nvPr>
        </p:nvSpPr>
        <p:spPr/>
        <p:txBody>
          <a:bodyPr/>
          <a:lstStyle/>
          <a:p>
            <a:pPr>
              <a:spcBef>
                <a:spcPts val="0"/>
              </a:spcBef>
              <a:spcAft>
                <a:spcPts val="0"/>
              </a:spcAft>
            </a:pPr>
            <a:r>
              <a:rPr lang="hr-HR" sz="1800" dirty="0"/>
              <a:t>Ponovi sadržaje iz prethodnih aktivnosti i zabilježi unaprijed dogovorenom formom / alatom (u obliku prezentacije, umne mape i sl.).</a:t>
            </a:r>
          </a:p>
          <a:p>
            <a:pPr>
              <a:spcBef>
                <a:spcPts val="0"/>
              </a:spcBef>
              <a:spcAft>
                <a:spcPts val="0"/>
              </a:spcAft>
            </a:pPr>
            <a:r>
              <a:rPr lang="hr-HR" sz="1800" dirty="0"/>
              <a:t>Kod usporedbe primjera preporučamo </a:t>
            </a:r>
            <a:r>
              <a:rPr lang="hr-HR" sz="1800" i="1" dirty="0" err="1"/>
              <a:t>Vennov</a:t>
            </a:r>
            <a:r>
              <a:rPr lang="hr-HR" sz="1800" dirty="0"/>
              <a:t> dijagram.</a:t>
            </a:r>
          </a:p>
          <a:p>
            <a:pPr marL="0" indent="0">
              <a:spcBef>
                <a:spcPts val="0"/>
              </a:spcBef>
              <a:spcAft>
                <a:spcPts val="0"/>
              </a:spcAft>
              <a:buNone/>
            </a:pPr>
            <a:endParaRPr lang="hr-HR" sz="1800" dirty="0"/>
          </a:p>
          <a:p>
            <a:pPr>
              <a:spcBef>
                <a:spcPts val="0"/>
              </a:spcBef>
              <a:spcAft>
                <a:spcPts val="0"/>
              </a:spcAft>
            </a:pPr>
            <a:r>
              <a:rPr lang="hr-HR" sz="1800" b="1" dirty="0">
                <a:solidFill>
                  <a:srgbClr val="C00000"/>
                </a:solidFill>
              </a:rPr>
              <a:t>Ključni pojmovi: </a:t>
            </a:r>
          </a:p>
          <a:p>
            <a:pPr>
              <a:spcBef>
                <a:spcPts val="0"/>
              </a:spcBef>
              <a:spcAft>
                <a:spcPts val="0"/>
              </a:spcAft>
            </a:pPr>
            <a:r>
              <a:rPr lang="hr-HR" sz="1800" dirty="0">
                <a:solidFill>
                  <a:srgbClr val="C00000"/>
                </a:solidFill>
              </a:rPr>
              <a:t>Sličnosti i razlike gregorijanskoga korala i glagoljaškoga pjevanja (jezik, sadržaj, glazbeni slog, melodijsko kretanje, izvođački sastav, načini izvođenja, vrsta napjeva prema odnosu tona i riječi), obilježja mise kao glazbene vrste</a:t>
            </a:r>
          </a:p>
          <a:p>
            <a:pPr>
              <a:spcBef>
                <a:spcPts val="0"/>
              </a:spcBef>
              <a:spcAft>
                <a:spcPts val="0"/>
              </a:spcAft>
            </a:pPr>
            <a:endParaRPr lang="hr-HR" sz="1800" dirty="0">
              <a:solidFill>
                <a:srgbClr val="C00000"/>
              </a:solidFill>
            </a:endParaRPr>
          </a:p>
          <a:p>
            <a:pPr>
              <a:spcBef>
                <a:spcPts val="0"/>
              </a:spcBef>
              <a:spcAft>
                <a:spcPts val="0"/>
              </a:spcAft>
            </a:pPr>
            <a:r>
              <a:rPr lang="hr-HR" sz="1800" b="1" dirty="0">
                <a:solidFill>
                  <a:srgbClr val="C00000"/>
                </a:solidFill>
              </a:rPr>
              <a:t>Zaključi: </a:t>
            </a:r>
            <a:r>
              <a:rPr lang="hr-HR" sz="1800" dirty="0">
                <a:solidFill>
                  <a:srgbClr val="C00000"/>
                </a:solidFill>
              </a:rPr>
              <a:t>Što je gregorijanski koral? Na koje načine se može izvoditi? Na koje načine može biti uglazbljen tekst (što misliš koja je namjena pojedine vrste napjeva, ukoliko je bitniji tekst ili melodija)?</a:t>
            </a:r>
          </a:p>
          <a:p>
            <a:pPr>
              <a:spcBef>
                <a:spcPts val="0"/>
              </a:spcBef>
              <a:spcAft>
                <a:spcPts val="0"/>
              </a:spcAft>
            </a:pPr>
            <a:endParaRPr lang="hr-HR" sz="1800" dirty="0">
              <a:solidFill>
                <a:srgbClr val="C00000"/>
              </a:solidFill>
            </a:endParaRPr>
          </a:p>
          <a:p>
            <a:pPr>
              <a:spcBef>
                <a:spcPts val="0"/>
              </a:spcBef>
              <a:spcAft>
                <a:spcPts val="0"/>
              </a:spcAft>
            </a:pPr>
            <a:r>
              <a:rPr lang="hr-HR" sz="1800" b="1" dirty="0">
                <a:solidFill>
                  <a:srgbClr val="C00000"/>
                </a:solidFill>
              </a:rPr>
              <a:t>Zaključi: </a:t>
            </a:r>
            <a:r>
              <a:rPr lang="hr-HR" sz="1800" dirty="0">
                <a:solidFill>
                  <a:srgbClr val="C00000"/>
                </a:solidFill>
              </a:rPr>
              <a:t>Što je misa kao glazbena vrsta? Koja su obilježja mise? Koji su stalni stavci mise? </a:t>
            </a:r>
            <a:r>
              <a:rPr lang="hr-HR" sz="1800" dirty="0">
                <a:solidFill>
                  <a:schemeClr val="tx1"/>
                </a:solidFill>
              </a:rPr>
              <a:t>(pomoć potraži na stranici </a:t>
            </a:r>
            <a:r>
              <a:rPr lang="hr-HR" sz="1800" dirty="0" err="1">
                <a:solidFill>
                  <a:schemeClr val="tx1"/>
                </a:solidFill>
              </a:rPr>
              <a:t>DOSa</a:t>
            </a:r>
            <a:r>
              <a:rPr lang="hr-HR" sz="1800" dirty="0">
                <a:solidFill>
                  <a:schemeClr val="tx1"/>
                </a:solidFill>
              </a:rPr>
              <a:t> ili u udžbeniku)</a:t>
            </a:r>
          </a:p>
          <a:p>
            <a:pPr>
              <a:spcBef>
                <a:spcPts val="0"/>
              </a:spcBef>
              <a:spcAft>
                <a:spcPts val="0"/>
              </a:spcAft>
            </a:pPr>
            <a:endParaRPr lang="hr-HR" dirty="0">
              <a:solidFill>
                <a:srgbClr val="C00000"/>
              </a:solidFill>
            </a:endParaRPr>
          </a:p>
          <a:p>
            <a:pPr>
              <a:spcBef>
                <a:spcPts val="0"/>
              </a:spcBef>
              <a:spcAft>
                <a:spcPts val="0"/>
              </a:spcAft>
            </a:pPr>
            <a:endParaRPr lang="hr-HR" dirty="0">
              <a:solidFill>
                <a:srgbClr val="C00000"/>
              </a:solidFill>
            </a:endParaRPr>
          </a:p>
          <a:p>
            <a:pPr>
              <a:spcBef>
                <a:spcPts val="0"/>
              </a:spcBef>
              <a:spcAft>
                <a:spcPts val="0"/>
              </a:spcAft>
            </a:pPr>
            <a:endParaRPr lang="hr-HR" dirty="0">
              <a:solidFill>
                <a:srgbClr val="C00000"/>
              </a:solidFill>
            </a:endParaRPr>
          </a:p>
          <a:p>
            <a:endParaRPr lang="hr-HR" dirty="0"/>
          </a:p>
          <a:p>
            <a:pPr marL="0" indent="0">
              <a:buNone/>
            </a:pPr>
            <a:endParaRPr lang="hr-HR" dirty="0"/>
          </a:p>
        </p:txBody>
      </p:sp>
    </p:spTree>
    <p:extLst>
      <p:ext uri="{BB962C8B-B14F-4D97-AF65-F5344CB8AC3E}">
        <p14:creationId xmlns:p14="http://schemas.microsoft.com/office/powerpoint/2010/main" val="2496774261"/>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352</TotalTime>
  <Words>1124</Words>
  <Application>Microsoft Office PowerPoint</Application>
  <PresentationFormat>Prikaz na zaslonu (4:3)</PresentationFormat>
  <Paragraphs>140</Paragraphs>
  <Slides>14</Slides>
  <Notes>8</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14</vt:i4>
      </vt:variant>
    </vt:vector>
  </HeadingPairs>
  <TitlesOfParts>
    <vt:vector size="20" baseType="lpstr">
      <vt:lpstr>Arial</vt:lpstr>
      <vt:lpstr>Calibri</vt:lpstr>
      <vt:lpstr>Calibri Light</vt:lpstr>
      <vt:lpstr>Times New Roman</vt:lpstr>
      <vt:lpstr>Wingdings</vt:lpstr>
      <vt:lpstr>Retrospektiva</vt:lpstr>
      <vt:lpstr> GLAZBA SREDNJEGA VIJEKA: Jednoglasna crkvena glazba</vt:lpstr>
      <vt:lpstr>Za rad će ti trebati:</vt:lpstr>
      <vt:lpstr>Način rada:</vt:lpstr>
      <vt:lpstr>Jednoglasna crkvena glazba</vt:lpstr>
      <vt:lpstr> 1. zadatak  Znaš li kako je zvučala glazba srednjega vijeka? U kojim se je prilikama izvodila? Gdje se muziciralo u srednjemu vijeku? </vt:lpstr>
      <vt:lpstr>2. zadatak:  Uoči razlike i sličnosti crkvene i svjetovne glazbe srednjega vijeka. Usporedi svoja razmišljanja koja si izložio na početku nastavne jedinice s razmišljanjima nakon što prođeš sljedeće zadatke</vt:lpstr>
      <vt:lpstr>3. Zadatak Upoznaj obilježja gregorijanskoga korala</vt:lpstr>
      <vt:lpstr>4. Zadatak Upoznaj obilježja glagoljaškoga pjevanja</vt:lpstr>
      <vt:lpstr>5. zadatak  Usustavi!</vt:lpstr>
      <vt:lpstr>Tablica za refleksiju i samorefleksiju:</vt:lpstr>
      <vt:lpstr>6. Zadatak Istraži – Glagoljaško pjevanje</vt:lpstr>
      <vt:lpstr>Tablica za samovrednovanje (za učenika): Upiši temu:</vt:lpstr>
      <vt:lpstr>Rubrika za formativno vrednovanje (za nastavnika): Tema:</vt:lpstr>
      <vt:lpstr>7. IZBORNO  Poznaješ li primjere glagoljaškoga ili gregorijanskoga pjevanja u popularnoj glazbi ili suvremenoj kulturi?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stilu Pregled glazbeno-stilskih razdoblja Glazba plemenskih zajednica</dc:title>
  <cp:lastModifiedBy>Ivana Tuškan</cp:lastModifiedBy>
  <cp:revision>42</cp:revision>
  <dcterms:modified xsi:type="dcterms:W3CDTF">2020-04-14T15:45:31Z</dcterms:modified>
</cp:coreProperties>
</file>