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20" r:id="rId1"/>
  </p:sldMasterIdLst>
  <p:notesMasterIdLst>
    <p:notesMasterId r:id="rId24"/>
  </p:notesMasterIdLst>
  <p:sldIdLst>
    <p:sldId id="256" r:id="rId2"/>
    <p:sldId id="257" r:id="rId3"/>
    <p:sldId id="258" r:id="rId4"/>
    <p:sldId id="272" r:id="rId5"/>
    <p:sldId id="289" r:id="rId6"/>
    <p:sldId id="298" r:id="rId7"/>
    <p:sldId id="273" r:id="rId8"/>
    <p:sldId id="300" r:id="rId9"/>
    <p:sldId id="301" r:id="rId10"/>
    <p:sldId id="302" r:id="rId11"/>
    <p:sldId id="299" r:id="rId12"/>
    <p:sldId id="303" r:id="rId13"/>
    <p:sldId id="275" r:id="rId14"/>
    <p:sldId id="276" r:id="rId15"/>
    <p:sldId id="277" r:id="rId16"/>
    <p:sldId id="295" r:id="rId17"/>
    <p:sldId id="294" r:id="rId18"/>
    <p:sldId id="282" r:id="rId19"/>
    <p:sldId id="296" r:id="rId20"/>
    <p:sldId id="297" r:id="rId21"/>
    <p:sldId id="304" r:id="rId22"/>
    <p:sldId id="305"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zica Ambrus-Kis"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AFA560-9310-49E0-A04C-438730C9A3D0}">
  <a:tblStyle styleId="{01AFA560-9310-49E0-A04C-438730C9A3D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2833802-FEF1-4C79-8D5D-14CF1EAF98D9}" styleName="Svijetli stil 2 - Isticanj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8" name="Google Shape;248;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 name="Google Shape;254;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72665b58a5_1_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72665b58a5_1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8819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72665b58a5_1_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72665b58a5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7262e5bf8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7262e5bf8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0260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2140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0133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3608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86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6386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55826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4047866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306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23358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822960" y="2582334"/>
            <a:ext cx="370332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4663440" y="2582334"/>
            <a:ext cx="370332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43013941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14945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14175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hr-HR"/>
              <a:t>Kliknite da biste uredili stil naslova matrice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hr-H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74021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35408319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hr-H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marL="0" lvl="0" indent="0" algn="r" rtl="0">
              <a:spcBef>
                <a:spcPts val="0"/>
              </a:spcBef>
              <a:spcAft>
                <a:spcPts val="0"/>
              </a:spcAft>
              <a:buNone/>
            </a:pPr>
            <a:fld id="{00000000-1234-1234-1234-123412341234}" type="slidenum">
              <a:rPr lang="hr-HR" smtClean="0"/>
              <a:t>‹#›</a:t>
            </a:fld>
            <a:endParaRPr lang="hr-H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748357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adlet.com/dashboar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n.linoit.com/"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hr.izzi.digital/DOS/2386/3341.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adlet.com/dashboar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n.linoit.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hr.izzi.digital/DOS/17968/18051.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adlet.com/dashboar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n.linoit.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prezi.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genial.ly/" TargetMode="External"/><Relationship Id="rId4" Type="http://schemas.openxmlformats.org/officeDocument/2006/relationships/hyperlink" Target="https://www.canva.com/"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7" Type="http://schemas.openxmlformats.org/officeDocument/2006/relationships/hyperlink" Target="https://coggle.i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mindmeister.com/" TargetMode="External"/><Relationship Id="rId5" Type="http://schemas.openxmlformats.org/officeDocument/2006/relationships/hyperlink" Target="https://www.genial.ly/" TargetMode="External"/><Relationship Id="rId4" Type="http://schemas.openxmlformats.org/officeDocument/2006/relationships/hyperlink" Target="https://prezi.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moodle.srce.hr/2017-2018/mod/glossary/print.php?id=42318&amp;sortorder&amp;offset=1&amp;sortkey&amp;mode&amp;lang=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r.izzi.digital/DOS/17968/1805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Nvg_1n76Gz4" TargetMode="External"/><Relationship Id="rId2" Type="http://schemas.openxmlformats.org/officeDocument/2006/relationships/hyperlink" Target="https://www.youtube.com/watch?v=YTCiuTUaEvs" TargetMode="External"/><Relationship Id="rId1" Type="http://schemas.openxmlformats.org/officeDocument/2006/relationships/slideLayout" Target="../slideLayouts/slideLayout2.xml"/><Relationship Id="rId5" Type="http://schemas.openxmlformats.org/officeDocument/2006/relationships/hyperlink" Target="https://en.linoit.com/" TargetMode="External"/><Relationship Id="rId4" Type="http://schemas.openxmlformats.org/officeDocument/2006/relationships/hyperlink" Target="https://padlet.com/dashboar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hr.izzi.digital/DOS/17968/18092.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r.izzi.digital/DOS/17968/1809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adlet.com/dashboar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en.linoi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3"/>
          <p:cNvSpPr txBox="1">
            <a:spLocks noGrp="1"/>
          </p:cNvSpPr>
          <p:nvPr>
            <p:ph type="ctr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4000"/>
              <a:buFont typeface="Calibri"/>
              <a:buNone/>
            </a:pPr>
            <a:br>
              <a:rPr lang="hr-HR" sz="4000" b="1" dirty="0"/>
            </a:br>
            <a:r>
              <a:rPr lang="hr-HR" sz="4800" b="1" i="1" dirty="0">
                <a:solidFill>
                  <a:srgbClr val="C00000"/>
                </a:solidFill>
              </a:rPr>
              <a:t>GLAZBA SREDNJEGA VIJEKA:</a:t>
            </a:r>
            <a:br>
              <a:rPr lang="hr-HR" sz="4800" b="1" i="1" dirty="0">
                <a:solidFill>
                  <a:srgbClr val="C00000"/>
                </a:solidFill>
              </a:rPr>
            </a:br>
            <a:r>
              <a:rPr lang="hr-HR" sz="4800" b="1" i="1" dirty="0">
                <a:solidFill>
                  <a:srgbClr val="C00000"/>
                </a:solidFill>
              </a:rPr>
              <a:t>Jednoglasna svjetovna glazba</a:t>
            </a:r>
            <a:endParaRPr sz="4800" i="1" dirty="0">
              <a:solidFill>
                <a:srgbClr val="C00000"/>
              </a:solidFill>
            </a:endParaRPr>
          </a:p>
        </p:txBody>
      </p:sp>
      <p:sp>
        <p:nvSpPr>
          <p:cNvPr id="102" name="Google Shape;102;p13"/>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hr-HR" sz="1800" b="1" dirty="0"/>
              <a:t>(1 </a:t>
            </a:r>
            <a:r>
              <a:rPr lang="hr-HR" sz="1800" b="1" dirty="0" err="1"/>
              <a:t>nastavnI</a:t>
            </a:r>
            <a:r>
              <a:rPr lang="hr-HR" sz="1800" b="1" dirty="0"/>
              <a:t> sat)</a:t>
            </a:r>
          </a:p>
          <a:p>
            <a:pPr marL="0" lvl="0" indent="0" algn="l" rtl="0">
              <a:lnSpc>
                <a:spcPct val="90000"/>
              </a:lnSpc>
              <a:spcBef>
                <a:spcPts val="0"/>
              </a:spcBef>
              <a:spcAft>
                <a:spcPts val="0"/>
              </a:spcAft>
              <a:buSzPts val="2400"/>
              <a:buNone/>
            </a:pPr>
            <a:r>
              <a:rPr lang="hr-HR" sz="1800" b="1" dirty="0"/>
              <a:t>CILJANI RAZREDI: </a:t>
            </a:r>
          </a:p>
          <a:p>
            <a:pPr marL="285750" lvl="0" indent="-285750" algn="l" rtl="0">
              <a:lnSpc>
                <a:spcPct val="90000"/>
              </a:lnSpc>
              <a:spcBef>
                <a:spcPts val="0"/>
              </a:spcBef>
              <a:spcAft>
                <a:spcPts val="0"/>
              </a:spcAft>
              <a:buSzPts val="2400"/>
              <a:buFont typeface="Arial" panose="020B0604020202020204" pitchFamily="34" charset="0"/>
              <a:buChar char="•"/>
            </a:pPr>
            <a:r>
              <a:rPr lang="hr-HR" sz="1800" b="1" dirty="0"/>
              <a:t>1. RAZRED </a:t>
            </a:r>
            <a:r>
              <a:rPr lang="hr-HR" sz="1800" b="1" dirty="0" err="1"/>
              <a:t>ČETVEROGODIŠNJEGa</a:t>
            </a:r>
            <a:r>
              <a:rPr lang="hr-HR" sz="1800" b="1" dirty="0"/>
              <a:t> PROGRAMA  </a:t>
            </a:r>
          </a:p>
          <a:p>
            <a:pPr marL="285750" lvl="0" indent="-285750" algn="l" rtl="0">
              <a:lnSpc>
                <a:spcPct val="90000"/>
              </a:lnSpc>
              <a:spcBef>
                <a:spcPts val="0"/>
              </a:spcBef>
              <a:spcAft>
                <a:spcPts val="0"/>
              </a:spcAft>
              <a:buSzPts val="2400"/>
              <a:buFont typeface="Arial" panose="020B0604020202020204" pitchFamily="34" charset="0"/>
              <a:buChar char="•"/>
            </a:pPr>
            <a:r>
              <a:rPr lang="hr-HR" sz="1800" b="1" dirty="0"/>
              <a:t>1. RAZRED dvogodišnjega PROGRAMA</a:t>
            </a:r>
            <a:endParaRPr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800" b="1" dirty="0">
                <a:solidFill>
                  <a:srgbClr val="C00000"/>
                </a:solidFill>
              </a:rPr>
              <a:t>2.a zadatak: Zaključi! Usustavi sadržaje! </a:t>
            </a:r>
            <a:endParaRPr sz="28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marL="292608" lvl="1" indent="0">
              <a:spcBef>
                <a:spcPts val="0"/>
              </a:spcBef>
              <a:spcAft>
                <a:spcPts val="0"/>
              </a:spcAft>
              <a:buSzPts val="2400"/>
              <a:buNone/>
            </a:pPr>
            <a:r>
              <a:rPr lang="hr-HR" sz="2000" b="1" dirty="0">
                <a:solidFill>
                  <a:srgbClr val="C00000"/>
                </a:solidFill>
              </a:rPr>
              <a:t>Zaključi! Koji su mogući razlozi različitih interpretacija te uporabe različitih glazbala u izvedbi iste srednjovjekovne skladbe?</a:t>
            </a:r>
          </a:p>
          <a:p>
            <a:pPr marL="292608" lvl="1" indent="0">
              <a:spcBef>
                <a:spcPts val="0"/>
              </a:spcBef>
              <a:spcAft>
                <a:spcPts val="0"/>
              </a:spcAft>
              <a:buSzPts val="2400"/>
              <a:buNone/>
            </a:pPr>
            <a:r>
              <a:rPr lang="hr-HR" sz="2000" b="1" dirty="0">
                <a:solidFill>
                  <a:srgbClr val="C00000"/>
                </a:solidFill>
              </a:rPr>
              <a:t>Sažmi saznanja o srednjovjekovnim plesovima, imenuj najpoznatije i izdvoji obilježja koja smatraš karakterističnima upravo za taj ples.</a:t>
            </a:r>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r>
              <a:rPr lang="hr-HR" sz="2000" dirty="0"/>
              <a:t>Kratke odgovore na pitanja izloži </a:t>
            </a:r>
            <a:r>
              <a:rPr lang="hr-HR" sz="2000" b="1" dirty="0"/>
              <a:t>pisano</a:t>
            </a:r>
            <a:r>
              <a:rPr lang="hr-HR" sz="2000" dirty="0"/>
              <a:t> u željenom, unaprijed s predmetnim nastavnikom dogovorenom, obliku. </a:t>
            </a:r>
          </a:p>
          <a:p>
            <a:pPr marL="292608" lvl="1" indent="0">
              <a:spcBef>
                <a:spcPts val="0"/>
              </a:spcBef>
              <a:spcAft>
                <a:spcPts val="0"/>
              </a:spcAft>
              <a:buSzPts val="2400"/>
              <a:buNone/>
            </a:pP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rgbClr val="6B9F25"/>
              </a:solidFill>
              <a:hlinkClick r:id="" action="ppaction://noaction">
                <a:extLst>
                  <a:ext uri="{A12FA001-AC4F-418D-AE19-62706E023703}">
                    <ahyp:hlinkClr xmlns:ahyp="http://schemas.microsoft.com/office/drawing/2018/hyperlinkcolor" val="tx"/>
                  </a:ext>
                </a:extLst>
              </a:hlinkClick>
            </a:endParaRPr>
          </a:p>
          <a:p>
            <a:pPr marL="2065760" lvl="8" indent="0">
              <a:spcBef>
                <a:spcPts val="0"/>
              </a:spcBef>
              <a:spcAft>
                <a:spcPts val="0"/>
              </a:spcAft>
              <a:buNone/>
            </a:pPr>
            <a:r>
              <a:rPr lang="hr-HR" sz="2000" u="sng" dirty="0">
                <a:solidFill>
                  <a:srgbClr val="0070C0"/>
                </a:solidFill>
                <a:hlinkClick r:id="" action="ppaction://noaction">
                  <a:extLst>
                    <a:ext uri="{A12FA001-AC4F-418D-AE19-62706E023703}">
                      <ahyp:hlinkClr xmlns:ahyp="http://schemas.microsoft.com/office/drawing/2018/hyperlinkcolor" val="tx"/>
                    </a:ext>
                  </a:extLst>
                </a:hlinkClick>
              </a:rPr>
              <a:t>https://www.mentimeter.com/</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3">
                  <a:extLst>
                    <a:ext uri="{A12FA001-AC4F-418D-AE19-62706E023703}">
                      <ahyp:hlinkClr xmlns:ahyp="http://schemas.microsoft.com/office/drawing/2018/hyperlinkcolor" val="tx"/>
                    </a:ext>
                  </a:extLst>
                </a:hlinkClick>
              </a:rPr>
              <a:t>https://padlet.com/dashboard</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4">
                  <a:extLst>
                    <a:ext uri="{A12FA001-AC4F-418D-AE19-62706E023703}">
                      <ahyp:hlinkClr xmlns:ahyp="http://schemas.microsoft.com/office/drawing/2018/hyperlinkcolor" val="tx"/>
                    </a:ext>
                  </a:extLst>
                </a:hlinkClick>
              </a:rPr>
              <a:t>https://en.linoit.com/</a:t>
            </a:r>
            <a:r>
              <a:rPr lang="hr-HR" sz="2000" dirty="0">
                <a:solidFill>
                  <a:srgbClr val="0070C0"/>
                </a:solidFill>
              </a:rPr>
              <a:t> </a:t>
            </a:r>
          </a:p>
          <a:p>
            <a:pPr marL="0" lvl="0" indent="0">
              <a:spcBef>
                <a:spcPts val="0"/>
              </a:spcBef>
              <a:spcAft>
                <a:spcPts val="0"/>
              </a:spcAft>
              <a:buSzPts val="1800"/>
              <a:buNone/>
            </a:pPr>
            <a:endParaRPr lang="hr-HR" i="1" dirty="0"/>
          </a:p>
        </p:txBody>
      </p:sp>
    </p:spTree>
    <p:extLst>
      <p:ext uri="{BB962C8B-B14F-4D97-AF65-F5344CB8AC3E}">
        <p14:creationId xmlns:p14="http://schemas.microsoft.com/office/powerpoint/2010/main" val="304656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E56AC4-9C61-441B-864C-45E8BAF63092}"/>
              </a:ext>
            </a:extLst>
          </p:cNvPr>
          <p:cNvSpPr>
            <a:spLocks noGrp="1"/>
          </p:cNvSpPr>
          <p:nvPr>
            <p:ph type="title"/>
          </p:nvPr>
        </p:nvSpPr>
        <p:spPr/>
        <p:txBody>
          <a:bodyPr>
            <a:normAutofit/>
          </a:bodyPr>
          <a:lstStyle/>
          <a:p>
            <a:r>
              <a:rPr lang="hr-HR" sz="3200" b="1" dirty="0">
                <a:solidFill>
                  <a:srgbClr val="C00000"/>
                </a:solidFill>
              </a:rPr>
              <a:t>2.b zadatak: Upoznaj srednjovjekovne plesove rješavajući zadatke na IZZI stranici</a:t>
            </a:r>
          </a:p>
        </p:txBody>
      </p:sp>
      <p:sp>
        <p:nvSpPr>
          <p:cNvPr id="3" name="Rezervirano mjesto sadržaja 2">
            <a:extLst>
              <a:ext uri="{FF2B5EF4-FFF2-40B4-BE49-F238E27FC236}">
                <a16:creationId xmlns:a16="http://schemas.microsoft.com/office/drawing/2014/main" id="{C8F944AE-1E8C-42EE-8D13-8082DC855355}"/>
              </a:ext>
            </a:extLst>
          </p:cNvPr>
          <p:cNvSpPr>
            <a:spLocks noGrp="1"/>
          </p:cNvSpPr>
          <p:nvPr>
            <p:ph idx="1"/>
          </p:nvPr>
        </p:nvSpPr>
        <p:spPr/>
        <p:txBody>
          <a:bodyPr>
            <a:normAutofit fontScale="92500" lnSpcReduction="20000"/>
          </a:bodyPr>
          <a:lstStyle/>
          <a:p>
            <a:pPr lvl="0" indent="-114300">
              <a:spcBef>
                <a:spcPts val="0"/>
              </a:spcBef>
              <a:spcAft>
                <a:spcPts val="0"/>
              </a:spcAft>
              <a:buClr>
                <a:srgbClr val="D34817"/>
              </a:buClr>
              <a:buSzPts val="1800"/>
            </a:pPr>
            <a:r>
              <a:rPr lang="hr-HR" dirty="0">
                <a:solidFill>
                  <a:srgbClr val="C00000"/>
                </a:solidFill>
              </a:rPr>
              <a:t>Riješi zadatke na</a:t>
            </a:r>
            <a:r>
              <a:rPr lang="hr-HR" b="1" dirty="0">
                <a:solidFill>
                  <a:srgbClr val="C00000"/>
                </a:solidFill>
              </a:rPr>
              <a:t> IZZI </a:t>
            </a:r>
            <a:r>
              <a:rPr lang="hr-HR" dirty="0">
                <a:solidFill>
                  <a:srgbClr val="C00000"/>
                </a:solidFill>
              </a:rPr>
              <a:t>stranici</a:t>
            </a:r>
            <a:r>
              <a:rPr lang="hr-HR" b="1" dirty="0">
                <a:solidFill>
                  <a:srgbClr val="C00000"/>
                </a:solidFill>
              </a:rPr>
              <a:t> </a:t>
            </a:r>
          </a:p>
          <a:p>
            <a:pPr lvl="0" indent="-114300">
              <a:spcBef>
                <a:spcPts val="0"/>
              </a:spcBef>
              <a:spcAft>
                <a:spcPts val="0"/>
              </a:spcAft>
              <a:buClr>
                <a:srgbClr val="D34817"/>
              </a:buClr>
              <a:buSzPts val="1800"/>
            </a:pPr>
            <a:r>
              <a:rPr lang="hr-HR" dirty="0">
                <a:hlinkClick r:id="rId2"/>
              </a:rPr>
              <a:t>https://hr.izzi.digital/DOS/2386/3341.html</a:t>
            </a:r>
            <a:endParaRPr lang="hr-HR" dirty="0">
              <a:solidFill>
                <a:prstClr val="black"/>
              </a:solidFill>
            </a:endParaRPr>
          </a:p>
          <a:p>
            <a:pPr indent="-114300">
              <a:spcBef>
                <a:spcPts val="0"/>
              </a:spcBef>
              <a:spcAft>
                <a:spcPts val="0"/>
              </a:spcAft>
              <a:buClr>
                <a:srgbClr val="D34817"/>
              </a:buClr>
              <a:buSzPts val="1800"/>
            </a:pPr>
            <a:r>
              <a:rPr lang="hr-HR" dirty="0">
                <a:solidFill>
                  <a:prstClr val="black"/>
                </a:solidFill>
              </a:rPr>
              <a:t>odlomak</a:t>
            </a:r>
            <a:r>
              <a:rPr lang="hr-HR" b="1" dirty="0">
                <a:solidFill>
                  <a:prstClr val="black"/>
                </a:solidFill>
              </a:rPr>
              <a:t> </a:t>
            </a:r>
            <a:r>
              <a:rPr lang="hr-HR" b="1" dirty="0">
                <a:solidFill>
                  <a:srgbClr val="C00000"/>
                </a:solidFill>
              </a:rPr>
              <a:t>Koraci srednjovjekovnih i renesansnih plesova odjekuju gradovima i palačama</a:t>
            </a:r>
          </a:p>
          <a:p>
            <a:pPr indent="-114300">
              <a:spcBef>
                <a:spcPts val="0"/>
              </a:spcBef>
              <a:spcAft>
                <a:spcPts val="0"/>
              </a:spcAft>
              <a:buClr>
                <a:srgbClr val="D34817"/>
              </a:buClr>
              <a:buSzPts val="1800"/>
            </a:pPr>
            <a:endParaRPr lang="hr-HR" b="1" dirty="0">
              <a:solidFill>
                <a:prstClr val="black"/>
              </a:solidFill>
            </a:endParaRPr>
          </a:p>
          <a:p>
            <a:pPr marL="635508" lvl="3" indent="0">
              <a:spcBef>
                <a:spcPts val="0"/>
              </a:spcBef>
              <a:spcAft>
                <a:spcPts val="0"/>
              </a:spcAft>
              <a:buClr>
                <a:srgbClr val="D34817"/>
              </a:buClr>
              <a:buSzPts val="1800"/>
              <a:buNone/>
            </a:pPr>
            <a:r>
              <a:rPr lang="hr-HR" sz="1700" dirty="0">
                <a:solidFill>
                  <a:prstClr val="black"/>
                </a:solidFill>
              </a:rPr>
              <a:t>Videozapisi u zadatku:</a:t>
            </a:r>
          </a:p>
          <a:p>
            <a:pPr lvl="3" indent="-114300">
              <a:spcBef>
                <a:spcPts val="0"/>
              </a:spcBef>
              <a:spcAft>
                <a:spcPts val="0"/>
              </a:spcAft>
              <a:buClr>
                <a:srgbClr val="D34817"/>
              </a:buClr>
              <a:buSzPts val="1800"/>
            </a:pPr>
            <a:r>
              <a:rPr lang="hr-HR" sz="1700" i="1" dirty="0" err="1">
                <a:solidFill>
                  <a:prstClr val="black"/>
                </a:solidFill>
              </a:rPr>
              <a:t>Ductia</a:t>
            </a:r>
            <a:r>
              <a:rPr lang="hr-HR" sz="1700" i="1" dirty="0">
                <a:solidFill>
                  <a:prstClr val="black"/>
                </a:solidFill>
              </a:rPr>
              <a:t> </a:t>
            </a:r>
            <a:r>
              <a:rPr lang="hr-HR" sz="1700" dirty="0">
                <a:solidFill>
                  <a:prstClr val="black"/>
                </a:solidFill>
              </a:rPr>
              <a:t>(čitaj: </a:t>
            </a:r>
            <a:r>
              <a:rPr lang="hr-HR" sz="1700" i="1" dirty="0" err="1">
                <a:solidFill>
                  <a:prstClr val="black"/>
                </a:solidFill>
              </a:rPr>
              <a:t>Dukcija</a:t>
            </a:r>
            <a:r>
              <a:rPr lang="hr-HR" sz="1700" dirty="0">
                <a:solidFill>
                  <a:prstClr val="black"/>
                </a:solidFill>
              </a:rPr>
              <a:t>), nepoznati autor iz 13. stoljeća</a:t>
            </a:r>
          </a:p>
          <a:p>
            <a:pPr lvl="3" indent="-114300">
              <a:spcBef>
                <a:spcPts val="0"/>
              </a:spcBef>
              <a:spcAft>
                <a:spcPts val="0"/>
              </a:spcAft>
              <a:buClr>
                <a:srgbClr val="D34817"/>
              </a:buClr>
              <a:buSzPts val="1800"/>
            </a:pPr>
            <a:r>
              <a:rPr lang="it-IT" sz="1700" i="1" dirty="0">
                <a:solidFill>
                  <a:prstClr val="black">
                    <a:lumMod val="75000"/>
                    <a:lumOff val="25000"/>
                  </a:prstClr>
                </a:solidFill>
              </a:rPr>
              <a:t>La Quinte </a:t>
            </a:r>
            <a:r>
              <a:rPr lang="it-IT" sz="1700" i="1" dirty="0" err="1">
                <a:solidFill>
                  <a:prstClr val="black">
                    <a:lumMod val="75000"/>
                    <a:lumOff val="25000"/>
                  </a:prstClr>
                </a:solidFill>
              </a:rPr>
              <a:t>estampie</a:t>
            </a:r>
            <a:r>
              <a:rPr lang="it-IT" sz="1700" i="1" dirty="0">
                <a:solidFill>
                  <a:prstClr val="black">
                    <a:lumMod val="75000"/>
                    <a:lumOff val="25000"/>
                  </a:prstClr>
                </a:solidFill>
              </a:rPr>
              <a:t> </a:t>
            </a:r>
            <a:r>
              <a:rPr lang="it-IT" sz="1700" i="1" dirty="0" err="1">
                <a:solidFill>
                  <a:prstClr val="black">
                    <a:lumMod val="75000"/>
                    <a:lumOff val="25000"/>
                  </a:prstClr>
                </a:solidFill>
              </a:rPr>
              <a:t>réale</a:t>
            </a:r>
            <a:r>
              <a:rPr lang="it-IT" sz="1700" i="1" dirty="0">
                <a:solidFill>
                  <a:prstClr val="black">
                    <a:lumMod val="75000"/>
                    <a:lumOff val="25000"/>
                  </a:prstClr>
                </a:solidFill>
              </a:rPr>
              <a:t>, </a:t>
            </a:r>
            <a:r>
              <a:rPr lang="it-IT" sz="1700" dirty="0" err="1">
                <a:solidFill>
                  <a:prstClr val="black">
                    <a:lumMod val="75000"/>
                    <a:lumOff val="25000"/>
                  </a:prstClr>
                </a:solidFill>
              </a:rPr>
              <a:t>nepoznati</a:t>
            </a:r>
            <a:r>
              <a:rPr lang="it-IT" sz="1700" dirty="0">
                <a:solidFill>
                  <a:prstClr val="black">
                    <a:lumMod val="75000"/>
                    <a:lumOff val="25000"/>
                  </a:prstClr>
                </a:solidFill>
              </a:rPr>
              <a:t> autor </a:t>
            </a:r>
            <a:r>
              <a:rPr lang="it-IT" sz="1700" dirty="0" err="1">
                <a:solidFill>
                  <a:prstClr val="black">
                    <a:lumMod val="75000"/>
                    <a:lumOff val="25000"/>
                  </a:prstClr>
                </a:solidFill>
              </a:rPr>
              <a:t>iz</a:t>
            </a:r>
            <a:r>
              <a:rPr lang="it-IT" sz="1700" dirty="0">
                <a:solidFill>
                  <a:prstClr val="black">
                    <a:lumMod val="75000"/>
                    <a:lumOff val="25000"/>
                  </a:prstClr>
                </a:solidFill>
              </a:rPr>
              <a:t> 13. </a:t>
            </a:r>
            <a:r>
              <a:rPr lang="it-IT" sz="1700" dirty="0" err="1">
                <a:solidFill>
                  <a:prstClr val="black">
                    <a:lumMod val="75000"/>
                    <a:lumOff val="25000"/>
                  </a:prstClr>
                </a:solidFill>
              </a:rPr>
              <a:t>stoljeća</a:t>
            </a:r>
            <a:endParaRPr lang="hr-HR" sz="1700" dirty="0">
              <a:solidFill>
                <a:prstClr val="black">
                  <a:lumMod val="75000"/>
                  <a:lumOff val="25000"/>
                </a:prstClr>
              </a:solidFill>
            </a:endParaRPr>
          </a:p>
          <a:p>
            <a:pPr lvl="3" indent="-114300">
              <a:spcBef>
                <a:spcPts val="0"/>
              </a:spcBef>
              <a:spcAft>
                <a:spcPts val="0"/>
              </a:spcAft>
              <a:buClr>
                <a:srgbClr val="D34817"/>
              </a:buClr>
              <a:buSzPts val="1800"/>
            </a:pPr>
            <a:r>
              <a:rPr lang="hr-HR" sz="1700" i="1" dirty="0">
                <a:solidFill>
                  <a:prstClr val="black">
                    <a:lumMod val="75000"/>
                    <a:lumOff val="25000"/>
                  </a:prstClr>
                </a:solidFill>
              </a:rPr>
              <a:t>La </a:t>
            </a:r>
            <a:r>
              <a:rPr lang="hr-HR" sz="1700" i="1" dirty="0" err="1">
                <a:solidFill>
                  <a:prstClr val="black">
                    <a:lumMod val="75000"/>
                    <a:lumOff val="25000"/>
                  </a:prstClr>
                </a:solidFill>
              </a:rPr>
              <a:t>Quinte</a:t>
            </a:r>
            <a:r>
              <a:rPr lang="hr-HR" sz="1700" i="1" dirty="0">
                <a:solidFill>
                  <a:prstClr val="black">
                    <a:lumMod val="75000"/>
                    <a:lumOff val="25000"/>
                  </a:prstClr>
                </a:solidFill>
              </a:rPr>
              <a:t> </a:t>
            </a:r>
            <a:r>
              <a:rPr lang="hr-HR" sz="1700" i="1" dirty="0" err="1">
                <a:solidFill>
                  <a:prstClr val="black">
                    <a:lumMod val="75000"/>
                    <a:lumOff val="25000"/>
                  </a:prstClr>
                </a:solidFill>
              </a:rPr>
              <a:t>estampie</a:t>
            </a:r>
            <a:r>
              <a:rPr lang="hr-HR" sz="1700" i="1" dirty="0">
                <a:solidFill>
                  <a:prstClr val="black">
                    <a:lumMod val="75000"/>
                    <a:lumOff val="25000"/>
                  </a:prstClr>
                </a:solidFill>
              </a:rPr>
              <a:t> </a:t>
            </a:r>
            <a:r>
              <a:rPr lang="hr-HR" sz="1700" i="1" dirty="0" err="1">
                <a:solidFill>
                  <a:prstClr val="black">
                    <a:lumMod val="75000"/>
                    <a:lumOff val="25000"/>
                  </a:prstClr>
                </a:solidFill>
              </a:rPr>
              <a:t>réale</a:t>
            </a:r>
            <a:r>
              <a:rPr lang="hr-HR" sz="1700" dirty="0">
                <a:solidFill>
                  <a:prstClr val="black">
                    <a:lumMod val="75000"/>
                    <a:lumOff val="25000"/>
                  </a:prstClr>
                </a:solidFill>
              </a:rPr>
              <a:t>, nepoznati autor iz 13. stoljeća, Ansambl </a:t>
            </a:r>
            <a:r>
              <a:rPr lang="hr-HR" sz="1700" dirty="0" err="1">
                <a:solidFill>
                  <a:prstClr val="black">
                    <a:lumMod val="75000"/>
                    <a:lumOff val="25000"/>
                  </a:prstClr>
                </a:solidFill>
              </a:rPr>
              <a:t>Aëlis</a:t>
            </a:r>
            <a:endParaRPr lang="hr-HR" sz="1700" dirty="0">
              <a:solidFill>
                <a:prstClr val="black">
                  <a:lumMod val="75000"/>
                  <a:lumOff val="25000"/>
                </a:prstClr>
              </a:solidFill>
            </a:endParaRPr>
          </a:p>
          <a:p>
            <a:pPr lvl="0" indent="-114300">
              <a:spcBef>
                <a:spcPts val="0"/>
              </a:spcBef>
              <a:spcAft>
                <a:spcPts val="0"/>
              </a:spcAft>
              <a:buClr>
                <a:srgbClr val="D34817"/>
              </a:buClr>
              <a:buSzPts val="1800"/>
            </a:pPr>
            <a:endParaRPr lang="hr-HR" dirty="0">
              <a:solidFill>
                <a:prstClr val="black">
                  <a:lumMod val="75000"/>
                  <a:lumOff val="25000"/>
                </a:prstClr>
              </a:solidFill>
            </a:endParaRPr>
          </a:p>
          <a:p>
            <a:pPr lvl="0" indent="-114300">
              <a:spcBef>
                <a:spcPts val="0"/>
              </a:spcBef>
              <a:spcAft>
                <a:spcPts val="0"/>
              </a:spcAft>
              <a:buClr>
                <a:srgbClr val="D34817"/>
              </a:buClr>
              <a:buSzPts val="1800"/>
            </a:pPr>
            <a:endParaRPr lang="hr-HR" dirty="0">
              <a:solidFill>
                <a:prstClr val="black">
                  <a:lumMod val="75000"/>
                  <a:lumOff val="25000"/>
                </a:prstClr>
              </a:solidFill>
            </a:endParaRPr>
          </a:p>
          <a:p>
            <a:pPr lvl="0" indent="-114300">
              <a:spcBef>
                <a:spcPts val="0"/>
              </a:spcBef>
              <a:spcAft>
                <a:spcPts val="0"/>
              </a:spcAft>
              <a:buClr>
                <a:srgbClr val="D34817"/>
              </a:buClr>
              <a:buSzPts val="1800"/>
            </a:pPr>
            <a:r>
              <a:rPr lang="hr-HR" sz="1900" dirty="0">
                <a:solidFill>
                  <a:prstClr val="black">
                    <a:lumMod val="75000"/>
                    <a:lumOff val="25000"/>
                  </a:prstClr>
                </a:solidFill>
              </a:rPr>
              <a:t>Poslušaj videozapise i usporedi ih prema obilježjima. Zaključke izloži pisanim putem, primjerice </a:t>
            </a:r>
            <a:r>
              <a:rPr lang="hr-HR" sz="1900" i="1" dirty="0" err="1">
                <a:solidFill>
                  <a:prstClr val="black">
                    <a:lumMod val="75000"/>
                    <a:lumOff val="25000"/>
                  </a:prstClr>
                </a:solidFill>
              </a:rPr>
              <a:t>Vennovim</a:t>
            </a:r>
            <a:r>
              <a:rPr lang="hr-HR" sz="1900" dirty="0">
                <a:solidFill>
                  <a:prstClr val="black">
                    <a:lumMod val="75000"/>
                    <a:lumOff val="25000"/>
                  </a:prstClr>
                </a:solidFill>
              </a:rPr>
              <a:t> dijagramom s  tri </a:t>
            </a:r>
            <a:r>
              <a:rPr lang="hr-HR" sz="1900" dirty="0" err="1">
                <a:solidFill>
                  <a:prstClr val="black">
                    <a:lumMod val="75000"/>
                    <a:lumOff val="25000"/>
                  </a:prstClr>
                </a:solidFill>
              </a:rPr>
              <a:t>preklapajuća</a:t>
            </a:r>
            <a:r>
              <a:rPr lang="hr-HR" sz="1900" dirty="0">
                <a:solidFill>
                  <a:prstClr val="black">
                    <a:lumMod val="75000"/>
                    <a:lumOff val="25000"/>
                  </a:prstClr>
                </a:solidFill>
              </a:rPr>
              <a:t> kruga. </a:t>
            </a:r>
          </a:p>
          <a:p>
            <a:pPr lvl="0" indent="-114300">
              <a:spcBef>
                <a:spcPts val="0"/>
              </a:spcBef>
              <a:spcAft>
                <a:spcPts val="0"/>
              </a:spcAft>
              <a:buClr>
                <a:srgbClr val="D34817"/>
              </a:buClr>
              <a:buSzPts val="1800"/>
            </a:pPr>
            <a:r>
              <a:rPr lang="hr-HR" sz="1900" dirty="0">
                <a:solidFill>
                  <a:srgbClr val="C00000"/>
                </a:solidFill>
              </a:rPr>
              <a:t>Tijekom slušanja uoči sličnosti i razlike između izvedbi i skladbi (obilježja koja ćeš pratiti mogu biti sljedeća: tempo, dinamika, glazbeni slog, način izvođenja, izvođači - istakni skupine glazbala koje se osobito ističu u pojedinim izvedbama?) </a:t>
            </a:r>
          </a:p>
          <a:p>
            <a:pPr lvl="0" indent="-114300">
              <a:spcBef>
                <a:spcPts val="0"/>
              </a:spcBef>
              <a:spcAft>
                <a:spcPts val="0"/>
              </a:spcAft>
              <a:buClr>
                <a:srgbClr val="D34817"/>
              </a:buClr>
              <a:buSzPts val="1800"/>
            </a:pPr>
            <a:r>
              <a:rPr lang="hr-HR" sz="1900" dirty="0">
                <a:solidFill>
                  <a:srgbClr val="C00000"/>
                </a:solidFill>
              </a:rPr>
              <a:t>Koja ti se izvedba najviše sviđa i zašto?</a:t>
            </a:r>
          </a:p>
          <a:p>
            <a:pPr lvl="0" indent="-114300">
              <a:spcBef>
                <a:spcPts val="0"/>
              </a:spcBef>
              <a:spcAft>
                <a:spcPts val="0"/>
              </a:spcAft>
              <a:buClr>
                <a:srgbClr val="D34817"/>
              </a:buClr>
              <a:buSzPts val="1800"/>
            </a:pPr>
            <a:endParaRPr lang="hr-HR" i="1" dirty="0">
              <a:solidFill>
                <a:srgbClr val="C00000"/>
              </a:solidFill>
            </a:endParaRPr>
          </a:p>
          <a:p>
            <a:endParaRPr lang="hr-HR" dirty="0"/>
          </a:p>
        </p:txBody>
      </p:sp>
    </p:spTree>
    <p:extLst>
      <p:ext uri="{BB962C8B-B14F-4D97-AF65-F5344CB8AC3E}">
        <p14:creationId xmlns:p14="http://schemas.microsoft.com/office/powerpoint/2010/main" val="2746655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800" b="1" dirty="0">
                <a:solidFill>
                  <a:srgbClr val="C00000"/>
                </a:solidFill>
              </a:rPr>
              <a:t>2.b zadatak: Zaključi! Usustavi sadržaje! </a:t>
            </a:r>
            <a:endParaRPr sz="28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marL="292608" lvl="1" indent="0">
              <a:spcBef>
                <a:spcPts val="0"/>
              </a:spcBef>
              <a:spcAft>
                <a:spcPts val="0"/>
              </a:spcAft>
              <a:buSzPts val="2400"/>
              <a:buNone/>
            </a:pPr>
            <a:r>
              <a:rPr lang="hr-HR" sz="2000" b="1" dirty="0">
                <a:solidFill>
                  <a:srgbClr val="C00000"/>
                </a:solidFill>
              </a:rPr>
              <a:t>Zaključi! Koji su mogući razlozi različitih interpretacija te uporabe različitih glazbala u izvedbi iste srednjovjekovne skladbe?</a:t>
            </a:r>
          </a:p>
          <a:p>
            <a:pPr marL="292608" lvl="1" indent="0">
              <a:spcBef>
                <a:spcPts val="0"/>
              </a:spcBef>
              <a:spcAft>
                <a:spcPts val="0"/>
              </a:spcAft>
              <a:buSzPts val="2400"/>
              <a:buNone/>
            </a:pPr>
            <a:r>
              <a:rPr lang="hr-HR" sz="2000" b="1" dirty="0">
                <a:solidFill>
                  <a:srgbClr val="C00000"/>
                </a:solidFill>
              </a:rPr>
              <a:t>Sažmi saznanja o srednjovjekovnim plesovima, imenuj najpoznatije i izdvoji obilježja koja smatraš karakterističnima upravo za taj ples.</a:t>
            </a:r>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r>
              <a:rPr lang="hr-HR" sz="2000" dirty="0"/>
              <a:t>Kratke odgovore na pitanja izloži </a:t>
            </a:r>
            <a:r>
              <a:rPr lang="hr-HR" sz="2000" b="1" dirty="0"/>
              <a:t>pisano</a:t>
            </a:r>
            <a:r>
              <a:rPr lang="hr-HR" sz="2000" dirty="0"/>
              <a:t> u željenom, unaprijed s predmetnim nastavnikom dogovorenom, obliku. </a:t>
            </a:r>
          </a:p>
          <a:p>
            <a:pPr marL="292608" lvl="1" indent="0">
              <a:spcBef>
                <a:spcPts val="0"/>
              </a:spcBef>
              <a:spcAft>
                <a:spcPts val="0"/>
              </a:spcAft>
              <a:buSzPts val="2400"/>
              <a:buNone/>
            </a:pP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rgbClr val="6B9F25"/>
              </a:solidFill>
              <a:hlinkClick r:id="" action="ppaction://noaction">
                <a:extLst>
                  <a:ext uri="{A12FA001-AC4F-418D-AE19-62706E023703}">
                    <ahyp:hlinkClr xmlns:ahyp="http://schemas.microsoft.com/office/drawing/2018/hyperlinkcolor" val="tx"/>
                  </a:ext>
                </a:extLst>
              </a:hlinkClick>
            </a:endParaRPr>
          </a:p>
          <a:p>
            <a:pPr marL="2065760" lvl="8" indent="0">
              <a:spcBef>
                <a:spcPts val="0"/>
              </a:spcBef>
              <a:spcAft>
                <a:spcPts val="0"/>
              </a:spcAft>
              <a:buNone/>
            </a:pPr>
            <a:r>
              <a:rPr lang="hr-HR" sz="2000" u="sng" dirty="0">
                <a:solidFill>
                  <a:srgbClr val="0070C0"/>
                </a:solidFill>
                <a:hlinkClick r:id="" action="ppaction://noaction">
                  <a:extLst>
                    <a:ext uri="{A12FA001-AC4F-418D-AE19-62706E023703}">
                      <ahyp:hlinkClr xmlns:ahyp="http://schemas.microsoft.com/office/drawing/2018/hyperlinkcolor" val="tx"/>
                    </a:ext>
                  </a:extLst>
                </a:hlinkClick>
              </a:rPr>
              <a:t>https://www.mentimeter.com/</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3">
                  <a:extLst>
                    <a:ext uri="{A12FA001-AC4F-418D-AE19-62706E023703}">
                      <ahyp:hlinkClr xmlns:ahyp="http://schemas.microsoft.com/office/drawing/2018/hyperlinkcolor" val="tx"/>
                    </a:ext>
                  </a:extLst>
                </a:hlinkClick>
              </a:rPr>
              <a:t>https://padlet.com/dashboard</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4">
                  <a:extLst>
                    <a:ext uri="{A12FA001-AC4F-418D-AE19-62706E023703}">
                      <ahyp:hlinkClr xmlns:ahyp="http://schemas.microsoft.com/office/drawing/2018/hyperlinkcolor" val="tx"/>
                    </a:ext>
                  </a:extLst>
                </a:hlinkClick>
              </a:rPr>
              <a:t>https://en.linoit.com/</a:t>
            </a:r>
            <a:r>
              <a:rPr lang="hr-HR" sz="2000" dirty="0">
                <a:solidFill>
                  <a:srgbClr val="0070C0"/>
                </a:solidFill>
              </a:rPr>
              <a:t> </a:t>
            </a:r>
          </a:p>
          <a:p>
            <a:pPr marL="0" lvl="0" indent="0">
              <a:spcBef>
                <a:spcPts val="0"/>
              </a:spcBef>
              <a:spcAft>
                <a:spcPts val="0"/>
              </a:spcAft>
              <a:buSzPts val="1800"/>
              <a:buNone/>
            </a:pPr>
            <a:endParaRPr lang="hr-HR" i="1" dirty="0"/>
          </a:p>
        </p:txBody>
      </p:sp>
    </p:spTree>
    <p:extLst>
      <p:ext uri="{BB962C8B-B14F-4D97-AF65-F5344CB8AC3E}">
        <p14:creationId xmlns:p14="http://schemas.microsoft.com/office/powerpoint/2010/main" val="2238081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2"/>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2800"/>
            </a:pPr>
            <a:r>
              <a:rPr lang="hr-HR" sz="2800" b="1" dirty="0">
                <a:solidFill>
                  <a:srgbClr val="C00000"/>
                </a:solidFill>
              </a:rPr>
              <a:t>3. zadatak – Tragom žonglera, trubadura i </a:t>
            </a:r>
            <a:r>
              <a:rPr lang="hr-HR" sz="2800" b="1" dirty="0" err="1">
                <a:solidFill>
                  <a:srgbClr val="C00000"/>
                </a:solidFill>
              </a:rPr>
              <a:t>golijarda</a:t>
            </a:r>
            <a:br>
              <a:rPr lang="hr-HR" sz="2800" b="1" dirty="0">
                <a:solidFill>
                  <a:srgbClr val="C00000"/>
                </a:solidFill>
              </a:rPr>
            </a:br>
            <a:r>
              <a:rPr lang="hr-HR" sz="2800" b="1" dirty="0">
                <a:solidFill>
                  <a:srgbClr val="C00000"/>
                </a:solidFill>
                <a:hlinkClick r:id="rId3"/>
              </a:rPr>
              <a:t>https://hr.izzi.digital/DOS/17968/18051.html</a:t>
            </a:r>
            <a:r>
              <a:rPr lang="hr-HR" sz="2800" b="1" dirty="0">
                <a:solidFill>
                  <a:srgbClr val="C00000"/>
                </a:solidFill>
              </a:rPr>
              <a:t> </a:t>
            </a:r>
            <a:endParaRPr sz="2400" dirty="0"/>
          </a:p>
        </p:txBody>
      </p:sp>
      <p:sp>
        <p:nvSpPr>
          <p:cNvPr id="251" name="Google Shape;251;p32"/>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Clr>
                <a:srgbClr val="D34817"/>
              </a:buClr>
              <a:buSzPts val="1800"/>
            </a:pPr>
            <a:r>
              <a:rPr lang="hr-HR" sz="1800" dirty="0">
                <a:solidFill>
                  <a:srgbClr val="C00000"/>
                </a:solidFill>
              </a:rPr>
              <a:t>Riješi zadatke na</a:t>
            </a:r>
            <a:r>
              <a:rPr lang="hr-HR" sz="1800" b="1" dirty="0">
                <a:solidFill>
                  <a:srgbClr val="C00000"/>
                </a:solidFill>
              </a:rPr>
              <a:t> IZZI </a:t>
            </a:r>
            <a:r>
              <a:rPr lang="hr-HR" sz="1800" dirty="0">
                <a:solidFill>
                  <a:srgbClr val="C00000"/>
                </a:solidFill>
              </a:rPr>
              <a:t>stranici</a:t>
            </a:r>
            <a:r>
              <a:rPr lang="hr-HR" sz="1800" b="1" dirty="0">
                <a:solidFill>
                  <a:srgbClr val="C00000"/>
                </a:solidFill>
              </a:rPr>
              <a:t> </a:t>
            </a:r>
          </a:p>
          <a:p>
            <a:pPr indent="-114300">
              <a:spcBef>
                <a:spcPts val="0"/>
              </a:spcBef>
              <a:spcAft>
                <a:spcPts val="0"/>
              </a:spcAft>
              <a:buClr>
                <a:srgbClr val="D34817"/>
              </a:buClr>
              <a:buSzPts val="1800"/>
            </a:pPr>
            <a:r>
              <a:rPr lang="hr-HR" sz="1800" dirty="0">
                <a:solidFill>
                  <a:prstClr val="black"/>
                </a:solidFill>
                <a:hlinkClick r:id="rId3"/>
              </a:rPr>
              <a:t>https://hr.izzi.digital/DOS/17968/18051.html</a:t>
            </a:r>
            <a:r>
              <a:rPr lang="hr-HR" sz="1800" dirty="0">
                <a:solidFill>
                  <a:prstClr val="black"/>
                </a:solidFill>
              </a:rPr>
              <a:t> </a:t>
            </a:r>
          </a:p>
          <a:p>
            <a:pPr indent="-114300">
              <a:spcBef>
                <a:spcPts val="0"/>
              </a:spcBef>
              <a:spcAft>
                <a:spcPts val="0"/>
              </a:spcAft>
              <a:buClr>
                <a:srgbClr val="D34817"/>
              </a:buClr>
              <a:buSzPts val="1800"/>
            </a:pPr>
            <a:r>
              <a:rPr lang="hr-HR" sz="1800" dirty="0">
                <a:solidFill>
                  <a:prstClr val="black"/>
                </a:solidFill>
              </a:rPr>
              <a:t>odlomak</a:t>
            </a:r>
            <a:r>
              <a:rPr lang="hr-HR" sz="1800" b="1" dirty="0">
                <a:solidFill>
                  <a:prstClr val="black"/>
                </a:solidFill>
              </a:rPr>
              <a:t> </a:t>
            </a:r>
            <a:r>
              <a:rPr lang="it-IT" b="1" dirty="0" err="1">
                <a:solidFill>
                  <a:srgbClr val="C00000"/>
                </a:solidFill>
              </a:rPr>
              <a:t>Tragom</a:t>
            </a:r>
            <a:r>
              <a:rPr lang="it-IT" b="1" dirty="0">
                <a:solidFill>
                  <a:srgbClr val="C00000"/>
                </a:solidFill>
              </a:rPr>
              <a:t> </a:t>
            </a:r>
            <a:r>
              <a:rPr lang="it-IT" b="1" dirty="0" err="1">
                <a:solidFill>
                  <a:srgbClr val="C00000"/>
                </a:solidFill>
              </a:rPr>
              <a:t>žonglera</a:t>
            </a:r>
            <a:r>
              <a:rPr lang="it-IT" b="1" dirty="0">
                <a:solidFill>
                  <a:srgbClr val="C00000"/>
                </a:solidFill>
              </a:rPr>
              <a:t>, </a:t>
            </a:r>
            <a:r>
              <a:rPr lang="it-IT" b="1" dirty="0" err="1">
                <a:solidFill>
                  <a:srgbClr val="C00000"/>
                </a:solidFill>
              </a:rPr>
              <a:t>trubadura</a:t>
            </a:r>
            <a:r>
              <a:rPr lang="it-IT" b="1" dirty="0">
                <a:solidFill>
                  <a:srgbClr val="C00000"/>
                </a:solidFill>
              </a:rPr>
              <a:t> i </a:t>
            </a:r>
            <a:r>
              <a:rPr lang="it-IT" b="1" dirty="0" err="1">
                <a:solidFill>
                  <a:srgbClr val="C00000"/>
                </a:solidFill>
              </a:rPr>
              <a:t>golijarda</a:t>
            </a:r>
            <a:endParaRPr lang="it-IT" b="1" dirty="0">
              <a:solidFill>
                <a:srgbClr val="C00000"/>
              </a:solidFill>
            </a:endParaRPr>
          </a:p>
          <a:p>
            <a:pPr lvl="0" indent="-114300">
              <a:spcBef>
                <a:spcPts val="0"/>
              </a:spcBef>
              <a:spcAft>
                <a:spcPts val="0"/>
              </a:spcAft>
              <a:buClr>
                <a:srgbClr val="D34817"/>
              </a:buClr>
              <a:buSzPts val="1800"/>
            </a:pPr>
            <a:endParaRPr lang="hr-HR" sz="1800" b="1" dirty="0">
              <a:solidFill>
                <a:prstClr val="black"/>
              </a:solidFill>
            </a:endParaRPr>
          </a:p>
          <a:p>
            <a:pPr marL="320040" lvl="0" indent="-342900">
              <a:spcBef>
                <a:spcPts val="0"/>
              </a:spcBef>
              <a:spcAft>
                <a:spcPts val="0"/>
              </a:spcAft>
              <a:buClr>
                <a:srgbClr val="D34817"/>
              </a:buClr>
              <a:buSzPts val="1800"/>
              <a:buFont typeface="+mj-lt"/>
              <a:buAutoNum type="arabicPeriod"/>
            </a:pPr>
            <a:r>
              <a:rPr lang="hr-HR" sz="1800" dirty="0">
                <a:solidFill>
                  <a:prstClr val="black">
                    <a:lumMod val="75000"/>
                    <a:lumOff val="25000"/>
                  </a:prstClr>
                </a:solidFill>
              </a:rPr>
              <a:t>Prouči sadržaje </a:t>
            </a:r>
            <a:r>
              <a:rPr lang="hr-HR" sz="1800" i="1" dirty="0" err="1">
                <a:solidFill>
                  <a:srgbClr val="C00000"/>
                </a:solidFill>
              </a:rPr>
              <a:t>Hotspota</a:t>
            </a:r>
            <a:r>
              <a:rPr lang="hr-HR" sz="1800" i="1" dirty="0">
                <a:solidFill>
                  <a:srgbClr val="C00000"/>
                </a:solidFill>
              </a:rPr>
              <a:t> – </a:t>
            </a:r>
            <a:r>
              <a:rPr lang="hr-HR" sz="1800" b="1" i="1" dirty="0">
                <a:solidFill>
                  <a:srgbClr val="C00000"/>
                </a:solidFill>
              </a:rPr>
              <a:t>Tko su bili žongleri, trubaduri i </a:t>
            </a:r>
            <a:r>
              <a:rPr lang="hr-HR" sz="1800" b="1" i="1" dirty="0" err="1">
                <a:solidFill>
                  <a:srgbClr val="C00000"/>
                </a:solidFill>
              </a:rPr>
              <a:t>golijardi</a:t>
            </a:r>
            <a:r>
              <a:rPr lang="hr-HR" sz="1800" b="1" i="1" dirty="0">
                <a:solidFill>
                  <a:srgbClr val="C00000"/>
                </a:solidFill>
              </a:rPr>
              <a:t>? </a:t>
            </a:r>
          </a:p>
          <a:p>
            <a:pPr marL="320040" lvl="0" indent="-342900">
              <a:spcBef>
                <a:spcPts val="0"/>
              </a:spcBef>
              <a:spcAft>
                <a:spcPts val="0"/>
              </a:spcAft>
              <a:buClr>
                <a:srgbClr val="D34817"/>
              </a:buClr>
              <a:buSzPts val="1800"/>
              <a:buFont typeface="+mj-lt"/>
              <a:buAutoNum type="arabicPeriod"/>
            </a:pPr>
            <a:r>
              <a:rPr lang="hr-HR" sz="1800" dirty="0">
                <a:solidFill>
                  <a:srgbClr val="C00000"/>
                </a:solidFill>
              </a:rPr>
              <a:t>Riješi zadatak </a:t>
            </a:r>
            <a:r>
              <a:rPr lang="hr-HR" sz="1800" b="1" i="1" dirty="0">
                <a:solidFill>
                  <a:srgbClr val="C00000"/>
                </a:solidFill>
              </a:rPr>
              <a:t>Poslušaj videozapis i dopuni rečenice</a:t>
            </a:r>
            <a:endParaRPr lang="hr-HR" sz="1800" b="1" i="1" dirty="0">
              <a:solidFill>
                <a:prstClr val="black"/>
              </a:solidFill>
            </a:endParaRPr>
          </a:p>
          <a:p>
            <a:pPr marL="292608" lvl="1" indent="0">
              <a:spcBef>
                <a:spcPts val="0"/>
              </a:spcBef>
              <a:spcAft>
                <a:spcPts val="0"/>
              </a:spcAft>
              <a:buClr>
                <a:srgbClr val="D34817"/>
              </a:buClr>
              <a:buSzPts val="1800"/>
              <a:buNone/>
            </a:pPr>
            <a:r>
              <a:rPr lang="hr-HR" dirty="0">
                <a:solidFill>
                  <a:prstClr val="black"/>
                </a:solidFill>
              </a:rPr>
              <a:t>Zadatak se nalazi odmah ispod </a:t>
            </a:r>
            <a:r>
              <a:rPr lang="hr-HR" i="1" dirty="0" err="1">
                <a:solidFill>
                  <a:prstClr val="black"/>
                </a:solidFill>
              </a:rPr>
              <a:t>hotspota</a:t>
            </a:r>
            <a:r>
              <a:rPr lang="hr-HR" dirty="0">
                <a:solidFill>
                  <a:prstClr val="black"/>
                </a:solidFill>
              </a:rPr>
              <a:t>. </a:t>
            </a:r>
          </a:p>
          <a:p>
            <a:pPr marL="841248" lvl="4" indent="0">
              <a:spcBef>
                <a:spcPts val="0"/>
              </a:spcBef>
              <a:spcAft>
                <a:spcPts val="0"/>
              </a:spcAft>
              <a:buClr>
                <a:srgbClr val="D34817"/>
              </a:buClr>
              <a:buSzPts val="1800"/>
              <a:buNone/>
            </a:pPr>
            <a:r>
              <a:rPr lang="hr-HR" dirty="0">
                <a:solidFill>
                  <a:prstClr val="black"/>
                </a:solidFill>
              </a:rPr>
              <a:t>Skladbe:</a:t>
            </a:r>
          </a:p>
          <a:p>
            <a:pPr marL="1184148" lvl="4" indent="-342900">
              <a:spcBef>
                <a:spcPts val="0"/>
              </a:spcBef>
              <a:spcAft>
                <a:spcPts val="0"/>
              </a:spcAft>
              <a:buClr>
                <a:srgbClr val="D34817"/>
              </a:buClr>
              <a:buSzPts val="1800"/>
              <a:buFont typeface="+mj-lt"/>
              <a:buAutoNum type="arabicPeriod"/>
            </a:pPr>
            <a:r>
              <a:rPr lang="hr-HR" i="1" dirty="0" err="1">
                <a:solidFill>
                  <a:prstClr val="black"/>
                </a:solidFill>
              </a:rPr>
              <a:t>Ecce</a:t>
            </a:r>
            <a:r>
              <a:rPr lang="hr-HR" i="1" dirty="0">
                <a:solidFill>
                  <a:prstClr val="black"/>
                </a:solidFill>
              </a:rPr>
              <a:t> </a:t>
            </a:r>
            <a:r>
              <a:rPr lang="hr-HR" i="1" dirty="0" err="1">
                <a:solidFill>
                  <a:prstClr val="black"/>
                </a:solidFill>
              </a:rPr>
              <a:t>gratum</a:t>
            </a:r>
            <a:r>
              <a:rPr lang="hr-HR" i="1" dirty="0">
                <a:solidFill>
                  <a:prstClr val="black"/>
                </a:solidFill>
              </a:rPr>
              <a:t> </a:t>
            </a:r>
            <a:r>
              <a:rPr lang="hr-HR" i="1" dirty="0" err="1">
                <a:solidFill>
                  <a:prstClr val="black"/>
                </a:solidFill>
              </a:rPr>
              <a:t>et</a:t>
            </a:r>
            <a:r>
              <a:rPr lang="hr-HR" i="1" dirty="0">
                <a:solidFill>
                  <a:prstClr val="black"/>
                </a:solidFill>
              </a:rPr>
              <a:t> </a:t>
            </a:r>
            <a:r>
              <a:rPr lang="hr-HR" i="1" dirty="0" err="1">
                <a:solidFill>
                  <a:prstClr val="black"/>
                </a:solidFill>
              </a:rPr>
              <a:t>optatum</a:t>
            </a:r>
            <a:r>
              <a:rPr lang="hr-HR" dirty="0">
                <a:solidFill>
                  <a:prstClr val="black"/>
                </a:solidFill>
              </a:rPr>
              <a:t>, nepoznati autor (iz zbirke </a:t>
            </a:r>
            <a:r>
              <a:rPr lang="hr-HR" i="1" dirty="0" err="1">
                <a:solidFill>
                  <a:prstClr val="black"/>
                </a:solidFill>
              </a:rPr>
              <a:t>Carmina</a:t>
            </a:r>
            <a:r>
              <a:rPr lang="hr-HR" i="1" dirty="0">
                <a:solidFill>
                  <a:prstClr val="black"/>
                </a:solidFill>
              </a:rPr>
              <a:t> </a:t>
            </a:r>
            <a:r>
              <a:rPr lang="hr-HR" i="1" dirty="0" err="1">
                <a:solidFill>
                  <a:prstClr val="black"/>
                </a:solidFill>
              </a:rPr>
              <a:t>burana</a:t>
            </a:r>
            <a:r>
              <a:rPr lang="hr-HR" dirty="0">
                <a:solidFill>
                  <a:prstClr val="black"/>
                </a:solidFill>
              </a:rPr>
              <a:t>, 12. stoljeće)</a:t>
            </a:r>
          </a:p>
          <a:p>
            <a:pPr marL="1184148" lvl="4" indent="-342900">
              <a:spcBef>
                <a:spcPts val="0"/>
              </a:spcBef>
              <a:spcAft>
                <a:spcPts val="0"/>
              </a:spcAft>
              <a:buClr>
                <a:srgbClr val="D34817"/>
              </a:buClr>
              <a:buSzPts val="1800"/>
              <a:buFont typeface="+mj-lt"/>
              <a:buAutoNum type="arabicPeriod"/>
            </a:pPr>
            <a:r>
              <a:rPr lang="hr-HR" i="1" dirty="0" err="1">
                <a:solidFill>
                  <a:prstClr val="black"/>
                </a:solidFill>
              </a:rPr>
              <a:t>Bacche</a:t>
            </a:r>
            <a:r>
              <a:rPr lang="hr-HR" i="1" dirty="0">
                <a:solidFill>
                  <a:prstClr val="black"/>
                </a:solidFill>
              </a:rPr>
              <a:t>, </a:t>
            </a:r>
            <a:r>
              <a:rPr lang="hr-HR" i="1" dirty="0" err="1">
                <a:solidFill>
                  <a:prstClr val="black"/>
                </a:solidFill>
              </a:rPr>
              <a:t>benevenias</a:t>
            </a:r>
            <a:r>
              <a:rPr lang="hr-HR" dirty="0">
                <a:solidFill>
                  <a:prstClr val="black"/>
                </a:solidFill>
              </a:rPr>
              <a:t>, nepoznati autor (iz zbirke </a:t>
            </a:r>
            <a:r>
              <a:rPr lang="hr-HR" i="1" dirty="0" err="1">
                <a:solidFill>
                  <a:prstClr val="black"/>
                </a:solidFill>
              </a:rPr>
              <a:t>Carmina</a:t>
            </a:r>
            <a:r>
              <a:rPr lang="hr-HR" i="1" dirty="0">
                <a:solidFill>
                  <a:prstClr val="black"/>
                </a:solidFill>
              </a:rPr>
              <a:t> </a:t>
            </a:r>
            <a:r>
              <a:rPr lang="hr-HR" i="1" dirty="0" err="1">
                <a:solidFill>
                  <a:prstClr val="black"/>
                </a:solidFill>
              </a:rPr>
              <a:t>burana</a:t>
            </a:r>
            <a:r>
              <a:rPr lang="hr-HR" dirty="0">
                <a:solidFill>
                  <a:prstClr val="black"/>
                </a:solidFill>
              </a:rPr>
              <a:t>, 12. stoljeće)</a:t>
            </a:r>
          </a:p>
          <a:p>
            <a:pPr marL="1184148" lvl="4" indent="-342900">
              <a:spcBef>
                <a:spcPts val="0"/>
              </a:spcBef>
              <a:spcAft>
                <a:spcPts val="0"/>
              </a:spcAft>
              <a:buClr>
                <a:srgbClr val="D34817"/>
              </a:buClr>
              <a:buSzPts val="1800"/>
              <a:buFont typeface="+mj-lt"/>
              <a:buAutoNum type="arabicPeriod"/>
            </a:pPr>
            <a:r>
              <a:rPr lang="pt-BR" dirty="0">
                <a:solidFill>
                  <a:prstClr val="black"/>
                </a:solidFill>
              </a:rPr>
              <a:t>Beatriz de Dia: </a:t>
            </a:r>
            <a:r>
              <a:rPr lang="pt-BR" i="1" dirty="0">
                <a:solidFill>
                  <a:prstClr val="black"/>
                </a:solidFill>
              </a:rPr>
              <a:t>A chantar m'ér de çò qu'eu no volria</a:t>
            </a:r>
            <a:r>
              <a:rPr lang="pt-BR" dirty="0">
                <a:solidFill>
                  <a:prstClr val="black"/>
                </a:solidFill>
              </a:rPr>
              <a:t>, 13. stoljeće</a:t>
            </a:r>
            <a:endParaRPr lang="hr-HR" dirty="0">
              <a:solidFill>
                <a:prstClr val="black"/>
              </a:solidFill>
            </a:endParaRPr>
          </a:p>
          <a:p>
            <a:pPr marL="1184148" lvl="4" indent="-342900">
              <a:spcBef>
                <a:spcPts val="0"/>
              </a:spcBef>
              <a:spcAft>
                <a:spcPts val="0"/>
              </a:spcAft>
              <a:buClr>
                <a:srgbClr val="D34817"/>
              </a:buClr>
              <a:buSzPts val="1800"/>
              <a:buFont typeface="+mj-lt"/>
              <a:buAutoNum type="arabicPeriod"/>
            </a:pPr>
            <a:endParaRPr lang="hr-HR" dirty="0">
              <a:solidFill>
                <a:prstClr val="black"/>
              </a:solidFill>
            </a:endParaRPr>
          </a:p>
          <a:p>
            <a:pPr marL="0" lvl="0" indent="0">
              <a:lnSpc>
                <a:spcPct val="100000"/>
              </a:lnSpc>
              <a:spcBef>
                <a:spcPts val="1400"/>
              </a:spcBef>
              <a:spcAft>
                <a:spcPts val="0"/>
              </a:spcAft>
              <a:buSzPts val="1800"/>
              <a:buNone/>
            </a:pPr>
            <a:r>
              <a:rPr lang="pl-PL" sz="1800" dirty="0"/>
              <a:t>Rješenja i zaključke izloži pisanim putem, kako je predloženo u sljedećem zadatku.</a:t>
            </a:r>
          </a:p>
          <a:p>
            <a:pPr marL="0" lvl="0" indent="0" algn="l" rtl="0">
              <a:lnSpc>
                <a:spcPct val="100000"/>
              </a:lnSpc>
              <a:spcBef>
                <a:spcPts val="1400"/>
              </a:spcBef>
              <a:spcAft>
                <a:spcPts val="0"/>
              </a:spcAft>
              <a:buSzPts val="1800"/>
              <a:buNone/>
            </a:pPr>
            <a:endParaRPr sz="16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3"/>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3200" b="1" dirty="0">
                <a:solidFill>
                  <a:srgbClr val="C00000"/>
                </a:solidFill>
              </a:rPr>
              <a:t>4. zadatak:</a:t>
            </a:r>
            <a:br>
              <a:rPr lang="hr-HR" sz="3200" b="1" dirty="0">
                <a:solidFill>
                  <a:srgbClr val="C00000"/>
                </a:solidFill>
              </a:rPr>
            </a:br>
            <a:r>
              <a:rPr lang="hr-HR" sz="3200" b="1" dirty="0">
                <a:solidFill>
                  <a:srgbClr val="C00000"/>
                </a:solidFill>
              </a:rPr>
              <a:t>Usustavi sadržaje!</a:t>
            </a:r>
            <a:endParaRPr dirty="0"/>
          </a:p>
        </p:txBody>
      </p:sp>
      <p:sp>
        <p:nvSpPr>
          <p:cNvPr id="257" name="Google Shape;257;p33"/>
          <p:cNvSpPr txBox="1">
            <a:spLocks noGrp="1"/>
          </p:cNvSpPr>
          <p:nvPr>
            <p:ph idx="1"/>
          </p:nvPr>
        </p:nvSpPr>
        <p:spPr>
          <a:prstGeom prst="rect">
            <a:avLst/>
          </a:prstGeom>
          <a:noFill/>
          <a:ln>
            <a:noFill/>
          </a:ln>
        </p:spPr>
        <p:txBody>
          <a:bodyPr spcFirstLastPara="1" wrap="square" lIns="0" tIns="45700" rIns="0" bIns="45700" anchor="t" anchorCtr="0">
            <a:noAutofit/>
          </a:bodyPr>
          <a:lstStyle/>
          <a:p>
            <a:pPr marL="0" lvl="0" indent="0">
              <a:spcBef>
                <a:spcPts val="1400"/>
              </a:spcBef>
              <a:spcAft>
                <a:spcPts val="0"/>
              </a:spcAft>
              <a:buSzPts val="2000"/>
              <a:buNone/>
            </a:pPr>
            <a:r>
              <a:rPr lang="hr-HR" dirty="0"/>
              <a:t>Ponovi sadržaje iz prethodne aktivnosti i zabilježi unaprijed dogovorenom formom / alatom (u obliku prezentacije, umne mape i sl.)</a:t>
            </a:r>
          </a:p>
          <a:p>
            <a:pPr marL="0" lvl="0" indent="0">
              <a:spcBef>
                <a:spcPts val="1400"/>
              </a:spcBef>
              <a:spcAft>
                <a:spcPts val="0"/>
              </a:spcAft>
              <a:buSzPts val="2000"/>
              <a:buNone/>
            </a:pPr>
            <a:r>
              <a:rPr lang="hr-HR" dirty="0">
                <a:solidFill>
                  <a:srgbClr val="C00000"/>
                </a:solidFill>
              </a:rPr>
              <a:t>Ključni pojmovi: </a:t>
            </a:r>
          </a:p>
          <a:p>
            <a:pPr marL="0" lvl="0" indent="0">
              <a:spcBef>
                <a:spcPts val="1400"/>
              </a:spcBef>
              <a:spcAft>
                <a:spcPts val="0"/>
              </a:spcAft>
              <a:buSzPts val="2000"/>
              <a:buNone/>
            </a:pPr>
            <a:r>
              <a:rPr lang="hr-HR" dirty="0">
                <a:solidFill>
                  <a:srgbClr val="C00000"/>
                </a:solidFill>
              </a:rPr>
              <a:t>Glazba žonglera, trubadura i </a:t>
            </a:r>
            <a:r>
              <a:rPr lang="hr-HR" dirty="0" err="1">
                <a:solidFill>
                  <a:srgbClr val="C00000"/>
                </a:solidFill>
              </a:rPr>
              <a:t>golijarda</a:t>
            </a:r>
            <a:r>
              <a:rPr lang="hr-HR" dirty="0">
                <a:solidFill>
                  <a:srgbClr val="C00000"/>
                </a:solidFill>
              </a:rPr>
              <a:t>, način izvođenja, koja je „ciljana publika” takve glazbe, na kojem su jeziku pisani tekstovi, o čemu govore tekstovi?</a:t>
            </a:r>
          </a:p>
          <a:p>
            <a:pPr marL="0" lvl="0" indent="0" algn="l" rtl="0">
              <a:lnSpc>
                <a:spcPct val="90000"/>
              </a:lnSpc>
              <a:spcBef>
                <a:spcPts val="1400"/>
              </a:spcBef>
              <a:spcAft>
                <a:spcPts val="0"/>
              </a:spcAft>
              <a:buSzPts val="20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4"/>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C00000"/>
              </a:buClr>
              <a:buSzPts val="3200"/>
              <a:buFont typeface="Calibri"/>
              <a:buNone/>
            </a:pPr>
            <a:r>
              <a:rPr lang="hr-HR" sz="3200" b="1" dirty="0">
                <a:solidFill>
                  <a:srgbClr val="C00000"/>
                </a:solidFill>
              </a:rPr>
              <a:t>5. zadatak: Usporedi i zaključi!</a:t>
            </a:r>
            <a:endParaRPr sz="3200" b="1" dirty="0">
              <a:solidFill>
                <a:schemeClr val="dk1"/>
              </a:solidFill>
            </a:endParaRPr>
          </a:p>
        </p:txBody>
      </p:sp>
      <p:sp>
        <p:nvSpPr>
          <p:cNvPr id="263" name="Google Shape;263;p34"/>
          <p:cNvSpPr txBox="1">
            <a:spLocks noGrp="1"/>
          </p:cNvSpPr>
          <p:nvPr>
            <p:ph idx="1"/>
          </p:nvPr>
        </p:nvSpPr>
        <p:spPr>
          <a:prstGeom prst="rect">
            <a:avLst/>
          </a:prstGeom>
          <a:noFill/>
          <a:ln>
            <a:noFill/>
          </a:ln>
        </p:spPr>
        <p:txBody>
          <a:bodyPr spcFirstLastPara="1" wrap="square" lIns="0" tIns="45700" rIns="0" bIns="45700" anchor="t" anchorCtr="0">
            <a:noAutofit/>
          </a:bodyPr>
          <a:lstStyle/>
          <a:p>
            <a:pPr marL="292608" lvl="1" indent="0">
              <a:spcBef>
                <a:spcPts val="0"/>
              </a:spcBef>
              <a:spcAft>
                <a:spcPts val="0"/>
              </a:spcAft>
              <a:buSzPts val="2400"/>
              <a:buNone/>
            </a:pPr>
            <a:r>
              <a:rPr lang="hr-HR" sz="2000" b="1" dirty="0">
                <a:solidFill>
                  <a:srgbClr val="C00000"/>
                </a:solidFill>
              </a:rPr>
              <a:t>Usporedi i zaključi! </a:t>
            </a:r>
          </a:p>
          <a:p>
            <a:pPr marL="749808" lvl="1" indent="-457200">
              <a:spcBef>
                <a:spcPts val="0"/>
              </a:spcBef>
              <a:spcAft>
                <a:spcPts val="0"/>
              </a:spcAft>
              <a:buSzPts val="2400"/>
              <a:buFont typeface="+mj-lt"/>
              <a:buAutoNum type="arabicPeriod"/>
            </a:pPr>
            <a:r>
              <a:rPr lang="hr-HR" sz="2000" dirty="0">
                <a:solidFill>
                  <a:srgbClr val="C00000"/>
                </a:solidFill>
              </a:rPr>
              <a:t>Promisli o ulozi i tematici srednjovjekovne svjetovne glazbe i usporedi je s popularnom glazbom današnjice. </a:t>
            </a:r>
            <a:endParaRPr lang="hr-HR" sz="2000" dirty="0"/>
          </a:p>
          <a:p>
            <a:pPr marL="749808" lvl="1" indent="-457200">
              <a:spcBef>
                <a:spcPts val="0"/>
              </a:spcBef>
              <a:spcAft>
                <a:spcPts val="0"/>
              </a:spcAft>
              <a:buSzPts val="2400"/>
              <a:buFont typeface="+mj-lt"/>
              <a:buAutoNum type="arabicPeriod"/>
            </a:pPr>
            <a:r>
              <a:rPr lang="hr-HR" sz="2000" dirty="0">
                <a:solidFill>
                  <a:srgbClr val="C00000"/>
                </a:solidFill>
              </a:rPr>
              <a:t>Napiši kratki osvrt na postavljenu tezu. Svoja razmišljanja potkrijepi skladbom po želji iz današnje popularne kulture.</a:t>
            </a:r>
          </a:p>
          <a:p>
            <a:pPr marL="292608" lvl="1" indent="0">
              <a:spcBef>
                <a:spcPts val="0"/>
              </a:spcBef>
              <a:spcAft>
                <a:spcPts val="0"/>
              </a:spcAft>
              <a:buSzPts val="2400"/>
              <a:buNone/>
            </a:pPr>
            <a:endParaRPr lang="hr-HR" sz="2000" dirty="0">
              <a:solidFill>
                <a:srgbClr val="C00000"/>
              </a:solidFill>
            </a:endParaRPr>
          </a:p>
          <a:p>
            <a:pPr marL="292608" lvl="1" indent="0">
              <a:spcBef>
                <a:spcPts val="0"/>
              </a:spcBef>
              <a:spcAft>
                <a:spcPts val="0"/>
              </a:spcAft>
              <a:buSzPts val="2400"/>
              <a:buNone/>
            </a:pPr>
            <a:r>
              <a:rPr lang="hr-HR" sz="2000" dirty="0"/>
              <a:t>Kratke odgovore na pitanja izloži u željenom, unaprijed s predmetnim nastavnikom dogovorenom, obliku. </a:t>
            </a: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rgbClr val="6B9F25"/>
              </a:solidFill>
              <a:hlinkClick r:id="" action="ppaction://noaction">
                <a:extLst>
                  <a:ext uri="{A12FA001-AC4F-418D-AE19-62706E023703}">
                    <ahyp:hlinkClr xmlns:ahyp="http://schemas.microsoft.com/office/drawing/2018/hyperlinkcolor" val="tx"/>
                  </a:ext>
                </a:extLst>
              </a:hlinkClick>
            </a:endParaRPr>
          </a:p>
          <a:p>
            <a:pPr marL="2065760" lvl="8" indent="0">
              <a:spcBef>
                <a:spcPts val="0"/>
              </a:spcBef>
              <a:spcAft>
                <a:spcPts val="0"/>
              </a:spcAft>
              <a:buNone/>
            </a:pPr>
            <a:r>
              <a:rPr lang="hr-HR" sz="2000" u="sng" dirty="0">
                <a:solidFill>
                  <a:srgbClr val="0070C0"/>
                </a:solidFill>
                <a:hlinkClick r:id="" action="ppaction://noaction">
                  <a:extLst>
                    <a:ext uri="{A12FA001-AC4F-418D-AE19-62706E023703}">
                      <ahyp:hlinkClr xmlns:ahyp="http://schemas.microsoft.com/office/drawing/2018/hyperlinkcolor" val="tx"/>
                    </a:ext>
                  </a:extLst>
                </a:hlinkClick>
              </a:rPr>
              <a:t>https://www.mentimeter.com/</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3">
                  <a:extLst>
                    <a:ext uri="{A12FA001-AC4F-418D-AE19-62706E023703}">
                      <ahyp:hlinkClr xmlns:ahyp="http://schemas.microsoft.com/office/drawing/2018/hyperlinkcolor" val="tx"/>
                    </a:ext>
                  </a:extLst>
                </a:hlinkClick>
              </a:rPr>
              <a:t>https://padlet.com/dashboard</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4">
                  <a:extLst>
                    <a:ext uri="{A12FA001-AC4F-418D-AE19-62706E023703}">
                      <ahyp:hlinkClr xmlns:ahyp="http://schemas.microsoft.com/office/drawing/2018/hyperlinkcolor" val="tx"/>
                    </a:ext>
                  </a:extLst>
                </a:hlinkClick>
              </a:rPr>
              <a:t>https://en.linoit.com/</a:t>
            </a:r>
            <a:r>
              <a:rPr lang="hr-HR" sz="2000" dirty="0">
                <a:solidFill>
                  <a:srgbClr val="0070C0"/>
                </a:solidFill>
              </a:rPr>
              <a:t> </a:t>
            </a:r>
          </a:p>
          <a:p>
            <a:pPr marL="292608" lvl="1" indent="0">
              <a:spcBef>
                <a:spcPts val="0"/>
              </a:spcBef>
              <a:spcAft>
                <a:spcPts val="0"/>
              </a:spcAft>
              <a:buSzPts val="2000"/>
              <a:buNone/>
            </a:pPr>
            <a:endParaRPr lang="hr-HR" dirty="0">
              <a:solidFill>
                <a:schemeClr val="dk1"/>
              </a:solidFill>
            </a:endParaRPr>
          </a:p>
          <a:p>
            <a:pPr marL="457200" lvl="0" indent="0" algn="l" rtl="0">
              <a:lnSpc>
                <a:spcPct val="90000"/>
              </a:lnSpc>
              <a:spcBef>
                <a:spcPts val="0"/>
              </a:spcBef>
              <a:spcAft>
                <a:spcPts val="0"/>
              </a:spcAft>
              <a:buSzPts val="2000"/>
              <a:buNone/>
            </a:pPr>
            <a:endParaRPr dirty="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4ED9F1-51A0-4BB9-B52A-0D2B9E9ACFE2}"/>
              </a:ext>
            </a:extLst>
          </p:cNvPr>
          <p:cNvSpPr>
            <a:spLocks noGrp="1"/>
          </p:cNvSpPr>
          <p:nvPr>
            <p:ph type="title"/>
          </p:nvPr>
        </p:nvSpPr>
        <p:spPr/>
        <p:txBody>
          <a:bodyPr/>
          <a:lstStyle/>
          <a:p>
            <a:r>
              <a:rPr lang="pl-PL" dirty="0"/>
              <a:t>Tablica za refleksiju i samorefleksiju:</a:t>
            </a:r>
            <a:endParaRPr lang="hr-HR" dirty="0"/>
          </a:p>
        </p:txBody>
      </p:sp>
      <p:graphicFrame>
        <p:nvGraphicFramePr>
          <p:cNvPr id="4" name="Tablica 4">
            <a:extLst>
              <a:ext uri="{FF2B5EF4-FFF2-40B4-BE49-F238E27FC236}">
                <a16:creationId xmlns:a16="http://schemas.microsoft.com/office/drawing/2014/main" id="{97B17C18-C78C-4B9E-AA14-96A3A1194BC3}"/>
              </a:ext>
            </a:extLst>
          </p:cNvPr>
          <p:cNvGraphicFramePr>
            <a:graphicFrameLocks noGrp="1"/>
          </p:cNvGraphicFramePr>
          <p:nvPr>
            <p:ph idx="1"/>
            <p:extLst>
              <p:ext uri="{D42A27DB-BD31-4B8C-83A1-F6EECF244321}">
                <p14:modId xmlns:p14="http://schemas.microsoft.com/office/powerpoint/2010/main" val="1033880307"/>
              </p:ext>
            </p:extLst>
          </p:nvPr>
        </p:nvGraphicFramePr>
        <p:xfrm>
          <a:off x="822325" y="1846263"/>
          <a:ext cx="7543800" cy="3467463"/>
        </p:xfrm>
        <a:graphic>
          <a:graphicData uri="http://schemas.openxmlformats.org/drawingml/2006/table">
            <a:tbl>
              <a:tblPr firstRow="1" bandRow="1">
                <a:tableStyleId>{01AFA560-9310-49E0-A04C-438730C9A3D0}</a:tableStyleId>
              </a:tblPr>
              <a:tblGrid>
                <a:gridCol w="5689686">
                  <a:extLst>
                    <a:ext uri="{9D8B030D-6E8A-4147-A177-3AD203B41FA5}">
                      <a16:colId xmlns:a16="http://schemas.microsoft.com/office/drawing/2014/main" val="926881142"/>
                    </a:ext>
                  </a:extLst>
                </a:gridCol>
                <a:gridCol w="1854114">
                  <a:extLst>
                    <a:ext uri="{9D8B030D-6E8A-4147-A177-3AD203B41FA5}">
                      <a16:colId xmlns:a16="http://schemas.microsoft.com/office/drawing/2014/main" val="3262881210"/>
                    </a:ext>
                  </a:extLst>
                </a:gridCol>
              </a:tblGrid>
              <a:tr h="1032862">
                <a:tc>
                  <a:txBody>
                    <a:bodyPr/>
                    <a:lstStyle/>
                    <a:p>
                      <a:pPr algn="ctr">
                        <a:spcAft>
                          <a:spcPts val="0"/>
                        </a:spcAft>
                      </a:pPr>
                      <a:endParaRPr lang="hr-HR" sz="1100" b="1" dirty="0">
                        <a:solidFill>
                          <a:srgbClr val="C00000"/>
                        </a:solidFill>
                        <a:effectLst/>
                      </a:endParaRPr>
                    </a:p>
                    <a:p>
                      <a:pPr algn="ctr">
                        <a:spcAft>
                          <a:spcPts val="0"/>
                        </a:spcAft>
                      </a:pPr>
                      <a:endParaRPr lang="hr-HR" sz="1100" b="1" dirty="0">
                        <a:solidFill>
                          <a:srgbClr val="C00000"/>
                        </a:solidFill>
                        <a:effectLst/>
                      </a:endParaRPr>
                    </a:p>
                    <a:p>
                      <a:pPr algn="ctr">
                        <a:spcAft>
                          <a:spcPts val="0"/>
                        </a:spcAft>
                      </a:pPr>
                      <a:r>
                        <a:rPr lang="hr-HR" sz="1100" b="1" dirty="0">
                          <a:solidFill>
                            <a:srgbClr val="C00000"/>
                          </a:solidFill>
                          <a:effectLst/>
                        </a:rPr>
                        <a:t>ZANIMLJIVOST NASTAVNIH SADRŽAJA </a:t>
                      </a:r>
                    </a:p>
                    <a:p>
                      <a:pPr algn="ctr">
                        <a:spcAft>
                          <a:spcPts val="0"/>
                        </a:spcAft>
                      </a:pPr>
                      <a:r>
                        <a:rPr lang="hr-HR" sz="1100" b="1" dirty="0">
                          <a:solidFill>
                            <a:srgbClr val="C00000"/>
                          </a:solidFill>
                          <a:effectLst/>
                        </a:rPr>
                        <a:t>(od uopće mi nisu zanimljivi … do jako su mi zanimljivi)</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44775815"/>
                  </a:ext>
                </a:extLst>
              </a:tr>
              <a:tr h="881200">
                <a:tc>
                  <a:txBody>
                    <a:bodyPr/>
                    <a:lstStyle/>
                    <a:p>
                      <a:pPr marR="59690" algn="ctr">
                        <a:lnSpc>
                          <a:spcPct val="115000"/>
                        </a:lnSpc>
                        <a:spcBef>
                          <a:spcPts val="125"/>
                        </a:spcBef>
                        <a:spcAft>
                          <a:spcPts val="0"/>
                        </a:spcAft>
                      </a:pPr>
                      <a:endParaRPr lang="hr-HR" sz="1100" b="1" dirty="0">
                        <a:solidFill>
                          <a:srgbClr val="C00000"/>
                        </a:solidFill>
                        <a:effectLst/>
                      </a:endParaRPr>
                    </a:p>
                    <a:p>
                      <a:pPr marR="59690" algn="ctr">
                        <a:lnSpc>
                          <a:spcPct val="115000"/>
                        </a:lnSpc>
                        <a:spcBef>
                          <a:spcPts val="125"/>
                        </a:spcBef>
                        <a:spcAft>
                          <a:spcPts val="0"/>
                        </a:spcAft>
                      </a:pPr>
                      <a:r>
                        <a:rPr lang="hr-HR" sz="1100" b="1" dirty="0">
                          <a:solidFill>
                            <a:srgbClr val="C00000"/>
                          </a:solidFill>
                          <a:effectLst/>
                        </a:rPr>
                        <a:t>RAZUMLJIVOST NASTAVNIH SADRŽAJA </a:t>
                      </a:r>
                      <a:endParaRPr lang="hr-HR" sz="1000" b="1" dirty="0">
                        <a:solidFill>
                          <a:srgbClr val="C00000"/>
                        </a:solidFill>
                        <a:effectLst/>
                      </a:endParaRPr>
                    </a:p>
                    <a:p>
                      <a:pPr marR="59690" algn="ctr">
                        <a:lnSpc>
                          <a:spcPct val="115000"/>
                        </a:lnSpc>
                        <a:spcBef>
                          <a:spcPts val="125"/>
                        </a:spcBef>
                        <a:spcAft>
                          <a:spcPts val="0"/>
                        </a:spcAft>
                      </a:pPr>
                      <a:r>
                        <a:rPr lang="hr-HR" sz="1100" b="1" dirty="0">
                          <a:solidFill>
                            <a:srgbClr val="C00000"/>
                          </a:solidFill>
                          <a:effectLst/>
                        </a:rPr>
                        <a:t>(od uopće nisu jasni i razumljivi … do jako su jasni i razumljivi)</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93870494"/>
                  </a:ext>
                </a:extLst>
              </a:tr>
              <a:tr h="960574">
                <a:tc>
                  <a:txBody>
                    <a:bodyPr/>
                    <a:lstStyle/>
                    <a:p>
                      <a:pPr algn="ctr">
                        <a:spcAft>
                          <a:spcPts val="0"/>
                        </a:spcAft>
                      </a:pPr>
                      <a:endParaRPr lang="hr-HR" sz="1100" b="1" dirty="0">
                        <a:solidFill>
                          <a:srgbClr val="C00000"/>
                        </a:solidFill>
                        <a:effectLst/>
                      </a:endParaRPr>
                    </a:p>
                    <a:p>
                      <a:pPr algn="ctr">
                        <a:spcAft>
                          <a:spcPts val="0"/>
                        </a:spcAft>
                      </a:pPr>
                      <a:r>
                        <a:rPr lang="hr-HR" sz="1100" b="1" dirty="0">
                          <a:solidFill>
                            <a:srgbClr val="C00000"/>
                          </a:solidFill>
                          <a:effectLst/>
                        </a:rPr>
                        <a:t>TVOJE SUDJELOVANJE </a:t>
                      </a:r>
                    </a:p>
                    <a:p>
                      <a:pPr algn="ctr">
                        <a:spcAft>
                          <a:spcPts val="0"/>
                        </a:spcAft>
                      </a:pPr>
                      <a:r>
                        <a:rPr lang="hr-HR" sz="1100" b="1" dirty="0">
                          <a:solidFill>
                            <a:srgbClr val="C00000"/>
                          </a:solidFill>
                          <a:effectLst/>
                        </a:rPr>
                        <a:t>(od uopće se nisam trudio/trudila … do jako sam se trudio/trudila)</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35373631"/>
                  </a:ext>
                </a:extLst>
              </a:tr>
              <a:tr h="592827">
                <a:tc gridSpan="2">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pPr marR="59690" algn="ctr">
                        <a:lnSpc>
                          <a:spcPct val="115000"/>
                        </a:lnSpc>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9296277"/>
                  </a:ext>
                </a:extLst>
              </a:tr>
            </a:tbl>
          </a:graphicData>
        </a:graphic>
      </p:graphicFrame>
      <p:pic>
        <p:nvPicPr>
          <p:cNvPr id="6" name="Slika 5">
            <a:extLst>
              <a:ext uri="{FF2B5EF4-FFF2-40B4-BE49-F238E27FC236}">
                <a16:creationId xmlns:a16="http://schemas.microsoft.com/office/drawing/2014/main" id="{6D7BEAA1-1523-47CC-B116-741E2644635F}"/>
              </a:ext>
            </a:extLst>
          </p:cNvPr>
          <p:cNvPicPr>
            <a:picLocks noChangeAspect="1"/>
          </p:cNvPicPr>
          <p:nvPr/>
        </p:nvPicPr>
        <p:blipFill>
          <a:blip r:embed="rId2"/>
          <a:stretch>
            <a:fillRect/>
          </a:stretch>
        </p:blipFill>
        <p:spPr>
          <a:xfrm>
            <a:off x="1224425" y="4533539"/>
            <a:ext cx="1085182" cy="1054699"/>
          </a:xfrm>
          <a:prstGeom prst="rect">
            <a:avLst/>
          </a:prstGeom>
        </p:spPr>
      </p:pic>
      <p:pic>
        <p:nvPicPr>
          <p:cNvPr id="7" name="Slika 6">
            <a:extLst>
              <a:ext uri="{FF2B5EF4-FFF2-40B4-BE49-F238E27FC236}">
                <a16:creationId xmlns:a16="http://schemas.microsoft.com/office/drawing/2014/main" id="{3FCF0907-2022-4F77-8573-E7D488BE1574}"/>
              </a:ext>
            </a:extLst>
          </p:cNvPr>
          <p:cNvPicPr>
            <a:picLocks noChangeAspect="1"/>
          </p:cNvPicPr>
          <p:nvPr/>
        </p:nvPicPr>
        <p:blipFill>
          <a:blip r:embed="rId3"/>
          <a:stretch>
            <a:fillRect/>
          </a:stretch>
        </p:blipFill>
        <p:spPr>
          <a:xfrm>
            <a:off x="2711707" y="4539635"/>
            <a:ext cx="1188823" cy="1048603"/>
          </a:xfrm>
          <a:prstGeom prst="rect">
            <a:avLst/>
          </a:prstGeom>
        </p:spPr>
      </p:pic>
      <p:pic>
        <p:nvPicPr>
          <p:cNvPr id="8" name="Slika 7">
            <a:extLst>
              <a:ext uri="{FF2B5EF4-FFF2-40B4-BE49-F238E27FC236}">
                <a16:creationId xmlns:a16="http://schemas.microsoft.com/office/drawing/2014/main" id="{35FFBD72-04B3-4BDF-80D1-2400F9B0D326}"/>
              </a:ext>
            </a:extLst>
          </p:cNvPr>
          <p:cNvPicPr>
            <a:picLocks noChangeAspect="1"/>
          </p:cNvPicPr>
          <p:nvPr/>
        </p:nvPicPr>
        <p:blipFill>
          <a:blip r:embed="rId4"/>
          <a:stretch>
            <a:fillRect/>
          </a:stretch>
        </p:blipFill>
        <p:spPr>
          <a:xfrm>
            <a:off x="4060779" y="4533539"/>
            <a:ext cx="1066892" cy="1072989"/>
          </a:xfrm>
          <a:prstGeom prst="rect">
            <a:avLst/>
          </a:prstGeom>
        </p:spPr>
      </p:pic>
      <p:pic>
        <p:nvPicPr>
          <p:cNvPr id="9" name="Slika 8">
            <a:extLst>
              <a:ext uri="{FF2B5EF4-FFF2-40B4-BE49-F238E27FC236}">
                <a16:creationId xmlns:a16="http://schemas.microsoft.com/office/drawing/2014/main" id="{CD755BE3-9FA8-42B4-A6FE-4CBCABB9BB5A}"/>
              </a:ext>
            </a:extLst>
          </p:cNvPr>
          <p:cNvPicPr>
            <a:picLocks noChangeAspect="1"/>
          </p:cNvPicPr>
          <p:nvPr/>
        </p:nvPicPr>
        <p:blipFill>
          <a:blip r:embed="rId5"/>
          <a:stretch>
            <a:fillRect/>
          </a:stretch>
        </p:blipFill>
        <p:spPr>
          <a:xfrm>
            <a:off x="5287920" y="4533538"/>
            <a:ext cx="1194920" cy="1054699"/>
          </a:xfrm>
          <a:prstGeom prst="rect">
            <a:avLst/>
          </a:prstGeom>
        </p:spPr>
      </p:pic>
      <p:pic>
        <p:nvPicPr>
          <p:cNvPr id="10" name="Slika 9">
            <a:extLst>
              <a:ext uri="{FF2B5EF4-FFF2-40B4-BE49-F238E27FC236}">
                <a16:creationId xmlns:a16="http://schemas.microsoft.com/office/drawing/2014/main" id="{02AA51FB-1959-4D8E-B463-E6D3E77CF52E}"/>
              </a:ext>
            </a:extLst>
          </p:cNvPr>
          <p:cNvPicPr>
            <a:picLocks noChangeAspect="1"/>
          </p:cNvPicPr>
          <p:nvPr/>
        </p:nvPicPr>
        <p:blipFill>
          <a:blip r:embed="rId6"/>
          <a:stretch>
            <a:fillRect/>
          </a:stretch>
        </p:blipFill>
        <p:spPr>
          <a:xfrm>
            <a:off x="6706366" y="4527442"/>
            <a:ext cx="1213209" cy="1085182"/>
          </a:xfrm>
          <a:prstGeom prst="rect">
            <a:avLst/>
          </a:prstGeom>
        </p:spPr>
      </p:pic>
    </p:spTree>
    <p:extLst>
      <p:ext uri="{BB962C8B-B14F-4D97-AF65-F5344CB8AC3E}">
        <p14:creationId xmlns:p14="http://schemas.microsoft.com/office/powerpoint/2010/main" val="1378958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5"/>
          <p:cNvSpPr txBox="1">
            <a:spLocks noGrp="1"/>
          </p:cNvSpPr>
          <p:nvPr>
            <p:ph type="title"/>
          </p:nvPr>
        </p:nvSpPr>
        <p:spPr>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hr-HR" b="1" i="1">
                <a:solidFill>
                  <a:srgbClr val="CC0000"/>
                </a:solidFill>
              </a:rPr>
              <a:t>IZBORNI PROJEKTNI ZADATCI</a:t>
            </a:r>
            <a:endParaRPr b="1" i="1">
              <a:solidFill>
                <a:srgbClr val="CC0000"/>
              </a:solidFill>
            </a:endParaRPr>
          </a:p>
        </p:txBody>
      </p:sp>
      <p:sp>
        <p:nvSpPr>
          <p:cNvPr id="269" name="Google Shape;269;p35"/>
          <p:cNvSpPr txBox="1">
            <a:spLocks noGrp="1"/>
          </p:cNvSpPr>
          <p:nvPr>
            <p:ph idx="1"/>
          </p:nvPr>
        </p:nvSpPr>
        <p:spPr>
          <a:prstGeom prst="rect">
            <a:avLst/>
          </a:prstGeom>
        </p:spPr>
        <p:txBody>
          <a:bodyPr spcFirstLastPara="1" wrap="square" lIns="0" tIns="45700" rIns="0" bIns="45700" anchor="t" anchorCtr="0">
            <a:noAutofit/>
          </a:bodyPr>
          <a:lstStyle/>
          <a:p>
            <a:pPr marL="0" lvl="0" indent="0" algn="l" rtl="0">
              <a:spcBef>
                <a:spcPts val="1200"/>
              </a:spcBef>
              <a:spcAft>
                <a:spcPts val="0"/>
              </a:spcAft>
              <a:buNone/>
            </a:pPr>
            <a:endParaRPr sz="1800" dirty="0"/>
          </a:p>
          <a:p>
            <a:pPr marL="0" lvl="0" indent="0" algn="l" rtl="0">
              <a:spcBef>
                <a:spcPts val="1200"/>
              </a:spcBef>
              <a:spcAft>
                <a:spcPts val="0"/>
              </a:spcAft>
              <a:buNone/>
            </a:pPr>
            <a:r>
              <a:rPr lang="hr-HR" sz="1800" dirty="0"/>
              <a:t>prijedlog digitalnih alata za izradu prezentacija i plakata:</a:t>
            </a:r>
            <a:endParaRPr sz="1800" dirty="0"/>
          </a:p>
          <a:p>
            <a:r>
              <a:rPr lang="hr-HR" sz="1800" u="sng" dirty="0">
                <a:solidFill>
                  <a:schemeClr val="hlink"/>
                </a:solidFill>
                <a:hlinkClick r:id="rId3"/>
              </a:rPr>
              <a:t>https://prezi.com/</a:t>
            </a:r>
            <a:r>
              <a:rPr lang="hr-HR" sz="1800" dirty="0"/>
              <a:t>  </a:t>
            </a:r>
          </a:p>
          <a:p>
            <a:r>
              <a:rPr lang="hr-HR" sz="1800" u="sng" dirty="0">
                <a:solidFill>
                  <a:schemeClr val="hlink"/>
                </a:solidFill>
                <a:hlinkClick r:id="rId4"/>
              </a:rPr>
              <a:t>https://www.canva.com/</a:t>
            </a:r>
            <a:endParaRPr lang="hr-HR" sz="1800" u="sng" dirty="0">
              <a:solidFill>
                <a:schemeClr val="hlink"/>
              </a:solidFill>
            </a:endParaRPr>
          </a:p>
          <a:p>
            <a:r>
              <a:rPr lang="hr-HR" sz="1800" dirty="0">
                <a:latin typeface="+mj-lt"/>
                <a:hlinkClick r:id="rId5"/>
              </a:rPr>
              <a:t>https://www.genial.ly/</a:t>
            </a:r>
            <a:endParaRPr lang="hr-HR" sz="1800" dirty="0">
              <a:latin typeface="+mj-lt"/>
            </a:endParaRPr>
          </a:p>
          <a:p>
            <a:pPr marL="0" lvl="0" indent="0">
              <a:buNone/>
            </a:pPr>
            <a:r>
              <a:rPr lang="hr-HR" sz="1800" dirty="0">
                <a:latin typeface="+mj-lt"/>
              </a:rPr>
              <a:t> </a:t>
            </a:r>
          </a:p>
          <a:p>
            <a:pPr marL="0" lvl="0" indent="0">
              <a:buNone/>
            </a:pPr>
            <a:endParaRPr sz="1800" dirty="0">
              <a:latin typeface="+mj-lt"/>
            </a:endParaRPr>
          </a:p>
        </p:txBody>
      </p:sp>
    </p:spTree>
    <p:extLst>
      <p:ext uri="{BB962C8B-B14F-4D97-AF65-F5344CB8AC3E}">
        <p14:creationId xmlns:p14="http://schemas.microsoft.com/office/powerpoint/2010/main" val="2288240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9"/>
          <p:cNvSpPr txBox="1">
            <a:spLocks noGrp="1"/>
          </p:cNvSpPr>
          <p:nvPr>
            <p:ph type="title"/>
          </p:nvPr>
        </p:nvSpPr>
        <p:spPr>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rgbClr val="C00000"/>
              </a:buClr>
              <a:buSzPts val="2880"/>
              <a:buFont typeface="Calibri"/>
              <a:buNone/>
            </a:pPr>
            <a:r>
              <a:rPr lang="hr-HR" sz="3000" b="1" dirty="0">
                <a:solidFill>
                  <a:srgbClr val="CC0000"/>
                </a:solidFill>
              </a:rPr>
              <a:t>6. zadatak: Dopuni znanje i istraži!</a:t>
            </a:r>
            <a:endParaRPr sz="3000" b="1" dirty="0">
              <a:solidFill>
                <a:srgbClr val="CC0000"/>
              </a:solidFill>
            </a:endParaRPr>
          </a:p>
        </p:txBody>
      </p:sp>
      <p:sp>
        <p:nvSpPr>
          <p:cNvPr id="296" name="Google Shape;296;p39"/>
          <p:cNvSpPr txBox="1">
            <a:spLocks noGrp="1"/>
          </p:cNvSpPr>
          <p:nvPr>
            <p:ph idx="1"/>
          </p:nvPr>
        </p:nvSpPr>
        <p:spPr>
          <a:prstGeom prst="rect">
            <a:avLst/>
          </a:prstGeom>
        </p:spPr>
        <p:txBody>
          <a:bodyPr spcFirstLastPara="1" wrap="square" lIns="0" tIns="45700" rIns="0" bIns="45700" anchor="t" anchorCtr="0">
            <a:noAutofit/>
          </a:bodyPr>
          <a:lstStyle/>
          <a:p>
            <a:pPr marL="0" indent="0">
              <a:lnSpc>
                <a:spcPct val="100000"/>
              </a:lnSpc>
              <a:spcBef>
                <a:spcPts val="0"/>
              </a:spcBef>
              <a:spcAft>
                <a:spcPts val="0"/>
              </a:spcAft>
              <a:buNone/>
            </a:pPr>
            <a:r>
              <a:rPr lang="hr-HR" sz="1600" dirty="0"/>
              <a:t>Osnovne smjernice za teme potraži na stranicama 102 – 108 udžbenika </a:t>
            </a:r>
            <a:r>
              <a:rPr lang="hr-HR" sz="1600" b="1" i="1" dirty="0"/>
              <a:t>Glazbeni susreti 1,</a:t>
            </a:r>
            <a:r>
              <a:rPr lang="hr-HR" sz="1600" dirty="0"/>
              <a:t> te stranicama 112 – 120 udžbenika</a:t>
            </a:r>
            <a:r>
              <a:rPr lang="hr-HR" sz="1600" i="1" dirty="0"/>
              <a:t> </a:t>
            </a:r>
            <a:r>
              <a:rPr lang="hr-HR" sz="1600" b="1" i="1" dirty="0"/>
              <a:t>Glazbeni kontakti 2.</a:t>
            </a:r>
            <a:endParaRPr lang="hr-HR" sz="1600" i="1" dirty="0"/>
          </a:p>
          <a:p>
            <a:pPr marL="0" lvl="0" indent="0">
              <a:lnSpc>
                <a:spcPct val="100000"/>
              </a:lnSpc>
              <a:spcBef>
                <a:spcPts val="0"/>
              </a:spcBef>
              <a:spcAft>
                <a:spcPts val="0"/>
              </a:spcAft>
              <a:buNone/>
            </a:pPr>
            <a:r>
              <a:rPr lang="hr-HR" sz="1600" dirty="0"/>
              <a:t>Potraži dodatne informacije (iz još najmanje dva izvora </a:t>
            </a:r>
            <a:r>
              <a:rPr lang="hr-HR" sz="1600" dirty="0" err="1"/>
              <a:t>izvora</a:t>
            </a:r>
            <a:r>
              <a:rPr lang="hr-HR" sz="1600" dirty="0"/>
              <a:t>, potkrijepi glazbenim primjerima) </a:t>
            </a:r>
            <a:r>
              <a:rPr lang="hr-HR" sz="1600" dirty="0">
                <a:solidFill>
                  <a:srgbClr val="000000"/>
                </a:solidFill>
              </a:rPr>
              <a:t>te izradi prezentaciju željenim alatom.</a:t>
            </a:r>
          </a:p>
          <a:p>
            <a:pPr marL="0" lvl="0" indent="0">
              <a:lnSpc>
                <a:spcPct val="100000"/>
              </a:lnSpc>
              <a:spcBef>
                <a:spcPts val="0"/>
              </a:spcBef>
              <a:spcAft>
                <a:spcPts val="0"/>
              </a:spcAft>
              <a:buNone/>
            </a:pPr>
            <a:endParaRPr sz="1600" dirty="0">
              <a:solidFill>
                <a:srgbClr val="000000"/>
              </a:solidFill>
            </a:endParaRPr>
          </a:p>
          <a:p>
            <a:pPr marL="0" lvl="0" indent="0" algn="l" rtl="0">
              <a:lnSpc>
                <a:spcPct val="100000"/>
              </a:lnSpc>
              <a:spcBef>
                <a:spcPts val="0"/>
              </a:spcBef>
              <a:spcAft>
                <a:spcPts val="0"/>
              </a:spcAft>
              <a:buNone/>
            </a:pPr>
            <a:r>
              <a:rPr lang="hr-HR" sz="1600" dirty="0">
                <a:solidFill>
                  <a:srgbClr val="000000"/>
                </a:solidFill>
              </a:rPr>
              <a:t>Predložene teme: </a:t>
            </a:r>
          </a:p>
          <a:p>
            <a:pPr marL="342900" lvl="0" indent="-342900" algn="l" rtl="0">
              <a:lnSpc>
                <a:spcPct val="100000"/>
              </a:lnSpc>
              <a:spcBef>
                <a:spcPts val="0"/>
              </a:spcBef>
              <a:spcAft>
                <a:spcPts val="0"/>
              </a:spcAft>
              <a:buFont typeface="+mj-lt"/>
              <a:buAutoNum type="arabicPeriod"/>
            </a:pPr>
            <a:r>
              <a:rPr lang="hr-HR" sz="1600" b="1" dirty="0">
                <a:solidFill>
                  <a:srgbClr val="000000"/>
                </a:solidFill>
              </a:rPr>
              <a:t>Istraži i usporedi život žonglera, trubadura i </a:t>
            </a:r>
            <a:r>
              <a:rPr lang="hr-HR" sz="1600" b="1" dirty="0" err="1">
                <a:solidFill>
                  <a:srgbClr val="000000"/>
                </a:solidFill>
              </a:rPr>
              <a:t>golijarda</a:t>
            </a:r>
            <a:r>
              <a:rPr lang="hr-HR" sz="1600" b="1" dirty="0">
                <a:solidFill>
                  <a:srgbClr val="000000"/>
                </a:solidFill>
              </a:rPr>
              <a:t> u srednjemu vijeku</a:t>
            </a:r>
          </a:p>
          <a:p>
            <a:pPr marL="342900" lvl="0" indent="-342900" algn="l" rtl="0">
              <a:lnSpc>
                <a:spcPct val="100000"/>
              </a:lnSpc>
              <a:spcBef>
                <a:spcPts val="0"/>
              </a:spcBef>
              <a:spcAft>
                <a:spcPts val="0"/>
              </a:spcAft>
              <a:buFont typeface="+mj-lt"/>
              <a:buAutoNum type="arabicPeriod"/>
            </a:pPr>
            <a:r>
              <a:rPr lang="hr-HR" sz="1600" b="1" dirty="0">
                <a:solidFill>
                  <a:srgbClr val="000000"/>
                </a:solidFill>
              </a:rPr>
              <a:t>Raspored srednjovjekovnoga dvorskoga tuluma</a:t>
            </a:r>
            <a:endParaRPr lang="hr-HR" sz="1600" dirty="0">
              <a:solidFill>
                <a:srgbClr val="000000"/>
              </a:solidFill>
            </a:endParaRPr>
          </a:p>
          <a:p>
            <a:pPr marL="342900" lvl="0" indent="-342900">
              <a:lnSpc>
                <a:spcPct val="100000"/>
              </a:lnSpc>
              <a:spcBef>
                <a:spcPts val="0"/>
              </a:spcBef>
              <a:spcAft>
                <a:spcPts val="0"/>
              </a:spcAft>
              <a:buFont typeface="+mj-lt"/>
              <a:buAutoNum type="arabicPeriod"/>
            </a:pPr>
            <a:r>
              <a:rPr lang="hr-HR" sz="1600" b="1" dirty="0">
                <a:solidFill>
                  <a:srgbClr val="000000"/>
                </a:solidFill>
              </a:rPr>
              <a:t>Istraži život i stvaralaštvo srednjovjekovnih </a:t>
            </a:r>
            <a:r>
              <a:rPr lang="hr-HR" sz="1600" b="1" dirty="0" err="1">
                <a:solidFill>
                  <a:srgbClr val="000000"/>
                </a:solidFill>
              </a:rPr>
              <a:t>trubadurica</a:t>
            </a:r>
            <a:endParaRPr sz="1600" dirty="0">
              <a:solidFill>
                <a:srgbClr val="000000"/>
              </a:solidFill>
            </a:endParaRPr>
          </a:p>
          <a:p>
            <a:pPr marL="0" lvl="0" indent="0" algn="l" rtl="0">
              <a:lnSpc>
                <a:spcPct val="100000"/>
              </a:lnSpc>
              <a:spcBef>
                <a:spcPts val="0"/>
              </a:spcBef>
              <a:spcAft>
                <a:spcPts val="0"/>
              </a:spcAft>
              <a:buNone/>
            </a:pPr>
            <a:endParaRPr lang="hr-HR" sz="1600" b="1" dirty="0"/>
          </a:p>
          <a:p>
            <a:pPr marL="0" lvl="0" indent="0" algn="l" rtl="0">
              <a:lnSpc>
                <a:spcPct val="100000"/>
              </a:lnSpc>
              <a:spcBef>
                <a:spcPts val="0"/>
              </a:spcBef>
              <a:spcAft>
                <a:spcPts val="0"/>
              </a:spcAft>
              <a:buNone/>
            </a:pPr>
            <a:r>
              <a:rPr lang="hr-HR" sz="1600" b="1" dirty="0"/>
              <a:t>Zadani kriteriji:</a:t>
            </a:r>
            <a:endParaRPr sz="1600" dirty="0"/>
          </a:p>
          <a:p>
            <a:pPr marL="457200" lvl="0" indent="-342900" algn="l" rtl="0">
              <a:lnSpc>
                <a:spcPct val="100000"/>
              </a:lnSpc>
              <a:spcBef>
                <a:spcPts val="0"/>
              </a:spcBef>
              <a:spcAft>
                <a:spcPts val="0"/>
              </a:spcAft>
              <a:buSzPts val="1800"/>
              <a:buChar char="●"/>
            </a:pPr>
            <a:r>
              <a:rPr lang="hr-HR" sz="1600" dirty="0"/>
              <a:t>istaknuti najznačajnije teze </a:t>
            </a:r>
          </a:p>
          <a:p>
            <a:pPr marL="457200" lvl="0" indent="-342900" algn="l" rtl="0">
              <a:lnSpc>
                <a:spcPct val="100000"/>
              </a:lnSpc>
              <a:spcBef>
                <a:spcPts val="0"/>
              </a:spcBef>
              <a:spcAft>
                <a:spcPts val="0"/>
              </a:spcAft>
              <a:buSzPts val="1800"/>
              <a:buChar char="●"/>
            </a:pPr>
            <a:r>
              <a:rPr lang="hr-HR" sz="1600" dirty="0"/>
              <a:t>opise / navode potkrijepiti dodatnim sadržajima: glazbenim primjerima, citatima i sl., </a:t>
            </a:r>
            <a:endParaRPr sz="1600" dirty="0"/>
          </a:p>
          <a:p>
            <a:pPr marL="457200" lvl="0" indent="-342900" algn="l" rtl="0">
              <a:lnSpc>
                <a:spcPct val="100000"/>
              </a:lnSpc>
              <a:spcBef>
                <a:spcPts val="0"/>
              </a:spcBef>
              <a:spcAft>
                <a:spcPts val="0"/>
              </a:spcAft>
              <a:buSzPts val="1800"/>
              <a:buChar char="●"/>
            </a:pPr>
            <a:r>
              <a:rPr lang="hr-HR" sz="1600" dirty="0"/>
              <a:t>potražiti dodatne sadržaje koristeći najmanje 3 različita izvora koje je nužno istaknuti u uratku</a:t>
            </a:r>
            <a:endParaRPr sz="1600" dirty="0"/>
          </a:p>
          <a:p>
            <a:pPr marL="0" lvl="0" indent="0" algn="l" rtl="0">
              <a:spcBef>
                <a:spcPts val="1200"/>
              </a:spcBef>
              <a:spcAft>
                <a:spcPts val="0"/>
              </a:spcAft>
              <a:buNone/>
            </a:pPr>
            <a:endParaRPr sz="1800" dirty="0"/>
          </a:p>
          <a:p>
            <a:pPr marL="0" lvl="0" indent="0" algn="l" rtl="0">
              <a:spcBef>
                <a:spcPts val="1200"/>
              </a:spcBef>
              <a:spcAft>
                <a:spcPts val="200"/>
              </a:spcAft>
              <a:buNone/>
            </a:pPr>
            <a:endParaRP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48914F-5E44-4E59-A8FF-507B0091512A}"/>
              </a:ext>
            </a:extLst>
          </p:cNvPr>
          <p:cNvSpPr>
            <a:spLocks noGrp="1"/>
          </p:cNvSpPr>
          <p:nvPr>
            <p:ph type="title"/>
          </p:nvPr>
        </p:nvSpPr>
        <p:spPr/>
        <p:txBody>
          <a:bodyPr>
            <a:normAutofit/>
          </a:bodyPr>
          <a:lstStyle/>
          <a:p>
            <a:r>
              <a:rPr lang="pl-PL" sz="3200" b="1" dirty="0"/>
              <a:t>Tablica za samovrednovanje:</a:t>
            </a:r>
            <a:br>
              <a:rPr lang="pl-PL" sz="3200" b="1" dirty="0"/>
            </a:br>
            <a:r>
              <a:rPr lang="pl-PL" sz="3200" b="1" dirty="0"/>
              <a:t>Upiši temu:</a:t>
            </a:r>
            <a:endParaRPr lang="hr-HR" sz="3200" b="1" dirty="0"/>
          </a:p>
        </p:txBody>
      </p:sp>
      <p:graphicFrame>
        <p:nvGraphicFramePr>
          <p:cNvPr id="4" name="Tablica 4">
            <a:extLst>
              <a:ext uri="{FF2B5EF4-FFF2-40B4-BE49-F238E27FC236}">
                <a16:creationId xmlns:a16="http://schemas.microsoft.com/office/drawing/2014/main" id="{A1A3DD9D-51A9-4D29-9CFB-0424F7B0ABB7}"/>
              </a:ext>
            </a:extLst>
          </p:cNvPr>
          <p:cNvGraphicFramePr>
            <a:graphicFrameLocks noGrp="1"/>
          </p:cNvGraphicFramePr>
          <p:nvPr>
            <p:ph idx="1"/>
            <p:extLst>
              <p:ext uri="{D42A27DB-BD31-4B8C-83A1-F6EECF244321}">
                <p14:modId xmlns:p14="http://schemas.microsoft.com/office/powerpoint/2010/main" val="744753721"/>
              </p:ext>
            </p:extLst>
          </p:nvPr>
        </p:nvGraphicFramePr>
        <p:xfrm>
          <a:off x="822325" y="1846263"/>
          <a:ext cx="7543800" cy="3840480"/>
        </p:xfrm>
        <a:graphic>
          <a:graphicData uri="http://schemas.openxmlformats.org/drawingml/2006/table">
            <a:tbl>
              <a:tblPr firstRow="1" bandRow="1">
                <a:tableStyleId>{72833802-FEF1-4C79-8D5D-14CF1EAF98D9}</a:tableStyleId>
              </a:tblPr>
              <a:tblGrid>
                <a:gridCol w="7543800">
                  <a:extLst>
                    <a:ext uri="{9D8B030D-6E8A-4147-A177-3AD203B41FA5}">
                      <a16:colId xmlns:a16="http://schemas.microsoft.com/office/drawing/2014/main" val="2422812393"/>
                    </a:ext>
                  </a:extLst>
                </a:gridCol>
              </a:tblGrid>
              <a:tr h="370840">
                <a:tc>
                  <a:txBody>
                    <a:bodyPr/>
                    <a:lstStyle/>
                    <a:p>
                      <a:r>
                        <a:rPr lang="hr-HR" dirty="0"/>
                        <a:t>Ime i prezime:</a:t>
                      </a:r>
                    </a:p>
                    <a:p>
                      <a:r>
                        <a:rPr lang="hr-HR" dirty="0"/>
                        <a:t>Datum:</a:t>
                      </a:r>
                    </a:p>
                  </a:txBody>
                  <a:tcPr/>
                </a:tc>
                <a:extLst>
                  <a:ext uri="{0D108BD9-81ED-4DB2-BD59-A6C34878D82A}">
                    <a16:rowId xmlns:a16="http://schemas.microsoft.com/office/drawing/2014/main" val="1110554079"/>
                  </a:ext>
                </a:extLst>
              </a:tr>
              <a:tr h="370840">
                <a:tc>
                  <a:txBody>
                    <a:bodyPr/>
                    <a:lstStyle/>
                    <a:p>
                      <a:r>
                        <a:rPr lang="hr-HR" sz="1200" dirty="0"/>
                        <a:t>Smatram li sadržaje projektnoga zadatka zanimljivima i korisnima?</a:t>
                      </a:r>
                    </a:p>
                    <a:p>
                      <a:endParaRPr lang="hr-HR" sz="1200" dirty="0"/>
                    </a:p>
                    <a:p>
                      <a:endParaRPr lang="hr-HR" sz="1200" dirty="0"/>
                    </a:p>
                  </a:txBody>
                  <a:tcPr/>
                </a:tc>
                <a:extLst>
                  <a:ext uri="{0D108BD9-81ED-4DB2-BD59-A6C34878D82A}">
                    <a16:rowId xmlns:a16="http://schemas.microsoft.com/office/drawing/2014/main" val="151061350"/>
                  </a:ext>
                </a:extLst>
              </a:tr>
              <a:tr h="370840">
                <a:tc>
                  <a:txBody>
                    <a:bodyPr/>
                    <a:lstStyle/>
                    <a:p>
                      <a:r>
                        <a:rPr lang="hr-HR" sz="1200" dirty="0"/>
                        <a:t>Što mi se je posebno svidjelo pri rješavanju zadatka?</a:t>
                      </a:r>
                    </a:p>
                    <a:p>
                      <a:endParaRPr lang="hr-HR" sz="1200" dirty="0"/>
                    </a:p>
                    <a:p>
                      <a:endParaRPr lang="hr-HR" sz="1200" dirty="0"/>
                    </a:p>
                  </a:txBody>
                  <a:tcPr/>
                </a:tc>
                <a:extLst>
                  <a:ext uri="{0D108BD9-81ED-4DB2-BD59-A6C34878D82A}">
                    <a16:rowId xmlns:a16="http://schemas.microsoft.com/office/drawing/2014/main" val="1787525610"/>
                  </a:ext>
                </a:extLst>
              </a:tr>
              <a:tr h="370840">
                <a:tc>
                  <a:txBody>
                    <a:bodyPr/>
                    <a:lstStyle/>
                    <a:p>
                      <a:r>
                        <a:rPr lang="hr-HR" sz="1200" dirty="0"/>
                        <a:t>Jesam li odgovorno pristupila/pristupio zadatku? Jesam li ga izvršio/izvršila u potpunosti i na vrijeme?</a:t>
                      </a:r>
                    </a:p>
                    <a:p>
                      <a:endParaRPr lang="hr-HR" sz="1200" dirty="0"/>
                    </a:p>
                    <a:p>
                      <a:endParaRPr lang="hr-HR" sz="1200" dirty="0"/>
                    </a:p>
                  </a:txBody>
                  <a:tcPr/>
                </a:tc>
                <a:extLst>
                  <a:ext uri="{0D108BD9-81ED-4DB2-BD59-A6C34878D82A}">
                    <a16:rowId xmlns:a16="http://schemas.microsoft.com/office/drawing/2014/main" val="3606624179"/>
                  </a:ext>
                </a:extLst>
              </a:tr>
              <a:tr h="370840">
                <a:tc>
                  <a:txBody>
                    <a:bodyPr/>
                    <a:lstStyle/>
                    <a:p>
                      <a:r>
                        <a:rPr lang="pl-PL" sz="1200" dirty="0"/>
                        <a:t>U čemu sam osobito uspješna/uspješan? </a:t>
                      </a:r>
                    </a:p>
                    <a:p>
                      <a:endParaRPr lang="pl-PL" sz="1200" dirty="0"/>
                    </a:p>
                    <a:p>
                      <a:endParaRPr lang="hr-HR" sz="1200" dirty="0"/>
                    </a:p>
                  </a:txBody>
                  <a:tcPr/>
                </a:tc>
                <a:extLst>
                  <a:ext uri="{0D108BD9-81ED-4DB2-BD59-A6C34878D82A}">
                    <a16:rowId xmlns:a16="http://schemas.microsoft.com/office/drawing/2014/main" val="545007143"/>
                  </a:ext>
                </a:extLst>
              </a:tr>
              <a:tr h="370840">
                <a:tc>
                  <a:txBody>
                    <a:bodyPr/>
                    <a:lstStyle/>
                    <a:p>
                      <a:r>
                        <a:rPr lang="hr-HR" sz="1200" dirty="0"/>
                        <a:t>Što mogu napraviti kako bih sljedeći put uspješnije riješio/riješila zadatak?</a:t>
                      </a:r>
                    </a:p>
                    <a:p>
                      <a:endParaRPr lang="hr-HR" sz="1200" dirty="0"/>
                    </a:p>
                    <a:p>
                      <a:endParaRPr lang="hr-HR" sz="1200" dirty="0"/>
                    </a:p>
                  </a:txBody>
                  <a:tcPr/>
                </a:tc>
                <a:extLst>
                  <a:ext uri="{0D108BD9-81ED-4DB2-BD59-A6C34878D82A}">
                    <a16:rowId xmlns:a16="http://schemas.microsoft.com/office/drawing/2014/main" val="1919673046"/>
                  </a:ext>
                </a:extLst>
              </a:tr>
            </a:tbl>
          </a:graphicData>
        </a:graphic>
      </p:graphicFrame>
    </p:spTree>
    <p:extLst>
      <p:ext uri="{BB962C8B-B14F-4D97-AF65-F5344CB8AC3E}">
        <p14:creationId xmlns:p14="http://schemas.microsoft.com/office/powerpoint/2010/main" val="422773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4"/>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hr-HR" sz="4000" b="1" dirty="0">
                <a:solidFill>
                  <a:srgbClr val="C00000"/>
                </a:solidFill>
              </a:rPr>
              <a:t>Za rad će ti trebati:</a:t>
            </a:r>
          </a:p>
        </p:txBody>
      </p:sp>
      <p:sp>
        <p:nvSpPr>
          <p:cNvPr id="108" name="Google Shape;108;p14"/>
          <p:cNvSpPr txBox="1">
            <a:spLocks noGrp="1"/>
          </p:cNvSpPr>
          <p:nvPr>
            <p:ph idx="1"/>
          </p:nvPr>
        </p:nvSpPr>
        <p:spPr>
          <a:xfrm>
            <a:off x="359424" y="1845725"/>
            <a:ext cx="8007300" cy="4023300"/>
          </a:xfrm>
          <a:prstGeom prst="rect">
            <a:avLst/>
          </a:prstGeom>
          <a:noFill/>
          <a:ln>
            <a:noFill/>
          </a:ln>
        </p:spPr>
        <p:txBody>
          <a:bodyPr spcFirstLastPara="1" wrap="square" lIns="0" tIns="45700" rIns="0" bIns="45700" anchor="t" anchorCtr="0">
            <a:noAutofit/>
          </a:bodyPr>
          <a:lstStyle/>
          <a:p>
            <a:pPr marL="457200" lvl="0" indent="-457200" algn="l" rtl="0">
              <a:lnSpc>
                <a:spcPct val="90000"/>
              </a:lnSpc>
              <a:spcBef>
                <a:spcPts val="0"/>
              </a:spcBef>
              <a:spcAft>
                <a:spcPts val="0"/>
              </a:spcAft>
              <a:buSzPts val="2000"/>
              <a:buFont typeface="+mj-lt"/>
              <a:buAutoNum type="arabicPeriod"/>
            </a:pPr>
            <a:endParaRPr lang="hr-HR" sz="1800" dirty="0"/>
          </a:p>
          <a:p>
            <a:pPr marL="457200" lvl="0" indent="-457200" algn="l" rtl="0">
              <a:lnSpc>
                <a:spcPct val="90000"/>
              </a:lnSpc>
              <a:spcBef>
                <a:spcPts val="0"/>
              </a:spcBef>
              <a:spcAft>
                <a:spcPts val="0"/>
              </a:spcAft>
              <a:buSzPts val="2000"/>
              <a:buFont typeface="+mj-lt"/>
              <a:buAutoNum type="arabicPeriod"/>
            </a:pPr>
            <a:r>
              <a:rPr lang="hr-HR" dirty="0"/>
              <a:t>udžbenik </a:t>
            </a:r>
            <a:r>
              <a:rPr lang="hr-HR" b="1" i="1" dirty="0"/>
              <a:t>Glazbeni susreti </a:t>
            </a:r>
            <a:r>
              <a:rPr lang="hr-HR" i="1" dirty="0"/>
              <a:t>(str. 102 – 108)/ </a:t>
            </a:r>
            <a:r>
              <a:rPr lang="hr-HR" b="1" i="1" dirty="0"/>
              <a:t>Glazbeni kontakti 2 </a:t>
            </a:r>
            <a:r>
              <a:rPr lang="hr-HR" i="1" dirty="0"/>
              <a:t>(str. 112 -120)</a:t>
            </a:r>
          </a:p>
          <a:p>
            <a:pPr marL="469900" lvl="0" indent="-457200" algn="l" rtl="0">
              <a:lnSpc>
                <a:spcPct val="90000"/>
              </a:lnSpc>
              <a:spcBef>
                <a:spcPts val="0"/>
              </a:spcBef>
              <a:spcAft>
                <a:spcPts val="0"/>
              </a:spcAft>
              <a:buSzPts val="1800"/>
              <a:buFont typeface="+mj-lt"/>
              <a:buAutoNum type="arabicPeriod"/>
            </a:pPr>
            <a:r>
              <a:rPr lang="hr-HR" dirty="0"/>
              <a:t>pristup internetu putem laptopa, tableta ili mobitela</a:t>
            </a:r>
          </a:p>
          <a:p>
            <a:pPr marL="469900" lvl="0" indent="-457200">
              <a:spcBef>
                <a:spcPts val="0"/>
              </a:spcBef>
              <a:spcAft>
                <a:spcPts val="0"/>
              </a:spcAft>
              <a:buSzPts val="1800"/>
              <a:buFont typeface="+mj-lt"/>
              <a:buAutoNum type="arabicPeriod"/>
            </a:pPr>
            <a:r>
              <a:rPr lang="hr-HR" dirty="0">
                <a:hlinkClick r:id="rId3"/>
              </a:rPr>
              <a:t>https://hr.izzi.digital/DOS/2386/2922.html</a:t>
            </a:r>
            <a:r>
              <a:rPr lang="hr-HR" dirty="0"/>
              <a:t> </a:t>
            </a:r>
          </a:p>
          <a:p>
            <a:pPr marL="469900" lvl="0" indent="-457200">
              <a:spcBef>
                <a:spcPts val="0"/>
              </a:spcBef>
              <a:spcAft>
                <a:spcPts val="0"/>
              </a:spcAft>
              <a:buSzPts val="1800"/>
              <a:buFont typeface="+mj-lt"/>
              <a:buAutoNum type="arabicPeriod"/>
            </a:pPr>
            <a:r>
              <a:rPr lang="hr-HR" dirty="0"/>
              <a:t>bilježnica, papir i olovka, </a:t>
            </a:r>
            <a:r>
              <a:rPr lang="hr-HR" i="1" dirty="0"/>
              <a:t>Wordov</a:t>
            </a:r>
            <a:r>
              <a:rPr lang="hr-HR" dirty="0"/>
              <a:t> dokument, odgovore možeš pisati i željenim digitalnim alatom (sukladno dogovoru s predmetnim nastavnikom) </a:t>
            </a:r>
          </a:p>
          <a:p>
            <a:pPr marL="12700" lvl="0" indent="0">
              <a:spcBef>
                <a:spcPts val="0"/>
              </a:spcBef>
              <a:spcAft>
                <a:spcPts val="0"/>
              </a:spcAft>
              <a:buSzPts val="1800"/>
              <a:buNone/>
            </a:pPr>
            <a:endParaRPr lang="hr-HR" dirty="0"/>
          </a:p>
          <a:p>
            <a:pPr marL="1008560" lvl="5" indent="0">
              <a:spcBef>
                <a:spcPts val="1400"/>
              </a:spcBef>
              <a:spcAft>
                <a:spcPts val="0"/>
              </a:spcAft>
              <a:buSzPts val="2000"/>
              <a:buNone/>
            </a:pPr>
            <a:r>
              <a:rPr lang="pl-PL" sz="2000" dirty="0"/>
              <a:t>prijedlog eventualnih digitalnih alata za bilješke pri radu </a:t>
            </a:r>
            <a:r>
              <a:rPr lang="pl-PL" sz="2000" dirty="0">
                <a:hlinkClick r:id="rId4"/>
              </a:rPr>
              <a:t>–</a:t>
            </a:r>
            <a:r>
              <a:rPr lang="pl-PL" sz="2000" dirty="0"/>
              <a:t> za izradu prezentacija </a:t>
            </a:r>
            <a:r>
              <a:rPr lang="pl-PL" sz="2000" dirty="0">
                <a:hlinkClick r:id="rId4"/>
              </a:rPr>
              <a:t>https://prezi.com/</a:t>
            </a:r>
            <a:r>
              <a:rPr lang="pl-PL" sz="2000" dirty="0"/>
              <a:t>    </a:t>
            </a:r>
            <a:r>
              <a:rPr lang="pl-PL" sz="2000" dirty="0">
                <a:hlinkClick r:id="rId5"/>
              </a:rPr>
              <a:t>https://www.genial.ly/</a:t>
            </a:r>
            <a:r>
              <a:rPr lang="pl-PL" sz="2000" dirty="0"/>
              <a:t>, umnih mapa </a:t>
            </a:r>
            <a:r>
              <a:rPr lang="pl-PL" sz="2000" dirty="0">
                <a:hlinkClick r:id="rId6"/>
              </a:rPr>
              <a:t>https://www.mindmeister.com/</a:t>
            </a:r>
            <a:r>
              <a:rPr lang="pl-PL" sz="2000" dirty="0"/>
              <a:t> </a:t>
            </a:r>
            <a:r>
              <a:rPr lang="pl-PL" sz="2000" dirty="0">
                <a:hlinkClick r:id="rId7"/>
              </a:rPr>
              <a:t>https://coggle.it/</a:t>
            </a:r>
            <a:r>
              <a:rPr lang="pl-PL" sz="2000" dirty="0"/>
              <a:t>  i sl.</a:t>
            </a:r>
          </a:p>
          <a:p>
            <a:pPr marL="0" lvl="0" indent="0">
              <a:spcBef>
                <a:spcPts val="1400"/>
              </a:spcBef>
              <a:spcAft>
                <a:spcPts val="0"/>
              </a:spcAft>
              <a:buSzPts val="2000"/>
              <a:buNone/>
            </a:pPr>
            <a:r>
              <a:rPr lang="pl-PL" dirty="0"/>
              <a:t> </a:t>
            </a:r>
          </a:p>
          <a:p>
            <a:pPr marL="0" lvl="0" indent="0" algn="l" rtl="0">
              <a:lnSpc>
                <a:spcPct val="90000"/>
              </a:lnSpc>
              <a:spcBef>
                <a:spcPts val="1400"/>
              </a:spcBef>
              <a:spcAft>
                <a:spcPts val="0"/>
              </a:spcAft>
              <a:buSzPts val="2000"/>
              <a:buNone/>
            </a:pPr>
            <a:endParaRPr lang="hr-H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752B4B0-4EC1-475C-A96A-F7DB46CA31E5}"/>
              </a:ext>
            </a:extLst>
          </p:cNvPr>
          <p:cNvSpPr>
            <a:spLocks noGrp="1"/>
          </p:cNvSpPr>
          <p:nvPr>
            <p:ph type="title"/>
          </p:nvPr>
        </p:nvSpPr>
        <p:spPr/>
        <p:txBody>
          <a:bodyPr/>
          <a:lstStyle/>
          <a:p>
            <a:r>
              <a:rPr lang="hr-HR" sz="2400" b="1" dirty="0">
                <a:solidFill>
                  <a:prstClr val="black">
                    <a:lumMod val="75000"/>
                    <a:lumOff val="25000"/>
                  </a:prstClr>
                </a:solidFill>
              </a:rPr>
              <a:t>Rubrika za formativno vrednovanje:</a:t>
            </a:r>
            <a:br>
              <a:rPr lang="hr-HR" sz="2400" b="1" dirty="0">
                <a:solidFill>
                  <a:prstClr val="black">
                    <a:lumMod val="75000"/>
                    <a:lumOff val="25000"/>
                  </a:prstClr>
                </a:solidFill>
              </a:rPr>
            </a:br>
            <a:r>
              <a:rPr lang="hr-HR" sz="2400" b="1" dirty="0">
                <a:solidFill>
                  <a:srgbClr val="C00000"/>
                </a:solidFill>
              </a:rPr>
              <a:t>Tema:</a:t>
            </a:r>
            <a:endParaRPr lang="hr-HR" dirty="0"/>
          </a:p>
        </p:txBody>
      </p:sp>
      <p:graphicFrame>
        <p:nvGraphicFramePr>
          <p:cNvPr id="4" name="Tablica 4">
            <a:extLst>
              <a:ext uri="{FF2B5EF4-FFF2-40B4-BE49-F238E27FC236}">
                <a16:creationId xmlns:a16="http://schemas.microsoft.com/office/drawing/2014/main" id="{051B5922-15AA-490C-B946-EE8B193D1433}"/>
              </a:ext>
            </a:extLst>
          </p:cNvPr>
          <p:cNvGraphicFramePr>
            <a:graphicFrameLocks noGrp="1"/>
          </p:cNvGraphicFramePr>
          <p:nvPr>
            <p:ph idx="1"/>
            <p:extLst>
              <p:ext uri="{D42A27DB-BD31-4B8C-83A1-F6EECF244321}">
                <p14:modId xmlns:p14="http://schemas.microsoft.com/office/powerpoint/2010/main" val="1877513547"/>
              </p:ext>
            </p:extLst>
          </p:nvPr>
        </p:nvGraphicFramePr>
        <p:xfrm>
          <a:off x="822325" y="1846263"/>
          <a:ext cx="7543800" cy="4145280"/>
        </p:xfrm>
        <a:graphic>
          <a:graphicData uri="http://schemas.openxmlformats.org/drawingml/2006/table">
            <a:tbl>
              <a:tblPr firstRow="1" bandRow="1">
                <a:tableStyleId>{72833802-FEF1-4C79-8D5D-14CF1EAF98D9}</a:tableStyleId>
              </a:tblPr>
              <a:tblGrid>
                <a:gridCol w="1747880">
                  <a:extLst>
                    <a:ext uri="{9D8B030D-6E8A-4147-A177-3AD203B41FA5}">
                      <a16:colId xmlns:a16="http://schemas.microsoft.com/office/drawing/2014/main" val="2032247251"/>
                    </a:ext>
                  </a:extLst>
                </a:gridCol>
                <a:gridCol w="5795920">
                  <a:extLst>
                    <a:ext uri="{9D8B030D-6E8A-4147-A177-3AD203B41FA5}">
                      <a16:colId xmlns:a16="http://schemas.microsoft.com/office/drawing/2014/main" val="1950663860"/>
                    </a:ext>
                  </a:extLst>
                </a:gridCol>
              </a:tblGrid>
              <a:tr h="370840">
                <a:tc>
                  <a:txBody>
                    <a:bodyPr/>
                    <a:lstStyle/>
                    <a:p>
                      <a:r>
                        <a:rPr lang="hr-HR" dirty="0"/>
                        <a:t>Datum: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a:t>Ime i prezime: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232305"/>
                  </a:ext>
                </a:extLst>
              </a:tr>
              <a:tr h="370840">
                <a:tc>
                  <a:txBody>
                    <a:bodyPr/>
                    <a:lstStyle/>
                    <a:p>
                      <a:pPr marR="59690" algn="ctr">
                        <a:spcBef>
                          <a:spcPts val="125"/>
                        </a:spcBef>
                        <a:spcAft>
                          <a:spcPts val="0"/>
                        </a:spcAft>
                      </a:pPr>
                      <a:r>
                        <a:rPr lang="hr-HR" sz="1100" b="1" dirty="0">
                          <a:solidFill>
                            <a:srgbClr val="FF9D05"/>
                          </a:solidFill>
                          <a:effectLst/>
                          <a:latin typeface="Calibri" panose="020F0502020204030204" pitchFamily="34" charset="0"/>
                          <a:ea typeface="Times New Roman" panose="02020603050405020304" pitchFamily="18" charset="0"/>
                        </a:rPr>
                        <a:t>VREDNOVANJE ZA UČENJE</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OPISNICI ELEMENATA</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01669695"/>
                  </a:ext>
                </a:extLst>
              </a:tr>
              <a:tr h="370840">
                <a:tc>
                  <a:txBody>
                    <a:bodyPr/>
                    <a:lstStyle/>
                    <a:p>
                      <a:pPr marR="59690">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U potpunosti ostvareno</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r>
                        <a:rPr lang="hr-HR" sz="1100" dirty="0">
                          <a:solidFill>
                            <a:srgbClr val="000000"/>
                          </a:solidFill>
                          <a:effectLst/>
                          <a:latin typeface="Calibri" panose="020F0502020204030204" pitchFamily="34" charset="0"/>
                          <a:ea typeface="Times New Roman" panose="02020603050405020304" pitchFamily="18" charset="0"/>
                        </a:rPr>
                        <a:t>Zadatak predaje i izvršava na vrijeme. Samostalno opisuje i analizira temu. Sve opise potkrepljuje dodatnim sadržajima. Samostalno koristi različite izvore za pronalaženje relevantnih verbalnih, vizualnih i audio-vizualnih podataka potrebnih za izradu zadatka (najmanje 3). Navodi izvore i citate (najmanje 3). Sadržaji su oblikovani jednostavnim riječima/grafičkim prikazom i sl. Logično su strukturirani. </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1029871"/>
                  </a:ext>
                </a:extLst>
              </a:tr>
              <a:tr h="370840">
                <a:tc>
                  <a:txBody>
                    <a:bodyPr/>
                    <a:lstStyle/>
                    <a:p>
                      <a:pPr marR="59690" algn="ctr">
                        <a:spcBef>
                          <a:spcPts val="125"/>
                        </a:spcBef>
                        <a:spcAft>
                          <a:spcPts val="0"/>
                        </a:spcAft>
                      </a:pPr>
                      <a:r>
                        <a:rPr lang="hr-HR" sz="1100" b="1">
                          <a:solidFill>
                            <a:srgbClr val="000000"/>
                          </a:solidFill>
                          <a:effectLst/>
                          <a:latin typeface="Calibri" panose="020F0502020204030204" pitchFamily="34" charset="0"/>
                          <a:ea typeface="Times New Roman" panose="02020603050405020304" pitchFamily="18" charset="0"/>
                        </a:rPr>
                        <a:t> </a:t>
                      </a:r>
                      <a:endParaRPr lang="hr-HR" sz="100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a:solidFill>
                            <a:srgbClr val="000000"/>
                          </a:solidFill>
                          <a:effectLst/>
                          <a:latin typeface="Calibri" panose="020F0502020204030204" pitchFamily="34" charset="0"/>
                          <a:ea typeface="Times New Roman" panose="02020603050405020304" pitchFamily="18" charset="0"/>
                        </a:rPr>
                        <a:t> </a:t>
                      </a:r>
                      <a:endParaRPr lang="hr-HR" sz="100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a:solidFill>
                            <a:srgbClr val="000000"/>
                          </a:solidFill>
                          <a:effectLst/>
                          <a:latin typeface="Calibri" panose="020F0502020204030204" pitchFamily="34" charset="0"/>
                          <a:ea typeface="Times New Roman" panose="02020603050405020304" pitchFamily="18" charset="0"/>
                        </a:rPr>
                        <a:t>Većim dijelom ostvareno</a:t>
                      </a:r>
                      <a:endParaRPr lang="hr-HR"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r>
                        <a:rPr lang="hr-HR" sz="1100" dirty="0">
                          <a:solidFill>
                            <a:srgbClr val="000000"/>
                          </a:solidFill>
                          <a:effectLst/>
                          <a:latin typeface="Calibri" panose="020F0502020204030204" pitchFamily="34" charset="0"/>
                          <a:ea typeface="Times New Roman" panose="02020603050405020304" pitchFamily="18" charset="0"/>
                        </a:rPr>
                        <a:t>Zadatak predaje i izvršava na vrijeme. Samostalno opisuje i analizira temu.  Većim dijelom opise potkrepljuje dodatnim sadržajima. Samostalno koristi različite izvore za pronalaženje relevantnih verbalnih, vizualnih i audio-vizualnih podataka potrebnih za izradu zadatka (2). Navodi izvore i citate (2). Sadržaji su oblikovani jednostavnim, razumljivim riječima/grafičkim prikazom i sl. Većim su dijelom jasno, pregledno i logično strukturirani.</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666202"/>
                  </a:ext>
                </a:extLst>
              </a:tr>
              <a:tr h="370840">
                <a:tc>
                  <a:txBody>
                    <a:bodyPr/>
                    <a:lstStyle/>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Manjim dijelom ostvareno</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r>
                        <a:rPr lang="hr-HR" sz="1100">
                          <a:solidFill>
                            <a:srgbClr val="000000"/>
                          </a:solidFill>
                          <a:effectLst/>
                          <a:latin typeface="Calibri" panose="020F0502020204030204" pitchFamily="34" charset="0"/>
                          <a:ea typeface="Times New Roman" panose="02020603050405020304" pitchFamily="18" charset="0"/>
                        </a:rPr>
                        <a:t>Zadatak ne predaje na vrijeme već s malim zakašnjenjem. Sažeto opisuje temu. Opise manjim dijelom potkrepljuje dodatnim sadržajima. Koristi različite izvore za pronalaženje relevantnih verbalnih, vizualnih i audio-vizualnih podataka potrebnih za izradu zadatka (1). Navodi izvore i citate (1). Sadržaji su djelomično pregledno i logično strukturirani, primjerice previše ili premalo sadržaja. </a:t>
                      </a:r>
                      <a:endParaRPr lang="hr-HR"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4495972"/>
                  </a:ext>
                </a:extLst>
              </a:tr>
              <a:tr h="370840">
                <a:tc>
                  <a:txBody>
                    <a:bodyPr/>
                    <a:lstStyle/>
                    <a:p>
                      <a:pPr marR="59690">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Potrebno doraditi</a:t>
                      </a: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spcBef>
                          <a:spcPts val="125"/>
                        </a:spcBef>
                        <a:spcAft>
                          <a:spcPts val="0"/>
                        </a:spcAft>
                      </a:pPr>
                      <a:r>
                        <a:rPr lang="hr-HR" sz="1100" b="1"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r>
                        <a:rPr lang="hr-HR" sz="1100" dirty="0">
                          <a:solidFill>
                            <a:srgbClr val="000000"/>
                          </a:solidFill>
                          <a:effectLst/>
                          <a:latin typeface="Calibri" panose="020F0502020204030204" pitchFamily="34" charset="0"/>
                          <a:ea typeface="Times New Roman" panose="02020603050405020304" pitchFamily="18" charset="0"/>
                        </a:rPr>
                        <a:t> </a:t>
                      </a:r>
                      <a:endParaRPr lang="hr-HR" sz="1000" dirty="0">
                        <a:effectLst/>
                        <a:latin typeface="Times New Roman" panose="02020603050405020304" pitchFamily="18" charset="0"/>
                        <a:ea typeface="Times New Roman" panose="02020603050405020304" pitchFamily="18" charset="0"/>
                      </a:endParaRPr>
                    </a:p>
                    <a:p>
                      <a:pPr marR="59690">
                        <a:spcBef>
                          <a:spcPts val="125"/>
                        </a:spcBef>
                        <a:spcAft>
                          <a:spcPts val="0"/>
                        </a:spcAft>
                      </a:pPr>
                      <a:r>
                        <a:rPr lang="hr-HR" sz="1100" dirty="0">
                          <a:solidFill>
                            <a:srgbClr val="000000"/>
                          </a:solidFill>
                          <a:effectLst/>
                          <a:latin typeface="Calibri" panose="020F0502020204030204" pitchFamily="34" charset="0"/>
                          <a:ea typeface="Times New Roman" panose="02020603050405020304" pitchFamily="18" charset="0"/>
                        </a:rPr>
                        <a:t>Zadatak ne predaje na vrijeme već sa znatnim zakašnjenjem. Većina navedenih sadržaja ne opisuje zadanu temu ili je opisuje u maloj mjeri. Sadržaji su nepregledno i nelogično prezentirani. </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937953"/>
                  </a:ext>
                </a:extLst>
              </a:tr>
            </a:tbl>
          </a:graphicData>
        </a:graphic>
      </p:graphicFrame>
    </p:spTree>
    <p:extLst>
      <p:ext uri="{BB962C8B-B14F-4D97-AF65-F5344CB8AC3E}">
        <p14:creationId xmlns:p14="http://schemas.microsoft.com/office/powerpoint/2010/main" val="1785141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62F238-4DA6-4DC7-A55B-F5752F80114D}"/>
              </a:ext>
            </a:extLst>
          </p:cNvPr>
          <p:cNvSpPr>
            <a:spLocks noGrp="1"/>
          </p:cNvSpPr>
          <p:nvPr>
            <p:ph type="title"/>
          </p:nvPr>
        </p:nvSpPr>
        <p:spPr/>
        <p:txBody>
          <a:bodyPr>
            <a:normAutofit fontScale="90000"/>
          </a:bodyPr>
          <a:lstStyle/>
          <a:p>
            <a:r>
              <a:rPr lang="hr-HR" sz="3600" b="1" dirty="0">
                <a:solidFill>
                  <a:srgbClr val="C00000"/>
                </a:solidFill>
              </a:rPr>
              <a:t>UČITE SURAĐUJUĆI S KOLEGAMA IZ RAZREDA, ŠKOLE ILI DRUGI ŠKOLA – ORGANIZIRAJTE ONLINE DEBATU</a:t>
            </a:r>
          </a:p>
        </p:txBody>
      </p:sp>
    </p:spTree>
    <p:extLst>
      <p:ext uri="{BB962C8B-B14F-4D97-AF65-F5344CB8AC3E}">
        <p14:creationId xmlns:p14="http://schemas.microsoft.com/office/powerpoint/2010/main" val="3138095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2CBB5E-FAE5-41AC-8EB7-EB9958DDA37F}"/>
              </a:ext>
            </a:extLst>
          </p:cNvPr>
          <p:cNvSpPr>
            <a:spLocks noGrp="1"/>
          </p:cNvSpPr>
          <p:nvPr>
            <p:ph type="title"/>
          </p:nvPr>
        </p:nvSpPr>
        <p:spPr/>
        <p:txBody>
          <a:bodyPr/>
          <a:lstStyle/>
          <a:p>
            <a:r>
              <a:rPr lang="hr-HR" dirty="0">
                <a:solidFill>
                  <a:srgbClr val="C00000"/>
                </a:solidFill>
              </a:rPr>
              <a:t>TEMA ZA ONLINE DEBATU:</a:t>
            </a:r>
          </a:p>
        </p:txBody>
      </p:sp>
      <p:sp>
        <p:nvSpPr>
          <p:cNvPr id="3" name="Rezervirano mjesto sadržaja 2">
            <a:extLst>
              <a:ext uri="{FF2B5EF4-FFF2-40B4-BE49-F238E27FC236}">
                <a16:creationId xmlns:a16="http://schemas.microsoft.com/office/drawing/2014/main" id="{A0A652CD-C4AD-44BF-8E16-2DAA2D57B06C}"/>
              </a:ext>
            </a:extLst>
          </p:cNvPr>
          <p:cNvSpPr>
            <a:spLocks noGrp="1"/>
          </p:cNvSpPr>
          <p:nvPr>
            <p:ph idx="1"/>
          </p:nvPr>
        </p:nvSpPr>
        <p:spPr/>
        <p:txBody>
          <a:bodyPr/>
          <a:lstStyle/>
          <a:p>
            <a:endParaRPr lang="hr-HR" dirty="0"/>
          </a:p>
          <a:p>
            <a:pPr lvl="1"/>
            <a:r>
              <a:rPr lang="hr-HR" b="1" dirty="0"/>
              <a:t>debata: viteške vrline u srednjem vijeku i u današnje vrijeme </a:t>
            </a:r>
            <a:endParaRPr lang="hr-HR" sz="1400" dirty="0"/>
          </a:p>
          <a:p>
            <a:r>
              <a:rPr lang="hr-HR" dirty="0"/>
              <a:t>Prije održavanja same debate uputite učenike da se pripreme za debatu, potraže dodatne informacije na mrežnim stranicama ili u udžbeniku (vezano uz sadržaje iz srednjega vijeka).</a:t>
            </a:r>
          </a:p>
          <a:p>
            <a:r>
              <a:rPr lang="hr-HR" dirty="0"/>
              <a:t>Organizirajte debatu u realnom vremenu na razini škole - pomoću web alata (Zoom, </a:t>
            </a:r>
            <a:r>
              <a:rPr lang="hr-HR" dirty="0" err="1"/>
              <a:t>GoBrunch</a:t>
            </a:r>
            <a:r>
              <a:rPr lang="hr-HR" dirty="0"/>
              <a:t> i sl.) ili između škola – </a:t>
            </a:r>
            <a:r>
              <a:rPr lang="hr-HR" dirty="0" err="1"/>
              <a:t>eTwinning</a:t>
            </a:r>
            <a:r>
              <a:rPr lang="hr-HR" dirty="0"/>
              <a:t> projekt </a:t>
            </a:r>
          </a:p>
          <a:p>
            <a:r>
              <a:rPr lang="hr-HR" dirty="0"/>
              <a:t>Ili</a:t>
            </a:r>
          </a:p>
          <a:p>
            <a:r>
              <a:rPr lang="hr-HR" dirty="0"/>
              <a:t>Pomoću digitalnog alata: </a:t>
            </a:r>
            <a:r>
              <a:rPr lang="hr-HR" dirty="0">
                <a:hlinkClick r:id="rId2"/>
              </a:rPr>
              <a:t>https://moodle.srce.hr/2017-2018/mod/glossary/print.php?id=42318&amp;sortorder&amp;offset=1&amp;sortkey&amp;mode&amp;lang=es</a:t>
            </a:r>
            <a:r>
              <a:rPr lang="hr-HR" dirty="0"/>
              <a:t> </a:t>
            </a:r>
          </a:p>
        </p:txBody>
      </p:sp>
    </p:spTree>
    <p:extLst>
      <p:ext uri="{BB962C8B-B14F-4D97-AF65-F5344CB8AC3E}">
        <p14:creationId xmlns:p14="http://schemas.microsoft.com/office/powerpoint/2010/main" val="1937780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5"/>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hr-HR" sz="3600" b="1" dirty="0">
                <a:solidFill>
                  <a:srgbClr val="C00000"/>
                </a:solidFill>
              </a:rPr>
              <a:t>Način rada:</a:t>
            </a:r>
          </a:p>
        </p:txBody>
      </p:sp>
      <p:sp>
        <p:nvSpPr>
          <p:cNvPr id="114" name="Google Shape;114;p15"/>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0">
              <a:spcBef>
                <a:spcPts val="1400"/>
              </a:spcBef>
              <a:spcAft>
                <a:spcPts val="0"/>
              </a:spcAft>
              <a:buNone/>
            </a:pPr>
            <a:r>
              <a:rPr lang="hr-HR" b="1" dirty="0"/>
              <a:t>Riješi zadatke</a:t>
            </a:r>
            <a:r>
              <a:rPr lang="hr-HR" dirty="0"/>
              <a:t>, u prezentaciji označene </a:t>
            </a:r>
            <a:r>
              <a:rPr lang="hr-HR" b="1" dirty="0">
                <a:solidFill>
                  <a:srgbClr val="C00000"/>
                </a:solidFill>
              </a:rPr>
              <a:t>crvenom bojom</a:t>
            </a:r>
            <a:r>
              <a:rPr lang="hr-HR" dirty="0"/>
              <a:t>, sa stranice </a:t>
            </a:r>
            <a:r>
              <a:rPr lang="hr-HR" b="1" dirty="0">
                <a:solidFill>
                  <a:srgbClr val="0070C0"/>
                </a:solidFill>
              </a:rPr>
              <a:t>IZZI</a:t>
            </a:r>
          </a:p>
          <a:p>
            <a:pPr lvl="0" indent="0">
              <a:spcBef>
                <a:spcPts val="1400"/>
              </a:spcBef>
              <a:spcAft>
                <a:spcPts val="0"/>
              </a:spcAft>
              <a:buNone/>
            </a:pPr>
            <a:r>
              <a:rPr lang="hr-HR" dirty="0"/>
              <a:t> </a:t>
            </a:r>
            <a:r>
              <a:rPr lang="hr-HR" dirty="0">
                <a:hlinkClick r:id="rId3"/>
              </a:rPr>
              <a:t>https://hr.izzi.digital/DOS/17968/18051.html</a:t>
            </a:r>
            <a:r>
              <a:rPr lang="hr-HR" dirty="0"/>
              <a:t> </a:t>
            </a:r>
          </a:p>
          <a:p>
            <a:pPr lvl="0" indent="0">
              <a:spcBef>
                <a:spcPts val="1400"/>
              </a:spcBef>
              <a:spcAft>
                <a:spcPts val="0"/>
              </a:spcAft>
              <a:buNone/>
            </a:pPr>
            <a:r>
              <a:rPr lang="hr-HR" dirty="0"/>
              <a:t>Dogovorenim alatom / formom s predmetnim nastavnikom (u bilježnicu, list papira, Word dokument, željeni digitalni alat) </a:t>
            </a:r>
            <a:r>
              <a:rPr lang="hr-HR" b="1" dirty="0"/>
              <a:t>zabilježi ključne pojmove</a:t>
            </a:r>
            <a:r>
              <a:rPr lang="hr-HR" dirty="0"/>
              <a:t> vezane uz sadržaje (preporučamo nakon završenih aktivnosti kako će biti naznačeno u prezentaciji).</a:t>
            </a:r>
          </a:p>
          <a:p>
            <a:pPr marL="91440" lvl="0" indent="0" algn="l" rtl="0">
              <a:lnSpc>
                <a:spcPct val="90000"/>
              </a:lnSpc>
              <a:spcBef>
                <a:spcPts val="1400"/>
              </a:spcBef>
              <a:spcAft>
                <a:spcPts val="0"/>
              </a:spcAft>
              <a:buSzPts val="2000"/>
              <a:buNone/>
            </a:pPr>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9"/>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C00000"/>
              </a:buClr>
              <a:buSzPts val="4800"/>
              <a:buFont typeface="Calibri"/>
              <a:buNone/>
            </a:pPr>
            <a:r>
              <a:rPr lang="hr-HR" b="1" i="1" dirty="0">
                <a:solidFill>
                  <a:srgbClr val="C00000"/>
                </a:solidFill>
              </a:rPr>
              <a:t>Jednoglasna svjetovna glazba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C2BC111-8EC0-460E-923E-8C3CD0145BFC}"/>
              </a:ext>
            </a:extLst>
          </p:cNvPr>
          <p:cNvSpPr>
            <a:spLocks noGrp="1"/>
          </p:cNvSpPr>
          <p:nvPr>
            <p:ph type="title"/>
          </p:nvPr>
        </p:nvSpPr>
        <p:spPr/>
        <p:txBody>
          <a:bodyPr>
            <a:normAutofit/>
          </a:bodyPr>
          <a:lstStyle/>
          <a:p>
            <a:br>
              <a:rPr lang="hr-HR" sz="2800" b="1" i="1" dirty="0">
                <a:solidFill>
                  <a:srgbClr val="0070C0"/>
                </a:solidFill>
              </a:rPr>
            </a:br>
            <a:r>
              <a:rPr lang="hr-HR" sz="3100" b="1" i="1" dirty="0">
                <a:solidFill>
                  <a:srgbClr val="C00000"/>
                </a:solidFill>
              </a:rPr>
              <a:t>Kako bi zvučala tvoja omiljena pjesma u izvedbi srednjovjekovnih glazbenika? </a:t>
            </a:r>
            <a:endParaRPr lang="hr-HR" sz="3100" b="1" i="1" dirty="0">
              <a:solidFill>
                <a:srgbClr val="0070C0"/>
              </a:solidFill>
            </a:endParaRPr>
          </a:p>
        </p:txBody>
      </p:sp>
      <p:sp>
        <p:nvSpPr>
          <p:cNvPr id="3" name="Rezervirano mjesto sadržaja 2">
            <a:extLst>
              <a:ext uri="{FF2B5EF4-FFF2-40B4-BE49-F238E27FC236}">
                <a16:creationId xmlns:a16="http://schemas.microsoft.com/office/drawing/2014/main" id="{CE6FCCFE-DE63-4BAA-A615-CD43CF2BAB73}"/>
              </a:ext>
            </a:extLst>
          </p:cNvPr>
          <p:cNvSpPr>
            <a:spLocks noGrp="1"/>
          </p:cNvSpPr>
          <p:nvPr>
            <p:ph idx="1"/>
          </p:nvPr>
        </p:nvSpPr>
        <p:spPr>
          <a:xfrm>
            <a:off x="822959" y="1737361"/>
            <a:ext cx="7543801" cy="4131733"/>
          </a:xfrm>
        </p:spPr>
        <p:txBody>
          <a:bodyPr>
            <a:normAutofit fontScale="92500" lnSpcReduction="10000"/>
          </a:bodyPr>
          <a:lstStyle/>
          <a:p>
            <a:pPr lvl="0" indent="-152400">
              <a:spcBef>
                <a:spcPts val="0"/>
              </a:spcBef>
              <a:spcAft>
                <a:spcPts val="0"/>
              </a:spcAft>
              <a:buSzPts val="2400"/>
            </a:pPr>
            <a:r>
              <a:rPr lang="hr-HR" sz="1800" b="1" dirty="0">
                <a:solidFill>
                  <a:srgbClr val="C00000"/>
                </a:solidFill>
              </a:rPr>
              <a:t>1. zadatak: Otputuj glazbenim vremeplovom u srednji vijek i zamisli da tvoju omiljenu skladbu izvode glazbenici na trgu srednjovjekovnoga grada ili možda glazbenici na srednjovjekovnom dvoru. Što misliš kako bi ta pjesma zvučala? Po čemu bi izvedba nalikovala izvornoj inačici, a po čemu bi se razlikovala?</a:t>
            </a:r>
          </a:p>
          <a:p>
            <a:pPr lvl="0" indent="-152400">
              <a:spcBef>
                <a:spcPts val="0"/>
              </a:spcBef>
              <a:spcAft>
                <a:spcPts val="0"/>
              </a:spcAft>
              <a:buSzPts val="2400"/>
            </a:pPr>
            <a:r>
              <a:rPr lang="hr-HR" sz="1800" dirty="0">
                <a:solidFill>
                  <a:schemeClr val="tx1"/>
                </a:solidFill>
              </a:rPr>
              <a:t>Poslušaj predložene videozapise. </a:t>
            </a:r>
          </a:p>
          <a:p>
            <a:pPr lvl="4" indent="-152400">
              <a:spcBef>
                <a:spcPts val="0"/>
              </a:spcBef>
              <a:spcAft>
                <a:spcPts val="0"/>
              </a:spcAft>
              <a:buSzPts val="2400"/>
            </a:pPr>
            <a:r>
              <a:rPr lang="en-US" dirty="0">
                <a:solidFill>
                  <a:schemeClr val="tx1"/>
                </a:solidFill>
              </a:rPr>
              <a:t>Metallica</a:t>
            </a:r>
            <a:r>
              <a:rPr lang="hr-HR" dirty="0">
                <a:solidFill>
                  <a:schemeClr val="tx1"/>
                </a:solidFill>
              </a:rPr>
              <a:t>:</a:t>
            </a:r>
            <a:r>
              <a:rPr lang="en-US" dirty="0">
                <a:solidFill>
                  <a:schemeClr val="tx1"/>
                </a:solidFill>
              </a:rPr>
              <a:t> </a:t>
            </a:r>
            <a:r>
              <a:rPr lang="en-US" i="1" dirty="0">
                <a:solidFill>
                  <a:schemeClr val="tx1"/>
                </a:solidFill>
              </a:rPr>
              <a:t>One</a:t>
            </a:r>
            <a:r>
              <a:rPr lang="en-US" dirty="0">
                <a:solidFill>
                  <a:schemeClr val="tx1"/>
                </a:solidFill>
              </a:rPr>
              <a:t> (</a:t>
            </a:r>
            <a:r>
              <a:rPr lang="hr-HR" i="1" dirty="0" err="1">
                <a:solidFill>
                  <a:schemeClr val="tx1"/>
                </a:solidFill>
              </a:rPr>
              <a:t>cover</a:t>
            </a:r>
            <a:r>
              <a:rPr lang="hr-HR" dirty="0">
                <a:solidFill>
                  <a:schemeClr val="tx1"/>
                </a:solidFill>
              </a:rPr>
              <a:t> u stilu srednjovjekovne glazbe skupine </a:t>
            </a:r>
            <a:r>
              <a:rPr lang="en-US" dirty="0" err="1">
                <a:solidFill>
                  <a:schemeClr val="tx1"/>
                </a:solidFill>
              </a:rPr>
              <a:t>Stary</a:t>
            </a:r>
            <a:r>
              <a:rPr lang="en-US" dirty="0">
                <a:solidFill>
                  <a:schemeClr val="tx1"/>
                </a:solidFill>
              </a:rPr>
              <a:t> </a:t>
            </a:r>
            <a:r>
              <a:rPr lang="en-US" dirty="0" err="1">
                <a:solidFill>
                  <a:schemeClr val="tx1"/>
                </a:solidFill>
              </a:rPr>
              <a:t>Olsa</a:t>
            </a:r>
            <a:r>
              <a:rPr lang="en-US" dirty="0">
                <a:solidFill>
                  <a:schemeClr val="tx1"/>
                </a:solidFill>
              </a:rPr>
              <a:t>)</a:t>
            </a:r>
            <a:r>
              <a:rPr lang="hr-HR" dirty="0">
                <a:solidFill>
                  <a:schemeClr val="tx1"/>
                </a:solidFill>
              </a:rPr>
              <a:t>  </a:t>
            </a:r>
            <a:r>
              <a:rPr lang="hr-HR" dirty="0">
                <a:solidFill>
                  <a:schemeClr val="tx1"/>
                </a:solidFill>
                <a:hlinkClick r:id="rId2"/>
              </a:rPr>
              <a:t>https://www.youtube.com/watch?v=YTCiuTUaEvs</a:t>
            </a:r>
            <a:endParaRPr lang="hr-HR" dirty="0">
              <a:solidFill>
                <a:schemeClr val="tx1"/>
              </a:solidFill>
            </a:endParaRPr>
          </a:p>
          <a:p>
            <a:pPr lvl="4" indent="-152400">
              <a:spcBef>
                <a:spcPts val="0"/>
              </a:spcBef>
              <a:spcAft>
                <a:spcPts val="0"/>
              </a:spcAft>
              <a:buSzPts val="2400"/>
            </a:pPr>
            <a:r>
              <a:rPr lang="hr-HR" dirty="0">
                <a:solidFill>
                  <a:schemeClr val="tx1"/>
                </a:solidFill>
              </a:rPr>
              <a:t>Pirati s Kariba (</a:t>
            </a:r>
            <a:r>
              <a:rPr lang="hr-HR" i="1" dirty="0" err="1">
                <a:solidFill>
                  <a:schemeClr val="tx1"/>
                </a:solidFill>
              </a:rPr>
              <a:t>cover</a:t>
            </a:r>
            <a:r>
              <a:rPr lang="hr-HR" dirty="0">
                <a:solidFill>
                  <a:schemeClr val="tx1"/>
                </a:solidFill>
              </a:rPr>
              <a:t> na glazbalu </a:t>
            </a:r>
            <a:r>
              <a:rPr lang="hr-HR" i="1" dirty="0" err="1">
                <a:solidFill>
                  <a:schemeClr val="tx1"/>
                </a:solidFill>
              </a:rPr>
              <a:t>hurdy</a:t>
            </a:r>
            <a:r>
              <a:rPr lang="hr-HR" i="1" dirty="0">
                <a:solidFill>
                  <a:schemeClr val="tx1"/>
                </a:solidFill>
              </a:rPr>
              <a:t> </a:t>
            </a:r>
            <a:r>
              <a:rPr lang="hr-HR" i="1" dirty="0" err="1">
                <a:solidFill>
                  <a:schemeClr val="tx1"/>
                </a:solidFill>
              </a:rPr>
              <a:t>gurdy</a:t>
            </a:r>
            <a:r>
              <a:rPr lang="hr-HR" dirty="0">
                <a:solidFill>
                  <a:schemeClr val="tx1"/>
                </a:solidFill>
              </a:rPr>
              <a:t>) </a:t>
            </a:r>
          </a:p>
          <a:p>
            <a:pPr marL="947600" lvl="5" indent="0">
              <a:spcBef>
                <a:spcPts val="0"/>
              </a:spcBef>
              <a:spcAft>
                <a:spcPts val="0"/>
              </a:spcAft>
              <a:buSzPts val="2400"/>
              <a:buNone/>
            </a:pPr>
            <a:r>
              <a:rPr lang="hr-HR" dirty="0">
                <a:solidFill>
                  <a:schemeClr val="tx1"/>
                </a:solidFill>
                <a:hlinkClick r:id="rId3"/>
              </a:rPr>
              <a:t>https://www.youtube.com/watch?v=Nvg_1n76Gz4</a:t>
            </a:r>
            <a:r>
              <a:rPr lang="hr-HR" dirty="0">
                <a:solidFill>
                  <a:schemeClr val="tx1"/>
                </a:solidFill>
              </a:rPr>
              <a:t> </a:t>
            </a:r>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r>
              <a:rPr lang="hr-HR" dirty="0"/>
              <a:t>Potraži slične skladbe po tvom izboru. Poveznice na skladbe, naziv skladbe te glazbenika izloži </a:t>
            </a:r>
            <a:r>
              <a:rPr lang="hr-HR" b="1" dirty="0"/>
              <a:t>pisano</a:t>
            </a:r>
            <a:r>
              <a:rPr lang="hr-HR" dirty="0"/>
              <a:t> u željenom, unaprijed s predmetnim nastavnikom dogovorenom, obliku. </a:t>
            </a:r>
          </a:p>
          <a:p>
            <a:pPr marL="292608" lvl="1" indent="0">
              <a:spcBef>
                <a:spcPts val="0"/>
              </a:spcBef>
              <a:spcAft>
                <a:spcPts val="0"/>
              </a:spcAft>
              <a:buSzPts val="2400"/>
              <a:buNone/>
            </a:pPr>
            <a:r>
              <a:rPr lang="hr-HR" dirty="0"/>
              <a:t>Ukoliko sviraš neko glazbalo snimi se dok izvodiš </a:t>
            </a:r>
            <a:r>
              <a:rPr lang="hr-HR" dirty="0" err="1"/>
              <a:t>cover</a:t>
            </a:r>
            <a:r>
              <a:rPr lang="hr-HR" dirty="0"/>
              <a:t> u stilu srednjovjekovne glazbe i podijeli snimku s kolegama u razredu.</a:t>
            </a:r>
          </a:p>
          <a:p>
            <a:pPr marL="2065760" lvl="8" indent="0">
              <a:spcBef>
                <a:spcPts val="0"/>
              </a:spcBef>
              <a:spcAft>
                <a:spcPts val="0"/>
              </a:spcAft>
              <a:buNone/>
            </a:pPr>
            <a:r>
              <a:rPr lang="hr-HR" sz="1800" dirty="0">
                <a:solidFill>
                  <a:srgbClr val="FF0000"/>
                </a:solidFill>
              </a:rPr>
              <a:t>Napomena predmetnome nastavniku:</a:t>
            </a:r>
          </a:p>
          <a:p>
            <a:pPr marL="2065760" lvl="8" indent="0">
              <a:spcBef>
                <a:spcPts val="0"/>
              </a:spcBef>
              <a:spcAft>
                <a:spcPts val="0"/>
              </a:spcAft>
              <a:buNone/>
            </a:pPr>
            <a:r>
              <a:rPr lang="hr-HR" sz="1800" dirty="0"/>
              <a:t>Zadatak se može izraditi sljedećim digitalnim alatima:</a:t>
            </a:r>
            <a:endParaRPr lang="hr-HR" sz="1800" u="sng" dirty="0">
              <a:solidFill>
                <a:schemeClr val="hlink"/>
              </a:solidFill>
              <a:hlinkClick r:id="" action="ppaction://noaction"/>
            </a:endParaRPr>
          </a:p>
          <a:p>
            <a:pPr marL="2065760" lvl="8" indent="0">
              <a:spcBef>
                <a:spcPts val="0"/>
              </a:spcBef>
              <a:spcAft>
                <a:spcPts val="0"/>
              </a:spcAft>
              <a:buNone/>
            </a:pPr>
            <a:r>
              <a:rPr lang="hr-HR" sz="1800" u="sng" dirty="0">
                <a:solidFill>
                  <a:schemeClr val="hlink"/>
                </a:solidFill>
                <a:hlinkClick r:id="" action="ppaction://noaction"/>
              </a:rPr>
              <a:t>https://www.mentimeter.com/</a:t>
            </a:r>
            <a:r>
              <a:rPr lang="hr-HR" sz="1800" dirty="0"/>
              <a:t> </a:t>
            </a:r>
          </a:p>
          <a:p>
            <a:pPr marL="2065760" lvl="8" indent="0">
              <a:spcBef>
                <a:spcPts val="0"/>
              </a:spcBef>
              <a:spcAft>
                <a:spcPts val="0"/>
              </a:spcAft>
              <a:buNone/>
            </a:pPr>
            <a:r>
              <a:rPr lang="hr-HR" sz="1800" u="sng" dirty="0">
                <a:solidFill>
                  <a:schemeClr val="hlink"/>
                </a:solidFill>
                <a:hlinkClick r:id="rId4"/>
              </a:rPr>
              <a:t>https://padlet.com/dashboard</a:t>
            </a:r>
            <a:r>
              <a:rPr lang="hr-HR" sz="1800" dirty="0"/>
              <a:t> </a:t>
            </a:r>
          </a:p>
          <a:p>
            <a:pPr marL="2065760" lvl="8" indent="0">
              <a:spcBef>
                <a:spcPts val="0"/>
              </a:spcBef>
              <a:spcAft>
                <a:spcPts val="0"/>
              </a:spcAft>
              <a:buNone/>
            </a:pPr>
            <a:r>
              <a:rPr lang="hr-HR" sz="1800" u="sng" dirty="0">
                <a:solidFill>
                  <a:schemeClr val="hlink"/>
                </a:solidFill>
                <a:hlinkClick r:id="rId5"/>
              </a:rPr>
              <a:t>https://en.linoit.com/</a:t>
            </a:r>
            <a:r>
              <a:rPr lang="hr-HR" sz="1800" dirty="0"/>
              <a:t> </a:t>
            </a:r>
          </a:p>
          <a:p>
            <a:endParaRPr lang="hr-HR" dirty="0"/>
          </a:p>
        </p:txBody>
      </p:sp>
    </p:spTree>
    <p:extLst>
      <p:ext uri="{BB962C8B-B14F-4D97-AF65-F5344CB8AC3E}">
        <p14:creationId xmlns:p14="http://schemas.microsoft.com/office/powerpoint/2010/main" val="55566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3815FA7-57E9-4ECC-85D9-8A3E0D26FF4E}"/>
              </a:ext>
            </a:extLst>
          </p:cNvPr>
          <p:cNvSpPr>
            <a:spLocks noGrp="1"/>
          </p:cNvSpPr>
          <p:nvPr>
            <p:ph type="title"/>
          </p:nvPr>
        </p:nvSpPr>
        <p:spPr/>
        <p:txBody>
          <a:bodyPr>
            <a:noAutofit/>
          </a:bodyPr>
          <a:lstStyle/>
          <a:p>
            <a:r>
              <a:rPr lang="hr-HR" sz="3200" b="1" dirty="0">
                <a:solidFill>
                  <a:schemeClr val="accent4">
                    <a:lumMod val="60000"/>
                    <a:lumOff val="40000"/>
                  </a:schemeClr>
                </a:solidFill>
              </a:rPr>
              <a:t>Za upoznavanje srednjovjekovnih plesova odaberite 2.a (primjer iz tiskanog udžbenika) ili 2.b zadatak (na IZZI-ju)</a:t>
            </a:r>
          </a:p>
        </p:txBody>
      </p:sp>
    </p:spTree>
    <p:extLst>
      <p:ext uri="{BB962C8B-B14F-4D97-AF65-F5344CB8AC3E}">
        <p14:creationId xmlns:p14="http://schemas.microsoft.com/office/powerpoint/2010/main" val="1430125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800" b="1" dirty="0">
                <a:solidFill>
                  <a:srgbClr val="C00000"/>
                </a:solidFill>
              </a:rPr>
              <a:t>2.a zadatak: Upoznaj srednjovjekovne plesove rješavajući zadatke iz tiskanog udžbenika</a:t>
            </a:r>
            <a:endParaRPr sz="28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SzPts val="1800"/>
            </a:pPr>
            <a:r>
              <a:rPr lang="hr-HR" sz="1800" b="1" dirty="0">
                <a:solidFill>
                  <a:srgbClr val="C00000"/>
                </a:solidFill>
              </a:rPr>
              <a:t>Usporedi 3 inačice skladbe </a:t>
            </a:r>
            <a:r>
              <a:rPr lang="hr-HR" sz="1800" b="1" i="1" dirty="0" err="1">
                <a:solidFill>
                  <a:srgbClr val="C00000"/>
                </a:solidFill>
              </a:rPr>
              <a:t>Saltarello</a:t>
            </a:r>
            <a:r>
              <a:rPr lang="hr-HR" sz="1800" b="1" i="1" dirty="0">
                <a:solidFill>
                  <a:srgbClr val="C00000"/>
                </a:solidFill>
              </a:rPr>
              <a:t> 2 </a:t>
            </a:r>
            <a:r>
              <a:rPr lang="hr-HR" sz="1800" b="1" dirty="0">
                <a:solidFill>
                  <a:srgbClr val="C00000"/>
                </a:solidFill>
              </a:rPr>
              <a:t>nepoznatoga skladatelja i uoči značajke ovoga srednjovjekovnoga plesa</a:t>
            </a:r>
            <a:endParaRPr lang="hr-HR" sz="1800" dirty="0">
              <a:solidFill>
                <a:schemeClr val="tx1"/>
              </a:solidFill>
            </a:endParaRPr>
          </a:p>
          <a:p>
            <a:pPr lvl="0" indent="-114300">
              <a:spcBef>
                <a:spcPts val="0"/>
              </a:spcBef>
              <a:spcAft>
                <a:spcPts val="0"/>
              </a:spcAft>
              <a:buSzPts val="1800"/>
            </a:pPr>
            <a:r>
              <a:rPr lang="hr-HR" sz="1800" dirty="0">
                <a:solidFill>
                  <a:schemeClr val="tx1"/>
                </a:solidFill>
              </a:rPr>
              <a:t>Za rješavanje zadatka posluži se sadržajima udžbenika </a:t>
            </a:r>
            <a:r>
              <a:rPr lang="hr-HR" sz="1800" b="1" i="1" dirty="0">
                <a:solidFill>
                  <a:schemeClr val="tx1"/>
                </a:solidFill>
              </a:rPr>
              <a:t>Glazbeni susreti (str. 110 – 117) / Glazbeni kontakti 2 (str. 112 -120), </a:t>
            </a:r>
          </a:p>
          <a:p>
            <a:pPr lvl="0" indent="-114300">
              <a:spcBef>
                <a:spcPts val="0"/>
              </a:spcBef>
              <a:spcAft>
                <a:spcPts val="0"/>
              </a:spcAft>
              <a:buSzPts val="1800"/>
            </a:pPr>
            <a:r>
              <a:rPr lang="hr-HR" sz="1800" dirty="0">
                <a:solidFill>
                  <a:schemeClr val="tx1"/>
                </a:solidFill>
              </a:rPr>
              <a:t>Videozapise potraži u Videoteci (Glazbeni vremeplov – Glazba srednjega vijeka) </a:t>
            </a:r>
            <a:r>
              <a:rPr lang="hr-HR" sz="1800" b="1" i="1" dirty="0">
                <a:solidFill>
                  <a:schemeClr val="tx1"/>
                </a:solidFill>
                <a:hlinkClick r:id="rId3"/>
              </a:rPr>
              <a:t>https://hr.izzi.digital/DOS/17968/18092.html</a:t>
            </a:r>
            <a:endParaRPr lang="hr-HR" sz="1800" b="1" i="1" dirty="0">
              <a:solidFill>
                <a:srgbClr val="C00000"/>
              </a:solidFill>
            </a:endParaRPr>
          </a:p>
          <a:p>
            <a:pPr marL="475488" lvl="2" indent="0">
              <a:spcBef>
                <a:spcPts val="0"/>
              </a:spcBef>
              <a:spcAft>
                <a:spcPts val="0"/>
              </a:spcAft>
              <a:buSzPts val="1800"/>
              <a:buNone/>
            </a:pPr>
            <a:r>
              <a:rPr lang="hr-HR" i="1" dirty="0"/>
              <a:t> slušanje skladbe </a:t>
            </a:r>
            <a:r>
              <a:rPr lang="hr-HR" i="1" dirty="0" err="1"/>
              <a:t>Saltarello</a:t>
            </a:r>
            <a:r>
              <a:rPr lang="hr-HR" i="1" dirty="0"/>
              <a:t> 2, nepoznati skladatelj </a:t>
            </a:r>
          </a:p>
          <a:p>
            <a:pPr marL="475488" lvl="2" indent="0">
              <a:spcBef>
                <a:spcPts val="0"/>
              </a:spcBef>
              <a:spcAft>
                <a:spcPts val="0"/>
              </a:spcAft>
              <a:buSzPts val="1800"/>
              <a:buNone/>
            </a:pPr>
            <a:r>
              <a:rPr lang="hr-HR" i="1" dirty="0"/>
              <a:t>1. izvedba: David </a:t>
            </a:r>
            <a:r>
              <a:rPr lang="hr-HR" i="1" dirty="0" err="1"/>
              <a:t>Munrow</a:t>
            </a:r>
            <a:r>
              <a:rPr lang="hr-HR" i="1" dirty="0"/>
              <a:t> &amp; </a:t>
            </a:r>
            <a:r>
              <a:rPr lang="hr-HR" i="1" dirty="0" err="1"/>
              <a:t>Early</a:t>
            </a:r>
            <a:r>
              <a:rPr lang="hr-HR" i="1" dirty="0"/>
              <a:t> Music </a:t>
            </a:r>
            <a:r>
              <a:rPr lang="hr-HR" i="1" dirty="0" err="1"/>
              <a:t>Consort</a:t>
            </a:r>
            <a:r>
              <a:rPr lang="hr-HR" i="1" dirty="0"/>
              <a:t> </a:t>
            </a:r>
            <a:r>
              <a:rPr lang="hr-HR" i="1" dirty="0" err="1"/>
              <a:t>of</a:t>
            </a:r>
            <a:r>
              <a:rPr lang="hr-HR" i="1" dirty="0"/>
              <a:t> London                                                                                           </a:t>
            </a:r>
          </a:p>
          <a:p>
            <a:pPr marL="475488" lvl="2" indent="0">
              <a:spcBef>
                <a:spcPts val="0"/>
              </a:spcBef>
              <a:spcAft>
                <a:spcPts val="0"/>
              </a:spcAft>
              <a:buSzPts val="1800"/>
              <a:buNone/>
            </a:pPr>
            <a:r>
              <a:rPr lang="hr-HR" i="1" dirty="0"/>
              <a:t>2. Izvedba: </a:t>
            </a:r>
            <a:r>
              <a:rPr lang="hr-HR" i="1" dirty="0" err="1"/>
              <a:t>Hesperion</a:t>
            </a:r>
            <a:r>
              <a:rPr lang="hr-HR" i="1" dirty="0"/>
              <a:t> XXI.                                                                                       </a:t>
            </a:r>
          </a:p>
          <a:p>
            <a:pPr marL="475488" lvl="2" indent="0">
              <a:spcBef>
                <a:spcPts val="0"/>
              </a:spcBef>
              <a:spcAft>
                <a:spcPts val="0"/>
              </a:spcAft>
              <a:buSzPts val="1800"/>
              <a:buNone/>
            </a:pPr>
            <a:r>
              <a:rPr lang="hr-HR" i="1" dirty="0"/>
              <a:t>3. Izvedba: </a:t>
            </a:r>
            <a:r>
              <a:rPr lang="hr-HR" i="1" dirty="0" err="1"/>
              <a:t>Corvus</a:t>
            </a:r>
            <a:r>
              <a:rPr lang="hr-HR" i="1" dirty="0"/>
              <a:t> </a:t>
            </a:r>
            <a:r>
              <a:rPr lang="hr-HR" i="1" dirty="0" err="1"/>
              <a:t>Corax</a:t>
            </a:r>
            <a:endParaRPr lang="hr-HR" i="1" dirty="0"/>
          </a:p>
          <a:p>
            <a:pPr marL="0" lvl="0" indent="0">
              <a:spcBef>
                <a:spcPts val="0"/>
              </a:spcBef>
              <a:spcAft>
                <a:spcPts val="0"/>
              </a:spcAft>
              <a:buSzPts val="1800"/>
              <a:buNone/>
            </a:pPr>
            <a:endParaRPr lang="hr-HR" sz="1800" i="1" dirty="0"/>
          </a:p>
          <a:p>
            <a:pPr marL="0" lvl="0" indent="0">
              <a:spcBef>
                <a:spcPts val="0"/>
              </a:spcBef>
              <a:spcAft>
                <a:spcPts val="0"/>
              </a:spcAft>
              <a:buSzPts val="1800"/>
              <a:buNone/>
            </a:pPr>
            <a:r>
              <a:rPr lang="hr-HR" sz="1800" dirty="0"/>
              <a:t>Poslušaj videozapise i usporedi ih prema obilježjima. Zaključke izloži pisanim putem, primjerice </a:t>
            </a:r>
            <a:r>
              <a:rPr lang="hr-HR" sz="1800" i="1" dirty="0" err="1"/>
              <a:t>Vennovim</a:t>
            </a:r>
            <a:r>
              <a:rPr lang="hr-HR" sz="1800" dirty="0"/>
              <a:t> dijagramom s tri </a:t>
            </a:r>
            <a:r>
              <a:rPr lang="hr-HR" sz="1800" dirty="0" err="1"/>
              <a:t>preklapajuća</a:t>
            </a:r>
            <a:r>
              <a:rPr lang="hr-HR" sz="1800" dirty="0"/>
              <a:t> kruga. </a:t>
            </a:r>
            <a:r>
              <a:rPr lang="hr-HR" sz="1800" dirty="0">
                <a:solidFill>
                  <a:srgbClr val="C00000"/>
                </a:solidFill>
              </a:rPr>
              <a:t>Tijekom slušanja uoči sličnosti i razlike između izvedbi (obilježja koja ćeš pratiti mogu biti sljedeća: kretanje melodije, ritam, tempo, dinamika, glazbeni slog, oblik, izvođači, način izvođenja). Koja ti se izvedba najviše sviđa i zašto? </a:t>
            </a:r>
          </a:p>
          <a:p>
            <a:pPr marL="0" lvl="0" indent="0">
              <a:spcBef>
                <a:spcPts val="0"/>
              </a:spcBef>
              <a:spcAft>
                <a:spcPts val="0"/>
              </a:spcAft>
              <a:buSzPts val="1800"/>
              <a:buNone/>
            </a:pPr>
            <a:endParaRPr lang="hr-HR"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800" b="1" dirty="0">
                <a:solidFill>
                  <a:srgbClr val="C00000"/>
                </a:solidFill>
              </a:rPr>
              <a:t>2.a zadatak: Upoznaj srednjovjekovne plesove rješavajući zadatke iz tiskanoga udžbenika</a:t>
            </a:r>
            <a:endParaRPr sz="28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SzPts val="1800"/>
            </a:pPr>
            <a:r>
              <a:rPr lang="hr-HR" sz="1800" dirty="0">
                <a:solidFill>
                  <a:srgbClr val="C00000"/>
                </a:solidFill>
              </a:rPr>
              <a:t>Poslušaj</a:t>
            </a:r>
            <a:r>
              <a:rPr lang="en-US" sz="1800" dirty="0">
                <a:solidFill>
                  <a:srgbClr val="C00000"/>
                </a:solidFill>
              </a:rPr>
              <a:t> </a:t>
            </a:r>
            <a:r>
              <a:rPr lang="en-US" sz="1800" dirty="0" err="1">
                <a:solidFill>
                  <a:srgbClr val="C00000"/>
                </a:solidFill>
              </a:rPr>
              <a:t>skladbu</a:t>
            </a:r>
            <a:r>
              <a:rPr lang="en-US" sz="1800" b="1" dirty="0">
                <a:solidFill>
                  <a:srgbClr val="C00000"/>
                </a:solidFill>
              </a:rPr>
              <a:t> </a:t>
            </a:r>
            <a:r>
              <a:rPr lang="en-US" sz="1800" b="1" i="1" dirty="0" err="1">
                <a:solidFill>
                  <a:srgbClr val="C00000"/>
                </a:solidFill>
              </a:rPr>
              <a:t>Quinte</a:t>
            </a:r>
            <a:r>
              <a:rPr lang="en-US" sz="1800" b="1" i="1" dirty="0">
                <a:solidFill>
                  <a:srgbClr val="C00000"/>
                </a:solidFill>
              </a:rPr>
              <a:t> </a:t>
            </a:r>
            <a:r>
              <a:rPr lang="en-US" sz="1800" b="1" i="1" dirty="0" err="1">
                <a:solidFill>
                  <a:srgbClr val="C00000"/>
                </a:solidFill>
              </a:rPr>
              <a:t>estampie</a:t>
            </a:r>
            <a:r>
              <a:rPr lang="en-US" sz="1800" b="1" i="1" dirty="0">
                <a:solidFill>
                  <a:srgbClr val="C00000"/>
                </a:solidFill>
              </a:rPr>
              <a:t> (</a:t>
            </a:r>
            <a:r>
              <a:rPr lang="en-US" sz="1800" b="1" i="1" dirty="0" err="1">
                <a:solidFill>
                  <a:srgbClr val="C00000"/>
                </a:solidFill>
              </a:rPr>
              <a:t>Estampida</a:t>
            </a:r>
            <a:r>
              <a:rPr lang="en-US" sz="1800" b="1" i="1" dirty="0">
                <a:solidFill>
                  <a:srgbClr val="C00000"/>
                </a:solidFill>
              </a:rPr>
              <a:t> 5)</a:t>
            </a:r>
            <a:r>
              <a:rPr lang="en-US" sz="1800" b="1" dirty="0">
                <a:solidFill>
                  <a:srgbClr val="C00000"/>
                </a:solidFill>
              </a:rPr>
              <a:t> </a:t>
            </a:r>
            <a:r>
              <a:rPr lang="en-US" sz="1800" dirty="0">
                <a:solidFill>
                  <a:srgbClr val="C00000"/>
                </a:solidFill>
              </a:rPr>
              <a:t>u </a:t>
            </a:r>
            <a:r>
              <a:rPr lang="en-US" sz="1800" dirty="0" err="1">
                <a:solidFill>
                  <a:srgbClr val="C00000"/>
                </a:solidFill>
              </a:rPr>
              <a:t>izvedbama</a:t>
            </a:r>
            <a:r>
              <a:rPr lang="en-US" sz="1800" dirty="0">
                <a:solidFill>
                  <a:srgbClr val="C00000"/>
                </a:solidFill>
              </a:rPr>
              <a:t> </a:t>
            </a:r>
            <a:r>
              <a:rPr lang="en-US" sz="1800" dirty="0" err="1">
                <a:solidFill>
                  <a:srgbClr val="C00000"/>
                </a:solidFill>
              </a:rPr>
              <a:t>ansambala</a:t>
            </a:r>
            <a:r>
              <a:rPr lang="en-US" sz="1800" dirty="0">
                <a:solidFill>
                  <a:srgbClr val="C00000"/>
                </a:solidFill>
              </a:rPr>
              <a:t> </a:t>
            </a:r>
            <a:r>
              <a:rPr lang="en-US" sz="1800" i="1" dirty="0">
                <a:solidFill>
                  <a:srgbClr val="C00000"/>
                </a:solidFill>
              </a:rPr>
              <a:t>Les </a:t>
            </a:r>
            <a:r>
              <a:rPr lang="en-US" sz="1800" i="1" dirty="0" err="1">
                <a:solidFill>
                  <a:srgbClr val="C00000"/>
                </a:solidFill>
              </a:rPr>
              <a:t>Ménestreux</a:t>
            </a:r>
            <a:r>
              <a:rPr lang="en-US" sz="1800" i="1" dirty="0">
                <a:solidFill>
                  <a:srgbClr val="C00000"/>
                </a:solidFill>
              </a:rPr>
              <a:t> de la </a:t>
            </a:r>
            <a:r>
              <a:rPr lang="en-US" sz="1800" i="1" dirty="0" err="1">
                <a:solidFill>
                  <a:srgbClr val="C00000"/>
                </a:solidFill>
              </a:rPr>
              <a:t>Branche</a:t>
            </a:r>
            <a:r>
              <a:rPr lang="en-US" sz="1800" i="1" dirty="0">
                <a:solidFill>
                  <a:srgbClr val="C00000"/>
                </a:solidFill>
              </a:rPr>
              <a:t> Rouge</a:t>
            </a:r>
            <a:r>
              <a:rPr lang="en-US" sz="1800" dirty="0">
                <a:solidFill>
                  <a:srgbClr val="C00000"/>
                </a:solidFill>
              </a:rPr>
              <a:t> </a:t>
            </a:r>
            <a:r>
              <a:rPr lang="en-US" sz="1800" dirty="0" err="1">
                <a:solidFill>
                  <a:srgbClr val="C00000"/>
                </a:solidFill>
              </a:rPr>
              <a:t>i</a:t>
            </a:r>
            <a:r>
              <a:rPr lang="en-US" sz="1800" dirty="0">
                <a:solidFill>
                  <a:srgbClr val="C00000"/>
                </a:solidFill>
              </a:rPr>
              <a:t> </a:t>
            </a:r>
            <a:r>
              <a:rPr lang="en-US" sz="1800" i="1" dirty="0" err="1">
                <a:solidFill>
                  <a:srgbClr val="C00000"/>
                </a:solidFill>
              </a:rPr>
              <a:t>Aëlis</a:t>
            </a:r>
            <a:r>
              <a:rPr lang="en-US" sz="1800" i="1" dirty="0">
                <a:solidFill>
                  <a:srgbClr val="C00000"/>
                </a:solidFill>
              </a:rPr>
              <a:t>.</a:t>
            </a:r>
            <a:endParaRPr lang="hr-HR" sz="1800" dirty="0">
              <a:solidFill>
                <a:srgbClr val="C00000"/>
              </a:solidFill>
            </a:endParaRPr>
          </a:p>
          <a:p>
            <a:pPr lvl="0" indent="-114300">
              <a:spcBef>
                <a:spcPts val="0"/>
              </a:spcBef>
              <a:spcAft>
                <a:spcPts val="0"/>
              </a:spcAft>
              <a:buSzPts val="1800"/>
            </a:pPr>
            <a:r>
              <a:rPr lang="hr-HR" sz="1800" dirty="0">
                <a:solidFill>
                  <a:schemeClr val="tx1"/>
                </a:solidFill>
              </a:rPr>
              <a:t>Za rješavanje zadatka posluži se sadržajima udžbenika </a:t>
            </a:r>
            <a:r>
              <a:rPr lang="hr-HR" sz="1800" b="1" i="1" dirty="0">
                <a:solidFill>
                  <a:schemeClr val="tx1"/>
                </a:solidFill>
              </a:rPr>
              <a:t>Glazbeni susreti (str. 110 – 117) / Glazbeni kontakti 2 (str. 112 -120), </a:t>
            </a:r>
          </a:p>
          <a:p>
            <a:pPr lvl="0" indent="-114300">
              <a:spcBef>
                <a:spcPts val="0"/>
              </a:spcBef>
              <a:spcAft>
                <a:spcPts val="0"/>
              </a:spcAft>
              <a:buSzPts val="1800"/>
            </a:pPr>
            <a:r>
              <a:rPr lang="hr-HR" sz="1800" dirty="0">
                <a:solidFill>
                  <a:schemeClr val="tx1"/>
                </a:solidFill>
              </a:rPr>
              <a:t>Videozapise potraži u Videoteci (Glazbeni vremeplov – Glazba srednjega vijeka) </a:t>
            </a:r>
            <a:r>
              <a:rPr lang="hr-HR" sz="1800" b="1" i="1" dirty="0">
                <a:solidFill>
                  <a:schemeClr val="tx1"/>
                </a:solidFill>
                <a:hlinkClick r:id="rId3"/>
              </a:rPr>
              <a:t>https://hr.izzi.digital/DOS/17968/18092.html</a:t>
            </a:r>
            <a:endParaRPr lang="hr-HR" sz="1800" b="1" i="1" dirty="0">
              <a:solidFill>
                <a:srgbClr val="C00000"/>
              </a:solidFill>
            </a:endParaRPr>
          </a:p>
          <a:p>
            <a:pPr marL="475488" lvl="2" indent="0">
              <a:spcBef>
                <a:spcPts val="0"/>
              </a:spcBef>
              <a:spcAft>
                <a:spcPts val="0"/>
              </a:spcAft>
              <a:buSzPts val="1800"/>
              <a:buNone/>
            </a:pPr>
            <a:r>
              <a:rPr lang="hr-HR" i="1" dirty="0"/>
              <a:t> </a:t>
            </a:r>
          </a:p>
          <a:p>
            <a:pPr marL="475488" lvl="2" indent="0">
              <a:spcBef>
                <a:spcPts val="0"/>
              </a:spcBef>
              <a:spcAft>
                <a:spcPts val="0"/>
              </a:spcAft>
              <a:buSzPts val="1800"/>
              <a:buNone/>
            </a:pPr>
            <a:endParaRPr lang="hr-HR" sz="1800" i="1" dirty="0"/>
          </a:p>
          <a:p>
            <a:pPr marL="0" lvl="0" indent="0">
              <a:spcBef>
                <a:spcPts val="0"/>
              </a:spcBef>
              <a:spcAft>
                <a:spcPts val="0"/>
              </a:spcAft>
              <a:buSzPts val="1800"/>
              <a:buNone/>
            </a:pPr>
            <a:r>
              <a:rPr lang="hr-HR" sz="1800" dirty="0"/>
              <a:t>Poslušaj videozapise i usporedi ih prema obilježjima. Zaključke izloži pisanim putem, primjerice </a:t>
            </a:r>
            <a:r>
              <a:rPr lang="hr-HR" sz="1800" i="1" dirty="0" err="1"/>
              <a:t>Vennovim</a:t>
            </a:r>
            <a:r>
              <a:rPr lang="hr-HR" sz="1800" dirty="0"/>
              <a:t> dijagramom s dva </a:t>
            </a:r>
            <a:r>
              <a:rPr lang="hr-HR" sz="1800" dirty="0" err="1"/>
              <a:t>preklapajuća</a:t>
            </a:r>
            <a:r>
              <a:rPr lang="hr-HR" sz="1800" dirty="0"/>
              <a:t> kruga. </a:t>
            </a:r>
            <a:r>
              <a:rPr lang="hr-HR" sz="1800" dirty="0">
                <a:solidFill>
                  <a:srgbClr val="C00000"/>
                </a:solidFill>
              </a:rPr>
              <a:t>Tijekom slušanja uoči sličnosti i razlike između izvedbi (obilježja koja ćeš pratiti mogu biti sljedeća: tempo, dinamika, glazbeni slog, izvođači, način izvođenja). Koja ti se izvedba najviše sviđa i zašto?</a:t>
            </a:r>
          </a:p>
          <a:p>
            <a:pPr marL="0" lvl="0" indent="0">
              <a:spcBef>
                <a:spcPts val="0"/>
              </a:spcBef>
              <a:spcAft>
                <a:spcPts val="0"/>
              </a:spcAft>
              <a:buSzPts val="1800"/>
              <a:buNone/>
            </a:pPr>
            <a:endParaRPr lang="hr-HR" i="1" dirty="0"/>
          </a:p>
        </p:txBody>
      </p:sp>
    </p:spTree>
    <p:extLst>
      <p:ext uri="{BB962C8B-B14F-4D97-AF65-F5344CB8AC3E}">
        <p14:creationId xmlns:p14="http://schemas.microsoft.com/office/powerpoint/2010/main" val="330925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800" b="1" dirty="0">
                <a:solidFill>
                  <a:srgbClr val="C00000"/>
                </a:solidFill>
              </a:rPr>
              <a:t>2.a zadatak: Zaključi! </a:t>
            </a:r>
            <a:endParaRPr sz="28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marL="292608" lvl="1" indent="0">
              <a:spcBef>
                <a:spcPts val="0"/>
              </a:spcBef>
              <a:spcAft>
                <a:spcPts val="0"/>
              </a:spcAft>
              <a:buSzPts val="2400"/>
              <a:buNone/>
            </a:pPr>
            <a:r>
              <a:rPr lang="hr-HR" sz="2000" b="1" dirty="0">
                <a:solidFill>
                  <a:srgbClr val="C00000"/>
                </a:solidFill>
              </a:rPr>
              <a:t>Zaključi! Koji su mogući razlozi različitih interpretacija te uporabe različitih glazbala u izvedbi iste srednjovjekovne skladbe?</a:t>
            </a:r>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r>
              <a:rPr lang="hr-HR" sz="2000" dirty="0"/>
              <a:t>Kratke odgovore na pitanja izloži </a:t>
            </a:r>
            <a:r>
              <a:rPr lang="hr-HR" sz="2000" b="1" dirty="0"/>
              <a:t>pisano</a:t>
            </a:r>
            <a:r>
              <a:rPr lang="hr-HR" sz="2000" dirty="0"/>
              <a:t> u željenom, unaprijed s predmetnim nastavnikom dogovorenom, obliku. </a:t>
            </a:r>
          </a:p>
          <a:p>
            <a:pPr marL="292608" lvl="1" indent="0">
              <a:spcBef>
                <a:spcPts val="0"/>
              </a:spcBef>
              <a:spcAft>
                <a:spcPts val="0"/>
              </a:spcAft>
              <a:buSzPts val="2400"/>
              <a:buNone/>
            </a:pP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rgbClr val="6B9F25"/>
              </a:solidFill>
              <a:hlinkClick r:id="" action="ppaction://noaction">
                <a:extLst>
                  <a:ext uri="{A12FA001-AC4F-418D-AE19-62706E023703}">
                    <ahyp:hlinkClr xmlns:ahyp="http://schemas.microsoft.com/office/drawing/2018/hyperlinkcolor" val="tx"/>
                  </a:ext>
                </a:extLst>
              </a:hlinkClick>
            </a:endParaRPr>
          </a:p>
          <a:p>
            <a:pPr marL="2065760" lvl="8" indent="0">
              <a:spcBef>
                <a:spcPts val="0"/>
              </a:spcBef>
              <a:spcAft>
                <a:spcPts val="0"/>
              </a:spcAft>
              <a:buNone/>
            </a:pPr>
            <a:r>
              <a:rPr lang="hr-HR" sz="2000" u="sng" dirty="0">
                <a:solidFill>
                  <a:srgbClr val="0070C0"/>
                </a:solidFill>
                <a:hlinkClick r:id="" action="ppaction://noaction">
                  <a:extLst>
                    <a:ext uri="{A12FA001-AC4F-418D-AE19-62706E023703}">
                      <ahyp:hlinkClr xmlns:ahyp="http://schemas.microsoft.com/office/drawing/2018/hyperlinkcolor" val="tx"/>
                    </a:ext>
                  </a:extLst>
                </a:hlinkClick>
              </a:rPr>
              <a:t>https://www.mentimeter.com/</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3">
                  <a:extLst>
                    <a:ext uri="{A12FA001-AC4F-418D-AE19-62706E023703}">
                      <ahyp:hlinkClr xmlns:ahyp="http://schemas.microsoft.com/office/drawing/2018/hyperlinkcolor" val="tx"/>
                    </a:ext>
                  </a:extLst>
                </a:hlinkClick>
              </a:rPr>
              <a:t>https://padlet.com/dashboard</a:t>
            </a:r>
            <a:r>
              <a:rPr lang="hr-HR" sz="2000" dirty="0">
                <a:solidFill>
                  <a:srgbClr val="0070C0"/>
                </a:solidFill>
              </a:rPr>
              <a:t> </a:t>
            </a:r>
          </a:p>
          <a:p>
            <a:pPr marL="2065760" lvl="8" indent="0">
              <a:spcBef>
                <a:spcPts val="0"/>
              </a:spcBef>
              <a:spcAft>
                <a:spcPts val="0"/>
              </a:spcAft>
              <a:buNone/>
            </a:pPr>
            <a:r>
              <a:rPr lang="hr-HR" sz="2000" u="sng" dirty="0">
                <a:solidFill>
                  <a:srgbClr val="0070C0"/>
                </a:solidFill>
                <a:hlinkClick r:id="rId4">
                  <a:extLst>
                    <a:ext uri="{A12FA001-AC4F-418D-AE19-62706E023703}">
                      <ahyp:hlinkClr xmlns:ahyp="http://schemas.microsoft.com/office/drawing/2018/hyperlinkcolor" val="tx"/>
                    </a:ext>
                  </a:extLst>
                </a:hlinkClick>
              </a:rPr>
              <a:t>https://en.linoit.com/</a:t>
            </a:r>
            <a:r>
              <a:rPr lang="hr-HR" sz="2000" dirty="0">
                <a:solidFill>
                  <a:srgbClr val="0070C0"/>
                </a:solidFill>
              </a:rPr>
              <a:t> </a:t>
            </a:r>
          </a:p>
          <a:p>
            <a:pPr marL="0" lvl="0" indent="0">
              <a:spcBef>
                <a:spcPts val="0"/>
              </a:spcBef>
              <a:spcAft>
                <a:spcPts val="0"/>
              </a:spcAft>
              <a:buSzPts val="1800"/>
              <a:buNone/>
            </a:pPr>
            <a:endParaRPr lang="hr-HR" i="1" dirty="0"/>
          </a:p>
        </p:txBody>
      </p:sp>
    </p:spTree>
    <p:extLst>
      <p:ext uri="{BB962C8B-B14F-4D97-AF65-F5344CB8AC3E}">
        <p14:creationId xmlns:p14="http://schemas.microsoft.com/office/powerpoint/2010/main" val="3326994570"/>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442</TotalTime>
  <Words>2170</Words>
  <Application>Microsoft Office PowerPoint</Application>
  <PresentationFormat>Prikaz na zaslonu (4:3)</PresentationFormat>
  <Paragraphs>199</Paragraphs>
  <Slides>22</Slides>
  <Notes>14</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22</vt:i4>
      </vt:variant>
    </vt:vector>
  </HeadingPairs>
  <TitlesOfParts>
    <vt:vector size="27" baseType="lpstr">
      <vt:lpstr>Arial</vt:lpstr>
      <vt:lpstr>Calibri</vt:lpstr>
      <vt:lpstr>Calibri Light</vt:lpstr>
      <vt:lpstr>Times New Roman</vt:lpstr>
      <vt:lpstr>Retrospektiva</vt:lpstr>
      <vt:lpstr> GLAZBA SREDNJEGA VIJEKA: Jednoglasna svjetovna glazba</vt:lpstr>
      <vt:lpstr>Za rad će ti trebati:</vt:lpstr>
      <vt:lpstr>Način rada:</vt:lpstr>
      <vt:lpstr>Jednoglasna svjetovna glazba</vt:lpstr>
      <vt:lpstr> Kako bi zvučala tvoja omiljena pjesma u izvedbi srednjovjekovnih glazbenika? </vt:lpstr>
      <vt:lpstr>Za upoznavanje srednjovjekovnih plesova odaberite 2.a (primjer iz tiskanog udžbenika) ili 2.b zadatak (na IZZI-ju)</vt:lpstr>
      <vt:lpstr>2.a zadatak: Upoznaj srednjovjekovne plesove rješavajući zadatke iz tiskanog udžbenika</vt:lpstr>
      <vt:lpstr>2.a zadatak: Upoznaj srednjovjekovne plesove rješavajući zadatke iz tiskanoga udžbenika</vt:lpstr>
      <vt:lpstr>2.a zadatak: Zaključi! </vt:lpstr>
      <vt:lpstr>2.a zadatak: Zaključi! Usustavi sadržaje! </vt:lpstr>
      <vt:lpstr>2.b zadatak: Upoznaj srednjovjekovne plesove rješavajući zadatke na IZZI stranici</vt:lpstr>
      <vt:lpstr>2.b zadatak: Zaključi! Usustavi sadržaje! </vt:lpstr>
      <vt:lpstr>3. zadatak – Tragom žonglera, trubadura i golijarda https://hr.izzi.digital/DOS/17968/18051.html </vt:lpstr>
      <vt:lpstr>4. zadatak: Usustavi sadržaje!</vt:lpstr>
      <vt:lpstr>5. zadatak: Usporedi i zaključi!</vt:lpstr>
      <vt:lpstr>Tablica za refleksiju i samorefleksiju:</vt:lpstr>
      <vt:lpstr>IZBORNI PROJEKTNI ZADATCI</vt:lpstr>
      <vt:lpstr>6. zadatak: Dopuni znanje i istraži!</vt:lpstr>
      <vt:lpstr>Tablica za samovrednovanje: Upiši temu:</vt:lpstr>
      <vt:lpstr>Rubrika za formativno vrednovanje: Tema:</vt:lpstr>
      <vt:lpstr>UČITE SURAĐUJUĆI S KOLEGAMA IZ RAZREDA, ŠKOLE ILI DRUGI ŠKOLA – ORGANIZIRAJTE ONLINE DEBATU</vt:lpstr>
      <vt:lpstr>TEMA ZA ONLINE DEBATU: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stilu Pregled glazbeno-stilskih razdoblja Glazba plemenskih zajednica</dc:title>
  <cp:lastModifiedBy>Ivana Tuškan</cp:lastModifiedBy>
  <cp:revision>48</cp:revision>
  <dcterms:modified xsi:type="dcterms:W3CDTF">2020-04-18T18:43:13Z</dcterms:modified>
</cp:coreProperties>
</file>