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1" r:id="rId4"/>
    <p:sldId id="272" r:id="rId5"/>
    <p:sldId id="260" r:id="rId6"/>
    <p:sldId id="257" r:id="rId7"/>
    <p:sldId id="264" r:id="rId8"/>
    <p:sldId id="266" r:id="rId9"/>
    <p:sldId id="273" r:id="rId10"/>
    <p:sldId id="267" r:id="rId11"/>
    <p:sldId id="274" r:id="rId12"/>
    <p:sldId id="269" r:id="rId13"/>
    <p:sldId id="268" r:id="rId14"/>
    <p:sldId id="263" r:id="rId15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00"/>
    <a:srgbClr val="996600"/>
    <a:srgbClr val="CC9900"/>
    <a:srgbClr val="663300"/>
    <a:srgbClr val="996633"/>
    <a:srgbClr val="FF99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4EDE3-54B4-4170-BCAC-6873191D542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038B2-A680-48DB-86CD-AD6609D7D78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417BA-E1BA-4A58-A82C-A55D1698198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64085-4E31-4BE0-97B9-C5C781DE048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15CA4-4BFF-48DD-9BCE-4937C397EE7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F30AB-E602-4318-8D2B-E8727CC65B4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B2E42-7B6A-43D5-A734-CA599AAA313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1DB82-5C46-49D1-9240-CE18E768CA3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E41A4-89FD-4B81-BD20-0850274B6C5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30A68-7AD3-454D-9C11-C509E63FFF2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4F9CC-F79E-4E1E-AB47-8CF3C78C664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317D537-E3ED-4D82-996E-89D8CD7AAC5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krug boj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817563"/>
            <a:ext cx="7086600" cy="515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505200"/>
            <a:ext cx="7772400" cy="1470025"/>
          </a:xfrm>
        </p:spPr>
        <p:txBody>
          <a:bodyPr/>
          <a:lstStyle/>
          <a:p>
            <a:pPr eaLnBrk="1" hangingPunct="1"/>
            <a:r>
              <a:rPr lang="hr-HR" b="1" dirty="0"/>
              <a:t>TONOVI BOJA</a:t>
            </a:r>
          </a:p>
        </p:txBody>
      </p:sp>
      <p:sp>
        <p:nvSpPr>
          <p:cNvPr id="2052" name="TekstniOkvir 5"/>
          <p:cNvSpPr txBox="1">
            <a:spLocks noChangeArrowheads="1"/>
          </p:cNvSpPr>
          <p:nvPr/>
        </p:nvSpPr>
        <p:spPr bwMode="auto">
          <a:xfrm>
            <a:off x="4876800" y="6172200"/>
            <a:ext cx="396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dirty="0">
                <a:latin typeface="Calibri" panose="020F0502020204030204" pitchFamily="34" charset="0"/>
              </a:rPr>
              <a:t>Mario Gavran, OŠ Julija </a:t>
            </a:r>
            <a:r>
              <a:rPr lang="hr-HR" dirty="0" err="1">
                <a:latin typeface="Calibri" panose="020F0502020204030204" pitchFamily="34" charset="0"/>
              </a:rPr>
              <a:t>Kempfa</a:t>
            </a:r>
            <a:r>
              <a:rPr lang="hr-HR" dirty="0">
                <a:latin typeface="Calibri" panose="020F0502020204030204" pitchFamily="34" charset="0"/>
              </a:rPr>
              <a:t>, Požega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8229600" cy="762000"/>
          </a:xfrm>
          <a:noFill/>
        </p:spPr>
        <p:txBody>
          <a:bodyPr/>
          <a:lstStyle/>
          <a:p>
            <a:pPr eaLnBrk="1" hangingPunct="1"/>
            <a:r>
              <a:rPr lang="hr-HR" sz="4000">
                <a:latin typeface="Times New Roman" pitchFamily="18" charset="0"/>
                <a:cs typeface="Times New Roman" pitchFamily="18" charset="0"/>
              </a:rPr>
              <a:t>Tonovi boja nastaju i dodavanjem crne boje.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68375" y="1435100"/>
            <a:ext cx="914400" cy="914400"/>
          </a:xfrm>
          <a:prstGeom prst="rect">
            <a:avLst/>
          </a:prstGeom>
          <a:solidFill>
            <a:srgbClr val="8DB3E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955925" y="1489075"/>
            <a:ext cx="265113" cy="914400"/>
          </a:xfrm>
          <a:prstGeom prst="rect">
            <a:avLst/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486400" y="1489075"/>
            <a:ext cx="914400" cy="914400"/>
          </a:xfrm>
          <a:prstGeom prst="rect">
            <a:avLst/>
          </a:prstGeom>
          <a:solidFill>
            <a:srgbClr val="548DD4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968375" y="3289300"/>
            <a:ext cx="914400" cy="914400"/>
          </a:xfrm>
          <a:prstGeom prst="rect">
            <a:avLst/>
          </a:prstGeom>
          <a:solidFill>
            <a:srgbClr val="8DB3E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955925" y="3257550"/>
            <a:ext cx="615950" cy="914400"/>
          </a:xfrm>
          <a:prstGeom prst="rect">
            <a:avLst/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486400" y="3289300"/>
            <a:ext cx="914400" cy="914400"/>
          </a:xfrm>
          <a:prstGeom prst="rect">
            <a:avLst/>
          </a:prstGeom>
          <a:solidFill>
            <a:srgbClr val="17365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968375" y="5067300"/>
            <a:ext cx="914400" cy="914400"/>
          </a:xfrm>
          <a:prstGeom prst="rect">
            <a:avLst/>
          </a:prstGeom>
          <a:solidFill>
            <a:srgbClr val="8DB3E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955925" y="5160963"/>
            <a:ext cx="914400" cy="914400"/>
          </a:xfrm>
          <a:prstGeom prst="rect">
            <a:avLst/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5564188" y="5224463"/>
            <a:ext cx="914400" cy="914400"/>
          </a:xfrm>
          <a:prstGeom prst="rect">
            <a:avLst/>
          </a:prstGeom>
          <a:solidFill>
            <a:srgbClr val="0F243E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2133600" y="1524000"/>
            <a:ext cx="60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4000"/>
              <a:t>+</a:t>
            </a: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2057400" y="3429000"/>
            <a:ext cx="60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4000"/>
              <a:t>+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2133600" y="5181600"/>
            <a:ext cx="60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4000"/>
              <a:t>+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4114800" y="1676400"/>
            <a:ext cx="484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000" b="1"/>
              <a:t>=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4419600" y="5257800"/>
            <a:ext cx="484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000" b="1"/>
              <a:t>=</a:t>
            </a: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4343400" y="3429000"/>
            <a:ext cx="484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000" b="1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  <p:bldP spid="24580" grpId="0" animBg="1"/>
      <p:bldP spid="24582" grpId="0" animBg="1"/>
      <p:bldP spid="24583" grpId="0" animBg="1"/>
      <p:bldP spid="24585" grpId="0" animBg="1"/>
      <p:bldP spid="24586" grpId="0" animBg="1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33600"/>
            <a:ext cx="8229600" cy="1143000"/>
          </a:xfrm>
        </p:spPr>
        <p:txBody>
          <a:bodyPr/>
          <a:lstStyle/>
          <a:p>
            <a:pPr eaLnBrk="1" hangingPunct="1"/>
            <a:r>
              <a:rPr lang="hr-HR" sz="4000">
                <a:latin typeface="Times New Roman" pitchFamily="18" charset="0"/>
                <a:cs typeface="Times New Roman" pitchFamily="18" charset="0"/>
              </a:rPr>
              <a:t>Što mislite, postoji li smeđa boja?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-1984375" y="5410200"/>
            <a:ext cx="765175" cy="685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 rot="-5161651">
            <a:off x="6134100" y="2933700"/>
            <a:ext cx="1447800" cy="1524000"/>
          </a:xfrm>
          <a:prstGeom prst="rect">
            <a:avLst/>
          </a:prstGeom>
          <a:solidFill>
            <a:srgbClr val="663300"/>
          </a:solidFill>
          <a:ln w="9525">
            <a:solidFill>
              <a:srgbClr val="FF737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 rot="-5161651">
            <a:off x="3352800" y="2971800"/>
            <a:ext cx="1371600" cy="1219200"/>
          </a:xfrm>
          <a:prstGeom prst="rect">
            <a:avLst/>
          </a:prstGeom>
          <a:solidFill>
            <a:srgbClr val="996600"/>
          </a:solidFill>
          <a:ln w="9525">
            <a:solidFill>
              <a:srgbClr val="FF737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 rot="-5161651">
            <a:off x="723900" y="2476500"/>
            <a:ext cx="1219200" cy="1447800"/>
          </a:xfrm>
          <a:prstGeom prst="rect">
            <a:avLst/>
          </a:prstGeom>
          <a:solidFill>
            <a:srgbClr val="FF9933"/>
          </a:solidFill>
          <a:ln w="9525">
            <a:solidFill>
              <a:srgbClr val="FF737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981200" y="685800"/>
            <a:ext cx="4802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000">
                <a:latin typeface="Times New Roman" pitchFamily="18" charset="0"/>
                <a:cs typeface="Times New Roman" pitchFamily="18" charset="0"/>
              </a:rPr>
              <a:t>Objasni što se događa.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0" y="5410200"/>
            <a:ext cx="9009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000">
                <a:latin typeface="Times New Roman" pitchFamily="18" charset="0"/>
                <a:cs typeface="Times New Roman" pitchFamily="18" charset="0"/>
              </a:rPr>
              <a:t>Mislite li još uvijek da postoji smeđa boja?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2" grpId="0" animBg="1"/>
      <p:bldP spid="174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7" descr="E:\kopirano s racunala\MARIO POSAO\likovni radovi\4.b\šalica, Filip Vuković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4533900" cy="596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4154488" y="990600"/>
            <a:ext cx="494506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/>
              <a:t>Kojim bojama je naslikana</a:t>
            </a:r>
          </a:p>
          <a:p>
            <a:r>
              <a:rPr lang="hr-HR" sz="3200"/>
              <a:t> šalica?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724400" y="3657600"/>
            <a:ext cx="39512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/>
              <a:t>Što još primjećujete?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828800"/>
            <a:ext cx="8229600" cy="1143000"/>
          </a:xfrm>
        </p:spPr>
        <p:txBody>
          <a:bodyPr/>
          <a:lstStyle/>
          <a:p>
            <a:pPr eaLnBrk="1" hangingPunct="1"/>
            <a:r>
              <a:rPr lang="hr-HR" sz="4000">
                <a:latin typeface="Times New Roman" pitchFamily="18" charset="0"/>
                <a:cs typeface="Times New Roman" pitchFamily="18" charset="0"/>
              </a:rPr>
              <a:t>Po čemu su geometrijski likovi koje ćete vidjeti isti, a po čemu su različiti?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143000" y="1066800"/>
            <a:ext cx="1447800" cy="1828800"/>
          </a:xfrm>
          <a:prstGeom prst="rect">
            <a:avLst/>
          </a:prstGeom>
          <a:solidFill>
            <a:srgbClr val="F2DBDB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sr-Latn-CS"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0000" y="1143000"/>
            <a:ext cx="1371600" cy="1752600"/>
          </a:xfrm>
          <a:prstGeom prst="rect">
            <a:avLst/>
          </a:prstGeom>
          <a:solidFill>
            <a:srgbClr val="E5B8B7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705600" y="1143000"/>
            <a:ext cx="1371600" cy="1828800"/>
          </a:xfrm>
          <a:prstGeom prst="rect">
            <a:avLst/>
          </a:prstGeom>
          <a:solidFill>
            <a:srgbClr val="D99594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638800" y="4114800"/>
            <a:ext cx="1371600" cy="1905000"/>
          </a:xfrm>
          <a:prstGeom prst="rect">
            <a:avLst/>
          </a:prstGeom>
          <a:solidFill>
            <a:srgbClr val="622423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219200" y="4038600"/>
            <a:ext cx="1447800" cy="1981200"/>
          </a:xfrm>
          <a:prstGeom prst="rect">
            <a:avLst/>
          </a:prstGeom>
          <a:solidFill>
            <a:srgbClr val="943634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524000" y="1447800"/>
            <a:ext cx="608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6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114800" y="1524000"/>
            <a:ext cx="608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6000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086600" y="16002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60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600200" y="4572000"/>
            <a:ext cx="608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60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019800" y="4572000"/>
            <a:ext cx="608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6000" b="1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ravokutnik 3"/>
          <p:cNvSpPr>
            <a:spLocks noChangeArrowheads="1"/>
          </p:cNvSpPr>
          <p:nvPr/>
        </p:nvSpPr>
        <p:spPr bwMode="auto">
          <a:xfrm>
            <a:off x="1447800" y="2057400"/>
            <a:ext cx="6248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4000">
                <a:latin typeface="Times New Roman" pitchFamily="18" charset="0"/>
                <a:cs typeface="Times New Roman" pitchFamily="18" charset="0"/>
              </a:rPr>
              <a:t>Svi su likovi pravokutnici, a različita je svjetlina boje pravokutnika.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krug boj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676400"/>
            <a:ext cx="59055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533400" y="685800"/>
            <a:ext cx="8250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>
                <a:latin typeface="Times New Roman" pitchFamily="18" charset="0"/>
                <a:cs typeface="Times New Roman" pitchFamily="18" charset="0"/>
              </a:rPr>
              <a:t>Svjetlinu boje nazivamo  </a:t>
            </a:r>
            <a:r>
              <a:rPr lang="hr-HR" sz="3200" b="1">
                <a:latin typeface="Times New Roman" pitchFamily="18" charset="0"/>
                <a:cs typeface="Times New Roman" pitchFamily="18" charset="0"/>
              </a:rPr>
              <a:t>TONOVIMA BOJE.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2"/>
          <p:cNvSpPr>
            <a:spLocks noChangeArrowheads="1"/>
          </p:cNvSpPr>
          <p:nvPr/>
        </p:nvSpPr>
        <p:spPr bwMode="auto">
          <a:xfrm rot="2842310">
            <a:off x="685800" y="4191000"/>
            <a:ext cx="381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71" name="Rectangle 23"/>
          <p:cNvSpPr>
            <a:spLocks noChangeArrowheads="1"/>
          </p:cNvSpPr>
          <p:nvPr/>
        </p:nvSpPr>
        <p:spPr bwMode="auto">
          <a:xfrm rot="2842310">
            <a:off x="1066800" y="4191000"/>
            <a:ext cx="381000" cy="381000"/>
          </a:xfrm>
          <a:prstGeom prst="rect">
            <a:avLst/>
          </a:prstGeom>
          <a:solidFill>
            <a:srgbClr val="333399"/>
          </a:solidFill>
          <a:ln w="9525">
            <a:solidFill>
              <a:srgbClr val="FF737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72" name="Rectangle 25"/>
          <p:cNvSpPr>
            <a:spLocks noChangeArrowheads="1"/>
          </p:cNvSpPr>
          <p:nvPr/>
        </p:nvSpPr>
        <p:spPr bwMode="auto">
          <a:xfrm rot="2842310">
            <a:off x="2971800" y="4191000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737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73" name="Rectangle 26"/>
          <p:cNvSpPr>
            <a:spLocks noChangeArrowheads="1"/>
          </p:cNvSpPr>
          <p:nvPr/>
        </p:nvSpPr>
        <p:spPr bwMode="auto">
          <a:xfrm rot="2842310">
            <a:off x="2590800" y="4191000"/>
            <a:ext cx="381000" cy="381000"/>
          </a:xfrm>
          <a:prstGeom prst="rect">
            <a:avLst/>
          </a:prstGeom>
          <a:solidFill>
            <a:srgbClr val="CCECFF"/>
          </a:solidFill>
          <a:ln w="9525">
            <a:solidFill>
              <a:srgbClr val="FF737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74" name="Rectangle 27"/>
          <p:cNvSpPr>
            <a:spLocks noChangeArrowheads="1"/>
          </p:cNvSpPr>
          <p:nvPr/>
        </p:nvSpPr>
        <p:spPr bwMode="auto">
          <a:xfrm rot="2842310">
            <a:off x="2209800" y="4191000"/>
            <a:ext cx="381000" cy="381000"/>
          </a:xfrm>
          <a:prstGeom prst="rect">
            <a:avLst/>
          </a:prstGeom>
          <a:solidFill>
            <a:srgbClr val="66CCFF"/>
          </a:solidFill>
          <a:ln w="9525">
            <a:solidFill>
              <a:srgbClr val="FF737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75" name="Rectangle 28"/>
          <p:cNvSpPr>
            <a:spLocks noChangeArrowheads="1"/>
          </p:cNvSpPr>
          <p:nvPr/>
        </p:nvSpPr>
        <p:spPr bwMode="auto">
          <a:xfrm rot="2842310">
            <a:off x="1828800" y="4191000"/>
            <a:ext cx="381000" cy="381000"/>
          </a:xfrm>
          <a:prstGeom prst="rect">
            <a:avLst/>
          </a:prstGeom>
          <a:solidFill>
            <a:srgbClr val="6699FF"/>
          </a:solidFill>
          <a:ln w="9525">
            <a:solidFill>
              <a:srgbClr val="FF737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76" name="Rectangle 29"/>
          <p:cNvSpPr>
            <a:spLocks noChangeArrowheads="1"/>
          </p:cNvSpPr>
          <p:nvPr/>
        </p:nvSpPr>
        <p:spPr bwMode="auto">
          <a:xfrm rot="2842310">
            <a:off x="1447800" y="4191000"/>
            <a:ext cx="381000" cy="381000"/>
          </a:xfrm>
          <a:prstGeom prst="rect">
            <a:avLst/>
          </a:prstGeom>
          <a:solidFill>
            <a:srgbClr val="3333CC"/>
          </a:solidFill>
          <a:ln w="9525">
            <a:solidFill>
              <a:srgbClr val="FF737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77" name="Text Box 31"/>
          <p:cNvSpPr txBox="1">
            <a:spLocks noChangeArrowheads="1"/>
          </p:cNvSpPr>
          <p:nvPr/>
        </p:nvSpPr>
        <p:spPr bwMode="auto">
          <a:xfrm>
            <a:off x="4800600" y="1752600"/>
            <a:ext cx="3348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>
                <a:latin typeface="Times New Roman" pitchFamily="18" charset="0"/>
                <a:cs typeface="Times New Roman" pitchFamily="18" charset="0"/>
              </a:rPr>
              <a:t>Tonovi crvene boje</a:t>
            </a:r>
          </a:p>
        </p:txBody>
      </p:sp>
      <p:sp>
        <p:nvSpPr>
          <p:cNvPr id="7178" name="Rectangle 32"/>
          <p:cNvSpPr>
            <a:spLocks noChangeArrowheads="1"/>
          </p:cNvSpPr>
          <p:nvPr/>
        </p:nvSpPr>
        <p:spPr bwMode="auto">
          <a:xfrm rot="2275003">
            <a:off x="1066800" y="1828800"/>
            <a:ext cx="381000" cy="381000"/>
          </a:xfrm>
          <a:prstGeom prst="rect">
            <a:avLst/>
          </a:prstGeom>
          <a:solidFill>
            <a:srgbClr val="82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79" name="Rectangle 33"/>
          <p:cNvSpPr>
            <a:spLocks noChangeArrowheads="1"/>
          </p:cNvSpPr>
          <p:nvPr/>
        </p:nvSpPr>
        <p:spPr bwMode="auto">
          <a:xfrm rot="2275003">
            <a:off x="1447800" y="1828800"/>
            <a:ext cx="381000" cy="381000"/>
          </a:xfrm>
          <a:prstGeom prst="rect">
            <a:avLst/>
          </a:prstGeom>
          <a:solidFill>
            <a:srgbClr val="B00000"/>
          </a:solidFill>
          <a:ln w="9525">
            <a:solidFill>
              <a:srgbClr val="B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80" name="Rectangle 34"/>
          <p:cNvSpPr>
            <a:spLocks noChangeArrowheads="1"/>
          </p:cNvSpPr>
          <p:nvPr/>
        </p:nvSpPr>
        <p:spPr bwMode="auto">
          <a:xfrm rot="2275003">
            <a:off x="1828800" y="1828800"/>
            <a:ext cx="381000" cy="381000"/>
          </a:xfrm>
          <a:prstGeom prst="rect">
            <a:avLst/>
          </a:prstGeom>
          <a:solidFill>
            <a:srgbClr val="D60000"/>
          </a:solidFill>
          <a:ln w="9525">
            <a:solidFill>
              <a:srgbClr val="D6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81" name="Rectangle 35"/>
          <p:cNvSpPr>
            <a:spLocks noChangeArrowheads="1"/>
          </p:cNvSpPr>
          <p:nvPr/>
        </p:nvSpPr>
        <p:spPr bwMode="auto">
          <a:xfrm rot="2275003">
            <a:off x="2209800" y="1828800"/>
            <a:ext cx="381000" cy="381000"/>
          </a:xfrm>
          <a:prstGeom prst="rect">
            <a:avLst/>
          </a:prstGeom>
          <a:solidFill>
            <a:srgbClr val="FE0000"/>
          </a:solidFill>
          <a:ln w="9525">
            <a:solidFill>
              <a:srgbClr val="FE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82" name="Rectangle 36"/>
          <p:cNvSpPr>
            <a:spLocks noChangeArrowheads="1"/>
          </p:cNvSpPr>
          <p:nvPr/>
        </p:nvSpPr>
        <p:spPr bwMode="auto">
          <a:xfrm rot="2275003">
            <a:off x="2590800" y="1828800"/>
            <a:ext cx="381000" cy="381000"/>
          </a:xfrm>
          <a:prstGeom prst="rect">
            <a:avLst/>
          </a:prstGeom>
          <a:solidFill>
            <a:srgbClr val="FF7373"/>
          </a:solidFill>
          <a:ln w="9525">
            <a:solidFill>
              <a:srgbClr val="FF737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83" name="Rectangle 37"/>
          <p:cNvSpPr>
            <a:spLocks noChangeArrowheads="1"/>
          </p:cNvSpPr>
          <p:nvPr/>
        </p:nvSpPr>
        <p:spPr bwMode="auto">
          <a:xfrm rot="2275003">
            <a:off x="2971800" y="1828800"/>
            <a:ext cx="381000" cy="381000"/>
          </a:xfrm>
          <a:prstGeom prst="rect">
            <a:avLst/>
          </a:prstGeom>
          <a:solidFill>
            <a:srgbClr val="FFABAB"/>
          </a:solidFill>
          <a:ln w="9525">
            <a:solidFill>
              <a:srgbClr val="FFABAB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84" name="Rectangle 38"/>
          <p:cNvSpPr>
            <a:spLocks noChangeArrowheads="1"/>
          </p:cNvSpPr>
          <p:nvPr/>
        </p:nvSpPr>
        <p:spPr bwMode="auto">
          <a:xfrm rot="2275003">
            <a:off x="3352800" y="1828800"/>
            <a:ext cx="381000" cy="381000"/>
          </a:xfrm>
          <a:prstGeom prst="rect">
            <a:avLst/>
          </a:prstGeom>
          <a:solidFill>
            <a:srgbClr val="FFDDDD"/>
          </a:solidFill>
          <a:ln w="9525">
            <a:solidFill>
              <a:srgbClr val="FFDDD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85" name="Rectangle 39"/>
          <p:cNvSpPr>
            <a:spLocks noChangeArrowheads="1"/>
          </p:cNvSpPr>
          <p:nvPr/>
        </p:nvSpPr>
        <p:spPr bwMode="auto">
          <a:xfrm rot="2275003">
            <a:off x="3733800" y="1828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rgbClr val="FF737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86" name="Rectangle 40"/>
          <p:cNvSpPr>
            <a:spLocks noChangeArrowheads="1"/>
          </p:cNvSpPr>
          <p:nvPr/>
        </p:nvSpPr>
        <p:spPr bwMode="auto">
          <a:xfrm rot="2275003">
            <a:off x="685800" y="1828800"/>
            <a:ext cx="381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87" name="Text Box 41"/>
          <p:cNvSpPr txBox="1">
            <a:spLocks noChangeArrowheads="1"/>
          </p:cNvSpPr>
          <p:nvPr/>
        </p:nvSpPr>
        <p:spPr bwMode="auto">
          <a:xfrm>
            <a:off x="4648200" y="4038600"/>
            <a:ext cx="3141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>
                <a:latin typeface="Times New Roman" pitchFamily="18" charset="0"/>
                <a:cs typeface="Times New Roman" pitchFamily="18" charset="0"/>
              </a:rPr>
              <a:t>Tonovi plave boje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pPr eaLnBrk="1" hangingPunct="1"/>
            <a:r>
              <a:rPr lang="hr-HR" sz="4000">
                <a:latin typeface="Times New Roman" pitchFamily="18" charset="0"/>
                <a:cs typeface="Times New Roman" pitchFamily="18" charset="0"/>
              </a:rPr>
              <a:t>Što mislite kako nastaju tonovi boja?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8229600" cy="762000"/>
          </a:xfrm>
          <a:noFill/>
        </p:spPr>
        <p:txBody>
          <a:bodyPr/>
          <a:lstStyle/>
          <a:p>
            <a:pPr eaLnBrk="1" hangingPunct="1"/>
            <a:r>
              <a:rPr lang="hr-HR" sz="4000">
                <a:latin typeface="Times New Roman" pitchFamily="18" charset="0"/>
                <a:cs typeface="Times New Roman" pitchFamily="18" charset="0"/>
              </a:rPr>
              <a:t>Tonovi boja nastaju dodavanjem bijele boje.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968375" y="1435100"/>
            <a:ext cx="914400" cy="914400"/>
          </a:xfrm>
          <a:prstGeom prst="rect">
            <a:avLst/>
          </a:prstGeom>
          <a:solidFill>
            <a:srgbClr val="1F497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955925" y="1489075"/>
            <a:ext cx="265113" cy="914400"/>
          </a:xfrm>
          <a:prstGeom prst="rect">
            <a:avLst/>
          </a:prstGeom>
          <a:solidFill>
            <a:srgbClr val="FFFFFF"/>
          </a:solidFill>
          <a:ln w="3175">
            <a:solidFill>
              <a:srgbClr val="4F81BD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486400" y="1489075"/>
            <a:ext cx="914400" cy="914400"/>
          </a:xfrm>
          <a:prstGeom prst="rect">
            <a:avLst/>
          </a:prstGeom>
          <a:solidFill>
            <a:srgbClr val="548DD4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68375" y="3289300"/>
            <a:ext cx="914400" cy="914400"/>
          </a:xfrm>
          <a:prstGeom prst="rect">
            <a:avLst/>
          </a:prstGeom>
          <a:solidFill>
            <a:srgbClr val="1F497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955925" y="3257550"/>
            <a:ext cx="615950" cy="914400"/>
          </a:xfrm>
          <a:prstGeom prst="rect">
            <a:avLst/>
          </a:prstGeom>
          <a:solidFill>
            <a:srgbClr val="FFFFFF"/>
          </a:solidFill>
          <a:ln w="3175">
            <a:solidFill>
              <a:srgbClr val="4F81BD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486400" y="3289300"/>
            <a:ext cx="914400" cy="914400"/>
          </a:xfrm>
          <a:prstGeom prst="rect">
            <a:avLst/>
          </a:prstGeom>
          <a:solidFill>
            <a:srgbClr val="8DB3E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968375" y="5067300"/>
            <a:ext cx="914400" cy="914400"/>
          </a:xfrm>
          <a:prstGeom prst="rect">
            <a:avLst/>
          </a:prstGeom>
          <a:solidFill>
            <a:srgbClr val="1F497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955925" y="5160963"/>
            <a:ext cx="914400" cy="914400"/>
          </a:xfrm>
          <a:prstGeom prst="rect">
            <a:avLst/>
          </a:prstGeom>
          <a:solidFill>
            <a:srgbClr val="FFFFFF"/>
          </a:solidFill>
          <a:ln w="3175">
            <a:solidFill>
              <a:srgbClr val="4F81BD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564188" y="5224463"/>
            <a:ext cx="914400" cy="914400"/>
          </a:xfrm>
          <a:prstGeom prst="rect">
            <a:avLst/>
          </a:prstGeom>
          <a:solidFill>
            <a:srgbClr val="B8CCE4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2133600" y="1524000"/>
            <a:ext cx="60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4000"/>
              <a:t>+</a:t>
            </a: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2057400" y="5181600"/>
            <a:ext cx="60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4000"/>
              <a:t>+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133600" y="3429000"/>
            <a:ext cx="60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4000"/>
              <a:t>+</a:t>
            </a: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4114800" y="1676400"/>
            <a:ext cx="484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000" b="1"/>
              <a:t>=</a:t>
            </a: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4419600" y="5334000"/>
            <a:ext cx="484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000" b="1"/>
              <a:t>=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4267200" y="3352800"/>
            <a:ext cx="484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4000" b="1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  <p:bldP spid="21510" grpId="0" animBg="1"/>
      <p:bldP spid="21511" grpId="0" animBg="1"/>
      <p:bldP spid="21513" grpId="0" animBg="1"/>
      <p:bldP spid="21514" grpId="0" animBg="1"/>
      <p:bldP spid="13" grpId="0"/>
      <p:bldP spid="16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122</Words>
  <Application>Microsoft Office PowerPoint</Application>
  <PresentationFormat>On-screen Show (4:3)</PresentationFormat>
  <Paragraphs>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Zadani dizajn</vt:lpstr>
      <vt:lpstr>TONOVI BOJA</vt:lpstr>
      <vt:lpstr>Po čemu su geometrijski likovi koje ćete vidjeti isti, a po čemu su različiti?</vt:lpstr>
      <vt:lpstr>PowerPoint Presentation</vt:lpstr>
      <vt:lpstr>PowerPoint Presentation</vt:lpstr>
      <vt:lpstr>PowerPoint Presentation</vt:lpstr>
      <vt:lpstr>PowerPoint Presentation</vt:lpstr>
      <vt:lpstr>Što mislite kako nastaju tonovi boja?</vt:lpstr>
      <vt:lpstr>PowerPoint Presentation</vt:lpstr>
      <vt:lpstr>PowerPoint Presentation</vt:lpstr>
      <vt:lpstr>PowerPoint Presentation</vt:lpstr>
      <vt:lpstr>PowerPoint Presentation</vt:lpstr>
      <vt:lpstr>Što mislite, postoji li smeđa boja?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Gordana Ivančić</dc:creator>
  <cp:lastModifiedBy>Maja Jelić-Kolar</cp:lastModifiedBy>
  <cp:revision>15</cp:revision>
  <cp:lastPrinted>1601-01-01T00:00:00Z</cp:lastPrinted>
  <dcterms:created xsi:type="dcterms:W3CDTF">1601-01-01T00:00:00Z</dcterms:created>
  <dcterms:modified xsi:type="dcterms:W3CDTF">2016-09-14T06:59:48Z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