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6" r:id="rId9"/>
    <p:sldId id="264" r:id="rId10"/>
    <p:sldId id="265" r:id="rId11"/>
    <p:sldId id="262" r:id="rId1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368B-DD7D-4A2F-A20F-D5D3C3DB8D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122D-3052-4FB5-8390-01E1AC6838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FD02-698B-46A6-9828-73440D5CFF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3812-7F74-44C9-8833-CD4922CE44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4F90-1935-496B-A74B-0D68879348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850C4-79E6-44A5-9759-5B34319FE1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E824-C6DF-4C65-AFF0-DF863171D1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50A6-A988-4DAA-8D91-035718948D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8E9A-1032-49DF-8600-8AAA82F7B5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475BD-F189-41FE-8B16-56FDB71CA7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70AB-6D08-4F98-932F-C4E629ED35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1154C7-F766-4EAA-B81C-F24030B9E8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4"/>
          <p:cNvSpPr txBox="1">
            <a:spLocks noChangeArrowheads="1"/>
          </p:cNvSpPr>
          <p:nvPr/>
        </p:nvSpPr>
        <p:spPr bwMode="auto">
          <a:xfrm>
            <a:off x="5029200" y="6172200"/>
            <a:ext cx="3878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Mario Gavran, OŠ Julija </a:t>
            </a:r>
            <a:r>
              <a:rPr lang="hr-HR" dirty="0" err="1">
                <a:latin typeface="Calibri" panose="020F0502020204030204" pitchFamily="34" charset="0"/>
              </a:rPr>
              <a:t>Kempfa</a:t>
            </a:r>
            <a:r>
              <a:rPr lang="hr-HR" dirty="0">
                <a:latin typeface="Calibri" panose="020F0502020204030204" pitchFamily="34" charset="0"/>
              </a:rPr>
              <a:t>, Požega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67684" y="2094918"/>
            <a:ext cx="2284835" cy="281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hr-HR" dirty="0"/>
              <a:t>Ekološke poruke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47800" y="762000"/>
            <a:ext cx="5932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Što su riječi i rečenice?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87338" y="2590800"/>
            <a:ext cx="88566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/>
              <a:t>Riječi i rečenice su poruke. One nešto poručuju.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62166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/>
              <a:t>Danas ćete osmisliti i napisati svoju ekološku poruku. Slova ćete izrezivati iz časopisa i lijepiti na papir.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0" y="1828800"/>
            <a:ext cx="3543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800"/>
              <a:t>Što je znak?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3810000"/>
            <a:ext cx="7364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Znakovi nam nešto poručuju.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2438400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Možete li se sjetiti nekih znakova?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36725" y="706438"/>
            <a:ext cx="518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Jesu li ovo znakovi?</a:t>
            </a:r>
          </a:p>
        </p:txBody>
      </p:sp>
      <p:pic>
        <p:nvPicPr>
          <p:cNvPr id="5123" name="Picture 3" descr="zabranjeno pušen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2981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zabranjeno trubi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95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stop zn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828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66800" y="5257800"/>
            <a:ext cx="5780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Što nam oni poručuju?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84325" y="630238"/>
            <a:ext cx="518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Jesu li ovo znakovi?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9600" y="5635509"/>
            <a:ext cx="7968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 dirty="0"/>
              <a:t>Koje se poruke njima prenose?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03356"/>
            <a:ext cx="2120635" cy="25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371"/>
            <a:ext cx="3174603" cy="1993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77778" cy="2450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09800" y="914400"/>
            <a:ext cx="4286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Je li slovo znak?</a:t>
            </a:r>
          </a:p>
        </p:txBody>
      </p:sp>
      <p:pic>
        <p:nvPicPr>
          <p:cNvPr id="7171" name="Picture 3" descr="k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90800"/>
            <a:ext cx="28194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5"/>
          <p:cNvPicPr>
            <a:picLocks noChangeAspect="1" noChangeArrowheads="1"/>
          </p:cNvPicPr>
          <p:nvPr/>
        </p:nvPicPr>
        <p:blipFill rotWithShape="1">
          <a:blip r:embed="rId3" cstate="print"/>
          <a:srcRect r="55984" b="45972"/>
          <a:stretch/>
        </p:blipFill>
        <p:spPr bwMode="auto">
          <a:xfrm>
            <a:off x="228600" y="3886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k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41863"/>
            <a:ext cx="273367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k1"/>
          <p:cNvPicPr>
            <a:picLocks noChangeAspect="1" noChangeArrowheads="1"/>
          </p:cNvPicPr>
          <p:nvPr/>
        </p:nvPicPr>
        <p:blipFill rotWithShape="1">
          <a:blip r:embed="rId5" cstate="print"/>
          <a:srcRect r="54627" b="25916"/>
          <a:stretch/>
        </p:blipFill>
        <p:spPr bwMode="auto">
          <a:xfrm>
            <a:off x="2971801" y="3657601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k2"/>
          <p:cNvPicPr>
            <a:picLocks noChangeAspect="1" noChangeArrowheads="1"/>
          </p:cNvPicPr>
          <p:nvPr/>
        </p:nvPicPr>
        <p:blipFill rotWithShape="1">
          <a:blip r:embed="rId6" cstate="print"/>
          <a:srcRect r="55698" b="38159"/>
          <a:stretch/>
        </p:blipFill>
        <p:spPr bwMode="auto">
          <a:xfrm>
            <a:off x="4953001" y="3657601"/>
            <a:ext cx="1481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k3"/>
          <p:cNvPicPr>
            <a:picLocks noChangeAspect="1" noChangeArrowheads="1"/>
          </p:cNvPicPr>
          <p:nvPr/>
        </p:nvPicPr>
        <p:blipFill rotWithShape="1">
          <a:blip r:embed="rId7" cstate="print"/>
          <a:srcRect r="61919" b="39887"/>
          <a:stretch/>
        </p:blipFill>
        <p:spPr bwMode="auto">
          <a:xfrm>
            <a:off x="7505700" y="3733800"/>
            <a:ext cx="1247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k4"/>
          <p:cNvPicPr>
            <a:picLocks noChangeAspect="1" noChangeArrowheads="1"/>
          </p:cNvPicPr>
          <p:nvPr/>
        </p:nvPicPr>
        <p:blipFill rotWithShape="1">
          <a:blip r:embed="rId8" cstate="print"/>
          <a:srcRect r="48289" b="33169"/>
          <a:stretch/>
        </p:blipFill>
        <p:spPr bwMode="auto">
          <a:xfrm>
            <a:off x="228601" y="1600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k8"/>
          <p:cNvPicPr>
            <a:picLocks noChangeAspect="1" noChangeArrowheads="1"/>
          </p:cNvPicPr>
          <p:nvPr/>
        </p:nvPicPr>
        <p:blipFill rotWithShape="1">
          <a:blip r:embed="rId9" cstate="print"/>
          <a:srcRect r="62162" b="37118"/>
          <a:stretch/>
        </p:blipFill>
        <p:spPr bwMode="auto">
          <a:xfrm>
            <a:off x="2209800" y="1447801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k7"/>
          <p:cNvPicPr>
            <a:picLocks noChangeAspect="1" noChangeArrowheads="1"/>
          </p:cNvPicPr>
          <p:nvPr/>
        </p:nvPicPr>
        <p:blipFill rotWithShape="1">
          <a:blip r:embed="rId10" cstate="print"/>
          <a:srcRect r="34050" b="36988"/>
          <a:stretch/>
        </p:blipFill>
        <p:spPr bwMode="auto">
          <a:xfrm>
            <a:off x="3886201" y="1676401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k6"/>
          <p:cNvPicPr>
            <a:picLocks noChangeAspect="1" noChangeArrowheads="1"/>
          </p:cNvPicPr>
          <p:nvPr/>
        </p:nvPicPr>
        <p:blipFill rotWithShape="1">
          <a:blip r:embed="rId11" cstate="print"/>
          <a:srcRect r="56270" b="33518"/>
          <a:stretch/>
        </p:blipFill>
        <p:spPr bwMode="auto">
          <a:xfrm>
            <a:off x="6477001" y="1447800"/>
            <a:ext cx="12954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81200" y="23495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Je li to isto slovo? Koje?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33425" y="5784965"/>
            <a:ext cx="394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U čemu je razlika?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72458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 dirty="0"/>
              <a:t>Iako slova izgledaju drukčije</a:t>
            </a:r>
          </a:p>
          <a:p>
            <a:r>
              <a:rPr lang="hr-HR" sz="4400" dirty="0"/>
              <a:t>ona uvijek znače isti glas 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502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 dirty="0"/>
              <a:t>Što dobijemo kad spojimo nekoliko slova?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3725" y="2154238"/>
            <a:ext cx="3879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Dobijemo riječ.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3276600"/>
            <a:ext cx="7516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A kad spojimo nekoliko riječi?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2303" y="4495800"/>
            <a:ext cx="4691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 dirty="0"/>
              <a:t>Nastane rečenica.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130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Zadani dizajn</vt:lpstr>
      <vt:lpstr>Ekološke poruke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Ivančić</dc:creator>
  <cp:lastModifiedBy>Maja Jelić-Kolar</cp:lastModifiedBy>
  <cp:revision>6</cp:revision>
  <cp:lastPrinted>1601-01-01T00:00:00Z</cp:lastPrinted>
  <dcterms:created xsi:type="dcterms:W3CDTF">1601-01-01T00:00:00Z</dcterms:created>
  <dcterms:modified xsi:type="dcterms:W3CDTF">2016-12-07T09:09:59Z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