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57" r:id="rId4"/>
    <p:sldId id="258" r:id="rId5"/>
    <p:sldId id="265" r:id="rId6"/>
    <p:sldId id="266" r:id="rId7"/>
    <p:sldId id="261" r:id="rId8"/>
    <p:sldId id="259" r:id="rId9"/>
    <p:sldId id="262" r:id="rId10"/>
    <p:sldId id="256" r:id="rId11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3354" y="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450D-2865-4951-9891-BCC8EC41B8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5E0E3-E19C-4D25-9EEE-6160407EB0A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C4B2E-A8FD-48DB-A916-A5363837F9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0EDE8-EF01-4DE9-9350-15C65474AF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D8EE-4A5E-44BF-91CD-92D5D5504BD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4D13E-DB84-4824-9679-D972F9742A8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1F368-5C4F-4530-93E7-F12533CEE07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FB18-4EA6-4C81-AB20-36FD4E55325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9366-BEA8-4A4D-BC7E-4AFE66AE46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A2493-65DF-4DF6-A4A7-2AC7D4C4F9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4C278-E162-4EEB-9CBB-E8DD5664A7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E9F577-73BB-4861-90D3-65EAEC6AD16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kopirano s racunala\MARIO POSAO\likovni radovi\3.b 2006.07\Pijetao, Kontrast boje prema boji\Filip Galić, pijetao, kontrast boje prema bo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4049712" cy="303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7056" y="4349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OSNOVNE BOJE</a:t>
            </a:r>
          </a:p>
        </p:txBody>
      </p:sp>
      <p:sp>
        <p:nvSpPr>
          <p:cNvPr id="2052" name="TekstniOkvir 4"/>
          <p:cNvSpPr txBox="1">
            <a:spLocks noChangeArrowheads="1"/>
          </p:cNvSpPr>
          <p:nvPr/>
        </p:nvSpPr>
        <p:spPr bwMode="auto">
          <a:xfrm>
            <a:off x="4953000" y="6128705"/>
            <a:ext cx="3878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>
                <a:latin typeface="Calibri" panose="020F0502020204030204" pitchFamily="34" charset="0"/>
              </a:rPr>
              <a:t>Mario Gavran, OŠ Julija </a:t>
            </a:r>
            <a:r>
              <a:rPr lang="hr-HR" dirty="0" err="1">
                <a:latin typeface="Calibri" panose="020F0502020204030204" pitchFamily="34" charset="0"/>
              </a:rPr>
              <a:t>Kempfa</a:t>
            </a:r>
            <a:r>
              <a:rPr lang="hr-HR" dirty="0">
                <a:latin typeface="Calibri" panose="020F0502020204030204" pitchFamily="34" charset="0"/>
              </a:rPr>
              <a:t>, Požega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G_12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kstniOkvir 6"/>
          <p:cNvSpPr txBox="1">
            <a:spLocks noChangeArrowheads="1"/>
          </p:cNvSpPr>
          <p:nvPr/>
        </p:nvSpPr>
        <p:spPr bwMode="auto">
          <a:xfrm>
            <a:off x="228600" y="4724400"/>
            <a:ext cx="8724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/>
              <a:t>Koje boje vidimo na ovom likovnom radu?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1447800" y="2971800"/>
            <a:ext cx="6373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/>
              <a:t>Koja vam je najdraža boja?</a:t>
            </a:r>
          </a:p>
        </p:txBody>
      </p:sp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1905000" y="4419600"/>
            <a:ext cx="4662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/>
              <a:t>Koju boju ne volite?</a:t>
            </a:r>
          </a:p>
        </p:txBody>
      </p:sp>
      <p:sp>
        <p:nvSpPr>
          <p:cNvPr id="3076" name="TekstniOkvir 5"/>
          <p:cNvSpPr txBox="1">
            <a:spLocks noChangeArrowheads="1"/>
          </p:cNvSpPr>
          <p:nvPr/>
        </p:nvSpPr>
        <p:spPr bwMode="auto">
          <a:xfrm>
            <a:off x="1676400" y="1295400"/>
            <a:ext cx="4976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/>
              <a:t>Koje boje poznajete?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PLA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14400"/>
            <a:ext cx="45529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ŽU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838200"/>
            <a:ext cx="45529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RVE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33400" y="838200"/>
            <a:ext cx="45529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3733800"/>
            <a:ext cx="3041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5400"/>
              <a:t>CRVENA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81400" y="3657600"/>
            <a:ext cx="1974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5400"/>
              <a:t>ŽUTA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477000" y="3657600"/>
            <a:ext cx="2393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5400"/>
              <a:t>PLAVA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33400" y="5105400"/>
            <a:ext cx="8315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8000" b="1"/>
              <a:t>OSNOVNE BOJE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TRI OSNOVNE BO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09600"/>
            <a:ext cx="487680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73050" y="4572000"/>
            <a:ext cx="8794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dirty="0"/>
              <a:t>Zašto ove tri boje nazivamo osnovnim bojama?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kstniOkvir 3"/>
          <p:cNvSpPr txBox="1">
            <a:spLocks noChangeArrowheads="1"/>
          </p:cNvSpPr>
          <p:nvPr/>
        </p:nvSpPr>
        <p:spPr bwMode="auto">
          <a:xfrm>
            <a:off x="533400" y="1676400"/>
            <a:ext cx="82454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/>
              <a:t>Zato što miješanjem dviju osnovnih boja </a:t>
            </a:r>
          </a:p>
          <a:p>
            <a:r>
              <a:rPr lang="hr-HR" sz="3200"/>
              <a:t>možemo dobiti novu boju.</a:t>
            </a:r>
          </a:p>
          <a:p>
            <a:r>
              <a:rPr lang="hr-HR" sz="3200"/>
              <a:t>Osnovne boje ne možemo dobiti miješanjem</a:t>
            </a:r>
          </a:p>
          <a:p>
            <a:r>
              <a:rPr lang="hr-HR" sz="3200"/>
              <a:t>drugih boja.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niOkvir 3"/>
          <p:cNvSpPr txBox="1">
            <a:spLocks noChangeArrowheads="1"/>
          </p:cNvSpPr>
          <p:nvPr/>
        </p:nvSpPr>
        <p:spPr bwMode="auto">
          <a:xfrm>
            <a:off x="203200" y="914400"/>
            <a:ext cx="8940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 dirty="0"/>
              <a:t>Danas ćemo slikati osnovnim bojama.</a:t>
            </a:r>
          </a:p>
          <a:p>
            <a:r>
              <a:rPr lang="hr-HR" sz="4000" dirty="0"/>
              <a:t>Što znači slikati?</a:t>
            </a:r>
          </a:p>
        </p:txBody>
      </p:sp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381000" y="3276600"/>
            <a:ext cx="7540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/>
              <a:t>Slikati znači kistom nanositi boju</a:t>
            </a:r>
          </a:p>
          <a:p>
            <a:r>
              <a:rPr lang="hr-HR" sz="4000"/>
              <a:t> na površinu na kojoj slikamo.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343400" y="1371600"/>
            <a:ext cx="3544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 dirty="0"/>
              <a:t>Što radi slikar?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419600" y="4114800"/>
            <a:ext cx="3910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/>
              <a:t>Slikar slika sliku.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" y="1066800"/>
            <a:ext cx="405384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uka s olovkom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284784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724400" y="1143000"/>
            <a:ext cx="3460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/>
              <a:t>Što radi crtač?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14400" y="4419600"/>
            <a:ext cx="3771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/>
              <a:t>Crtač crta crtež.</a:t>
            </a:r>
          </a:p>
        </p:txBody>
      </p:sp>
      <p:pic>
        <p:nvPicPr>
          <p:cNvPr id="6150" name="Picture 6" descr="E:\kopirano s racunala\MARIO POSAO\likovni radovi\generacija 2012.13\1.b 2012.13\Tambura, vrste crta\P1070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2766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953000" y="12192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/>
              <a:t>Je li ovo slikar?</a:t>
            </a:r>
          </a:p>
        </p:txBody>
      </p:sp>
      <p:pic>
        <p:nvPicPr>
          <p:cNvPr id="11267" name="Picture 5" descr="fotogra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43434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4495800"/>
            <a:ext cx="86883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/>
              <a:t>Ne, to je fotograf. Fotograf fotografira </a:t>
            </a:r>
          </a:p>
          <a:p>
            <a:r>
              <a:rPr lang="hr-HR" sz="4000"/>
              <a:t>fotografiju.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119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Zadani dizajn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Gordana Ivančić</dc:creator>
  <cp:lastModifiedBy>Maja Jelić-Kolar</cp:lastModifiedBy>
  <cp:revision>11</cp:revision>
  <cp:lastPrinted>1601-01-01T00:00:00Z</cp:lastPrinted>
  <dcterms:created xsi:type="dcterms:W3CDTF">1601-01-01T00:00:00Z</dcterms:created>
  <dcterms:modified xsi:type="dcterms:W3CDTF">2016-12-07T09:16:03Z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