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0" r:id="rId8"/>
    <p:sldId id="257" r:id="rId9"/>
    <p:sldId id="267" r:id="rId10"/>
    <p:sldId id="268" r:id="rId11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108" d="100"/>
          <a:sy n="108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4DB28-E4F7-4CA4-9AA4-4C46AC86856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13E11-2AB1-4954-88E3-2FB7A3722C1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B70DB-C989-47C9-820E-3FE8A6030A3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35C51-67E4-4FCC-B850-BF7D835E986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7A01D-EE03-4F7F-B43E-752D9D45C97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C4D36-0BA0-4448-887C-B2305B10C44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6A7B-8062-4343-9CF1-AFB877AB076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1FF0A-A1A4-4C29-B7A7-628AEF70774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41847-3556-4A0E-8B6C-58F4CEEC164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07A13-30D6-42D5-B911-B94E1A3EEFF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A6DC6-282D-412A-AE2B-EF8EE3C19B9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930670E-A69A-46B0-9553-564CA84B8F3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nautilus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581400" y="2590800"/>
            <a:ext cx="1981200" cy="2551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143000"/>
            <a:ext cx="6477000" cy="708025"/>
          </a:xfrm>
        </p:spPr>
        <p:txBody>
          <a:bodyPr/>
          <a:lstStyle/>
          <a:p>
            <a:pPr eaLnBrk="1" hangingPunct="1"/>
            <a:r>
              <a:rPr lang="hr-HR" sz="8000" dirty="0" err="1"/>
              <a:t>Nautilus</a:t>
            </a:r>
            <a:r>
              <a:rPr lang="hr-HR" sz="8000" dirty="0"/>
              <a:t> </a:t>
            </a:r>
          </a:p>
        </p:txBody>
      </p:sp>
      <p:sp>
        <p:nvSpPr>
          <p:cNvPr id="5" name="TekstniOkvir 4"/>
          <p:cNvSpPr txBox="1">
            <a:spLocks noChangeArrowheads="1"/>
          </p:cNvSpPr>
          <p:nvPr/>
        </p:nvSpPr>
        <p:spPr bwMode="auto">
          <a:xfrm>
            <a:off x="4953000" y="6248400"/>
            <a:ext cx="38785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hr-H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hr-HR" dirty="0">
                <a:latin typeface="Calibri" panose="020F0502020204030204" pitchFamily="34" charset="0"/>
              </a:rPr>
              <a:t>Mario Gavran, OŠ Julija </a:t>
            </a:r>
            <a:r>
              <a:rPr lang="hr-HR" dirty="0" err="1">
                <a:latin typeface="Calibri" panose="020F0502020204030204" pitchFamily="34" charset="0"/>
              </a:rPr>
              <a:t>Kempfa</a:t>
            </a:r>
            <a:r>
              <a:rPr lang="hr-HR" dirty="0">
                <a:latin typeface="Calibri" panose="020F0502020204030204" pitchFamily="34" charset="0"/>
              </a:rPr>
              <a:t>, Požega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kstniOkvir 3"/>
          <p:cNvSpPr txBox="1">
            <a:spLocks noChangeArrowheads="1"/>
          </p:cNvSpPr>
          <p:nvPr/>
        </p:nvSpPr>
        <p:spPr bwMode="auto">
          <a:xfrm>
            <a:off x="234950" y="2667000"/>
            <a:ext cx="837565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2800" dirty="0"/>
              <a:t>Naslikaj osnovnim i izvedenim bojama svoj </a:t>
            </a:r>
            <a:r>
              <a:rPr lang="hr-HR" sz="2800" dirty="0" err="1"/>
              <a:t>nautilus</a:t>
            </a:r>
            <a:r>
              <a:rPr lang="hr-HR" sz="2800" dirty="0"/>
              <a:t>.</a:t>
            </a:r>
          </a:p>
          <a:p>
            <a:r>
              <a:rPr lang="hr-HR" sz="2800" dirty="0"/>
              <a:t>Prvo nacrtaj zakrivljene, spiralne crte koje </a:t>
            </a:r>
          </a:p>
          <a:p>
            <a:r>
              <a:rPr lang="hr-HR" sz="2800" dirty="0"/>
              <a:t>kreću iz središta, odredi komore, a onda ih oboji svojim bojama. </a:t>
            </a:r>
          </a:p>
        </p:txBody>
      </p:sp>
      <p:sp>
        <p:nvSpPr>
          <p:cNvPr id="13315" name="TekstniOkvir 4"/>
          <p:cNvSpPr txBox="1">
            <a:spLocks noChangeArrowheads="1"/>
          </p:cNvSpPr>
          <p:nvPr/>
        </p:nvSpPr>
        <p:spPr bwMode="auto">
          <a:xfrm>
            <a:off x="1600200" y="990600"/>
            <a:ext cx="6172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4400"/>
              <a:t>Današnji zadatak: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800px-Nautilus_Pala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95400"/>
            <a:ext cx="5384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096000" y="1295400"/>
            <a:ext cx="2590800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hr-HR" sz="2000"/>
              <a:t>Vanjska ljuštura obavija čitavo tijelo.</a:t>
            </a:r>
          </a:p>
          <a:p>
            <a:endParaRPr lang="hr-HR" sz="2000"/>
          </a:p>
          <a:p>
            <a:pPr>
              <a:buFontTx/>
              <a:buChar char="•"/>
            </a:pPr>
            <a:r>
              <a:rPr lang="hr-HR" sz="2000"/>
              <a:t>Ima oči i 60 do 90 krakova.</a:t>
            </a:r>
          </a:p>
          <a:p>
            <a:endParaRPr lang="hr-HR" sz="2000"/>
          </a:p>
          <a:p>
            <a:pPr>
              <a:buFontTx/>
              <a:buChar char="•"/>
            </a:pPr>
            <a:r>
              <a:rPr lang="hr-HR" sz="2000"/>
              <a:t>Hrani se mekušcima i rakovima.</a:t>
            </a:r>
          </a:p>
          <a:p>
            <a:endParaRPr lang="hr-HR" sz="2000"/>
          </a:p>
          <a:p>
            <a:pPr>
              <a:buFontTx/>
              <a:buChar char="•"/>
            </a:pPr>
            <a:r>
              <a:rPr lang="hr-HR" sz="2000"/>
              <a:t>Kreće se tako da usisava vodu i izbacuje je van.</a:t>
            </a:r>
          </a:p>
          <a:p>
            <a:endParaRPr lang="hr-HR" sz="2000"/>
          </a:p>
          <a:p>
            <a:pPr>
              <a:buFontTx/>
              <a:buChar char="•"/>
            </a:pPr>
            <a:endParaRPr lang="hr-HR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/>
              <a:t>Školjka nautilusa prerezana</a:t>
            </a:r>
          </a:p>
        </p:txBody>
      </p:sp>
      <p:pic>
        <p:nvPicPr>
          <p:cNvPr id="4099" name="Picture 4" descr="nautilus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295400"/>
            <a:ext cx="6019800" cy="454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5105400" y="5867400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000" dirty="0"/>
              <a:t>Vide  se </a:t>
            </a:r>
            <a:r>
              <a:rPr lang="hr-HR" sz="2000" dirty="0" err="1"/>
              <a:t>pregratci</a:t>
            </a:r>
            <a:r>
              <a:rPr lang="hr-HR" sz="2000" dirty="0"/>
              <a:t> ili komore.</a:t>
            </a:r>
          </a:p>
        </p:txBody>
      </p:sp>
      <p:cxnSp>
        <p:nvCxnSpPr>
          <p:cNvPr id="8" name="Ravni poveznik sa strelicom 7"/>
          <p:cNvCxnSpPr/>
          <p:nvPr/>
        </p:nvCxnSpPr>
        <p:spPr>
          <a:xfrm rot="10800000">
            <a:off x="1676400" y="3581400"/>
            <a:ext cx="3429000" cy="23622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nautilus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371600"/>
            <a:ext cx="5867400" cy="4394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nautilus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19200"/>
            <a:ext cx="5491163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6096000" y="1600200"/>
            <a:ext cx="28194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/>
              <a:t>Mladi nautilus ima ljušturu od 4 komore. Kako raste, tako se seli u veću komoru koja je narasla ispred.  I tako skroz dok potpuno ne odraste. Svaka nova komora je veća od prethodne.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1219200" y="6096000"/>
            <a:ext cx="6291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hr-HR" sz="2000" dirty="0"/>
              <a:t>U posljednjoj, najvećoj komori nalazi se tijelo životinje.</a:t>
            </a:r>
          </a:p>
        </p:txBody>
      </p:sp>
      <p:pic>
        <p:nvPicPr>
          <p:cNvPr id="717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762000"/>
            <a:ext cx="4306888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Ravni poveznik sa strelicom 5"/>
          <p:cNvCxnSpPr/>
          <p:nvPr/>
        </p:nvCxnSpPr>
        <p:spPr>
          <a:xfrm rot="5400000" flipH="1" flipV="1">
            <a:off x="2971800" y="4876800"/>
            <a:ext cx="2057400" cy="228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nautilus-belaunsis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1" y="1051684"/>
            <a:ext cx="6705600" cy="504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4648200" y="5181600"/>
            <a:ext cx="3019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400" dirty="0">
                <a:solidFill>
                  <a:schemeClr val="bg1"/>
                </a:solidFill>
              </a:rPr>
              <a:t>Živi na dubini od 50 do 500 metara.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nautilus-belaunsis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524000"/>
            <a:ext cx="3581400" cy="2694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553095"/>
            <a:ext cx="8229600" cy="1923905"/>
          </a:xfrm>
        </p:spPr>
        <p:txBody>
          <a:bodyPr/>
          <a:lstStyle/>
          <a:p>
            <a:pPr eaLnBrk="1" hangingPunct="1"/>
            <a:r>
              <a:rPr lang="hr-HR" sz="2400" dirty="0"/>
              <a:t>Unutar ljušture 20-30 komora</a:t>
            </a:r>
          </a:p>
          <a:p>
            <a:pPr eaLnBrk="1" hangingPunct="1"/>
            <a:r>
              <a:rPr lang="hr-HR" sz="2400" dirty="0"/>
              <a:t>Komore spiralno raspoređeno od najmanje do najveće</a:t>
            </a:r>
          </a:p>
          <a:p>
            <a:pPr eaLnBrk="1" hangingPunct="1"/>
            <a:r>
              <a:rPr lang="hr-HR" sz="2400" dirty="0"/>
              <a:t>U komorama tekućina i plin pomoću kojih </a:t>
            </a:r>
            <a:r>
              <a:rPr lang="hr-HR" sz="2400" dirty="0" err="1"/>
              <a:t>nautilus</a:t>
            </a:r>
            <a:r>
              <a:rPr lang="hr-HR" sz="2400" dirty="0"/>
              <a:t> regulira dubinu ronjenja</a:t>
            </a:r>
          </a:p>
          <a:p>
            <a:pPr eaLnBrk="1" hangingPunct="1"/>
            <a:endParaRPr lang="hr-HR" dirty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6038"/>
            <a:ext cx="8229600" cy="1143000"/>
          </a:xfrm>
        </p:spPr>
        <p:txBody>
          <a:bodyPr/>
          <a:lstStyle/>
          <a:p>
            <a:pPr eaLnBrk="1" hangingPunct="1"/>
            <a:r>
              <a:rPr lang="hr-HR">
                <a:solidFill>
                  <a:schemeClr val="tx1"/>
                </a:solidFill>
              </a:rPr>
              <a:t>Još malo podataka o nautilusu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229600" cy="1143000"/>
          </a:xfrm>
        </p:spPr>
        <p:txBody>
          <a:bodyPr/>
          <a:lstStyle/>
          <a:p>
            <a:pPr eaLnBrk="1" hangingPunct="1"/>
            <a:r>
              <a:rPr lang="hr-HR"/>
              <a:t>U čemu je značenje nautilusa?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533400" y="2743200"/>
            <a:ext cx="7315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600" dirty="0" err="1"/>
              <a:t>Nautilus</a:t>
            </a:r>
            <a:r>
              <a:rPr lang="hr-HR" sz="3600" dirty="0"/>
              <a:t> je simbol:</a:t>
            </a:r>
          </a:p>
        </p:txBody>
      </p:sp>
      <p:sp>
        <p:nvSpPr>
          <p:cNvPr id="6" name="Pravokutnik 5"/>
          <p:cNvSpPr>
            <a:spLocks noChangeArrowheads="1"/>
          </p:cNvSpPr>
          <p:nvPr/>
        </p:nvSpPr>
        <p:spPr bwMode="auto">
          <a:xfrm>
            <a:off x="6248400" y="2057400"/>
            <a:ext cx="16716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>
                <a:solidFill>
                  <a:srgbClr val="000000"/>
                </a:solidFill>
              </a:rPr>
              <a:t>razvoja</a:t>
            </a:r>
            <a:endParaRPr lang="hr-HR"/>
          </a:p>
        </p:txBody>
      </p:sp>
      <p:sp>
        <p:nvSpPr>
          <p:cNvPr id="7" name="Pravokutnik 6"/>
          <p:cNvSpPr>
            <a:spLocks noChangeArrowheads="1"/>
          </p:cNvSpPr>
          <p:nvPr/>
        </p:nvSpPr>
        <p:spPr bwMode="auto">
          <a:xfrm>
            <a:off x="6477000" y="3048000"/>
            <a:ext cx="12112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>
                <a:solidFill>
                  <a:srgbClr val="000000"/>
                </a:solidFill>
              </a:rPr>
              <a:t>rasta</a:t>
            </a:r>
            <a:endParaRPr lang="hr-HR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5638800" y="4191000"/>
            <a:ext cx="228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>
                <a:solidFill>
                  <a:srgbClr val="000000"/>
                </a:solidFill>
              </a:rPr>
              <a:t>nastajanja</a:t>
            </a:r>
            <a:endParaRPr lang="hr-HR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auto">
          <a:xfrm>
            <a:off x="3276600" y="4648200"/>
            <a:ext cx="2286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600">
                <a:solidFill>
                  <a:srgbClr val="000000"/>
                </a:solidFill>
              </a:rPr>
              <a:t>stalne promjene</a:t>
            </a:r>
            <a:endParaRPr lang="hr-HR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auto">
          <a:xfrm>
            <a:off x="609600" y="5410200"/>
            <a:ext cx="1698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600">
                <a:solidFill>
                  <a:srgbClr val="000000"/>
                </a:solidFill>
              </a:rPr>
              <a:t>novoga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181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Zadani dizajn</vt:lpstr>
      <vt:lpstr>Nautilus </vt:lpstr>
      <vt:lpstr>PowerPoint Presentation</vt:lpstr>
      <vt:lpstr>Školjka nautilusa prerezana</vt:lpstr>
      <vt:lpstr>PowerPoint Presentation</vt:lpstr>
      <vt:lpstr>PowerPoint Presentation</vt:lpstr>
      <vt:lpstr>PowerPoint Presentation</vt:lpstr>
      <vt:lpstr>PowerPoint Presentation</vt:lpstr>
      <vt:lpstr>Još malo podataka o nautilusu </vt:lpstr>
      <vt:lpstr>U čemu je značenje nautilusa?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Gordana Ivančić</dc:creator>
  <cp:lastModifiedBy>Maja Jelić-Kolar</cp:lastModifiedBy>
  <cp:revision>13</cp:revision>
  <cp:lastPrinted>1601-01-01T00:00:00Z</cp:lastPrinted>
  <dcterms:created xsi:type="dcterms:W3CDTF">1601-01-01T00:00:00Z</dcterms:created>
  <dcterms:modified xsi:type="dcterms:W3CDTF">2016-12-07T09:19:43Z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