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73204-96D2-451D-9FC0-1DA5FCCA440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0292B-33D2-4D24-B30E-3EFB0BDE6E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7FC4-55B7-4BB1-BB50-227BD8C02E9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3CFB8-F0F4-4A83-8036-ABF090B076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92568-E309-403F-AC4E-89AA91BABB8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97D04-9C36-41B7-8E00-C13904877D3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FC85-0607-46FD-A690-C28B949F9A7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41B7-3C02-476C-8CC8-F8CC082BF1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9D9D0-5C9B-4E8A-BE25-81B41F41DAC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711F-C3BC-4142-9F68-F46A88ECD2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2AD9-3E46-45E3-AF68-4F2310BD54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226573-21F5-4785-95F3-7528A83835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:\kopirano s racunala\MARIO POSAO\likovni radovi\4.b 2007.08\Crte po značenju\Filip Prskalo, crte prema značen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205" y="2057400"/>
            <a:ext cx="4195189" cy="314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87375"/>
            <a:ext cx="7772400" cy="1470025"/>
          </a:xfrm>
        </p:spPr>
        <p:txBody>
          <a:bodyPr/>
          <a:lstStyle/>
          <a:p>
            <a:pPr eaLnBrk="1" hangingPunct="1"/>
            <a:r>
              <a:rPr lang="hr-HR" sz="6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Crte i vrste crta</a:t>
            </a:r>
          </a:p>
        </p:txBody>
      </p:sp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5029200" y="6282293"/>
            <a:ext cx="3878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hr-HR" dirty="0">
                <a:latin typeface="Calibri" panose="020F0502020204030204" pitchFamily="34" charset="0"/>
              </a:rPr>
              <a:t>Mario Gavran, OŠ Julija </a:t>
            </a:r>
            <a:r>
              <a:rPr lang="hr-HR" dirty="0" err="1">
                <a:latin typeface="Calibri" panose="020F0502020204030204" pitchFamily="34" charset="0"/>
              </a:rPr>
              <a:t>Kempfa</a:t>
            </a:r>
            <a:r>
              <a:rPr lang="hr-HR" dirty="0">
                <a:latin typeface="Calibri" panose="020F0502020204030204" pitchFamily="34" charset="0"/>
              </a:rPr>
              <a:t>, Požega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2819400" y="5791200"/>
            <a:ext cx="3554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 dirty="0"/>
              <a:t>Kakve crte vidiš?</a:t>
            </a:r>
          </a:p>
        </p:txBody>
      </p:sp>
      <p:pic>
        <p:nvPicPr>
          <p:cNvPr id="11267" name="Picture 6" descr="E:\kopirano s racunala\MARIO POSAO\likovni radovi\4.b\IMG_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90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b="1"/>
              <a:t>Što je crta?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9600" y="2895600"/>
            <a:ext cx="3767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Kako ona nastaje?</a:t>
            </a:r>
          </a:p>
        </p:txBody>
      </p:sp>
      <p:pic>
        <p:nvPicPr>
          <p:cNvPr id="6150" name="Picture 6" descr="olov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343400"/>
            <a:ext cx="3419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3400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7200">
                <a:latin typeface="Calibri" pitchFamily="34" charset="0"/>
                <a:cs typeface="Times New Roman" pitchFamily="18" charset="0"/>
              </a:rPr>
              <a:t>. . . . . . . . . . . .</a:t>
            </a:r>
            <a:endParaRPr lang="hr-HR"/>
          </a:p>
        </p:txBody>
      </p:sp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6096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25908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7620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24384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22860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9144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3" name="TekstniOkvir 12"/>
          <p:cNvSpPr txBox="1">
            <a:spLocks noChangeArrowheads="1"/>
          </p:cNvSpPr>
          <p:nvPr/>
        </p:nvSpPr>
        <p:spPr bwMode="auto">
          <a:xfrm>
            <a:off x="10668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4" name="TekstniOkvir 13"/>
          <p:cNvSpPr txBox="1">
            <a:spLocks noChangeArrowheads="1"/>
          </p:cNvSpPr>
          <p:nvPr/>
        </p:nvSpPr>
        <p:spPr bwMode="auto">
          <a:xfrm>
            <a:off x="12192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13716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6" name="TekstniOkvir 15"/>
          <p:cNvSpPr txBox="1">
            <a:spLocks noChangeArrowheads="1"/>
          </p:cNvSpPr>
          <p:nvPr/>
        </p:nvSpPr>
        <p:spPr bwMode="auto">
          <a:xfrm>
            <a:off x="15240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7" name="TekstniOkvir 16"/>
          <p:cNvSpPr txBox="1">
            <a:spLocks noChangeArrowheads="1"/>
          </p:cNvSpPr>
          <p:nvPr/>
        </p:nvSpPr>
        <p:spPr bwMode="auto">
          <a:xfrm>
            <a:off x="1676400" y="2209800"/>
            <a:ext cx="45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8" name="TekstniOkvir 17"/>
          <p:cNvSpPr txBox="1">
            <a:spLocks noChangeArrowheads="1"/>
          </p:cNvSpPr>
          <p:nvPr/>
        </p:nvSpPr>
        <p:spPr bwMode="auto">
          <a:xfrm>
            <a:off x="18288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19" name="TekstniOkvir 18"/>
          <p:cNvSpPr txBox="1">
            <a:spLocks noChangeArrowheads="1"/>
          </p:cNvSpPr>
          <p:nvPr/>
        </p:nvSpPr>
        <p:spPr bwMode="auto">
          <a:xfrm>
            <a:off x="19812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20" name="TekstniOkvir 19"/>
          <p:cNvSpPr txBox="1">
            <a:spLocks noChangeArrowheads="1"/>
          </p:cNvSpPr>
          <p:nvPr/>
        </p:nvSpPr>
        <p:spPr bwMode="auto">
          <a:xfrm>
            <a:off x="2133600" y="22098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4113" name="TekstniOkvir 20"/>
          <p:cNvSpPr txBox="1">
            <a:spLocks noChangeArrowheads="1"/>
          </p:cNvSpPr>
          <p:nvPr/>
        </p:nvSpPr>
        <p:spPr bwMode="auto">
          <a:xfrm>
            <a:off x="685800" y="4572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22" name="TekstniOkvir 21"/>
          <p:cNvSpPr txBox="1">
            <a:spLocks noChangeArrowheads="1"/>
          </p:cNvSpPr>
          <p:nvPr/>
        </p:nvSpPr>
        <p:spPr bwMode="auto">
          <a:xfrm>
            <a:off x="5029200" y="4572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23" name="TekstniOkvir 22"/>
          <p:cNvSpPr txBox="1">
            <a:spLocks noChangeArrowheads="1"/>
          </p:cNvSpPr>
          <p:nvPr/>
        </p:nvSpPr>
        <p:spPr bwMode="auto">
          <a:xfrm>
            <a:off x="3962400" y="4572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24" name="TekstniOkvir 23"/>
          <p:cNvSpPr txBox="1">
            <a:spLocks noChangeArrowheads="1"/>
          </p:cNvSpPr>
          <p:nvPr/>
        </p:nvSpPr>
        <p:spPr bwMode="auto">
          <a:xfrm>
            <a:off x="2819400" y="4572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sp>
        <p:nvSpPr>
          <p:cNvPr id="25" name="TekstniOkvir 24"/>
          <p:cNvSpPr txBox="1">
            <a:spLocks noChangeArrowheads="1"/>
          </p:cNvSpPr>
          <p:nvPr/>
        </p:nvSpPr>
        <p:spPr bwMode="auto">
          <a:xfrm>
            <a:off x="1600200" y="457200"/>
            <a:ext cx="469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8000"/>
              <a:t>.</a:t>
            </a:r>
          </a:p>
        </p:txBody>
      </p:sp>
      <p:cxnSp>
        <p:nvCxnSpPr>
          <p:cNvPr id="27" name="Ravni poveznik 26"/>
          <p:cNvCxnSpPr/>
          <p:nvPr/>
        </p:nvCxnSpPr>
        <p:spPr>
          <a:xfrm>
            <a:off x="685800" y="4572000"/>
            <a:ext cx="4876800" cy="15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838200" y="1447800"/>
            <a:ext cx="6453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Osoba koja crta zove se CRTAČ.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90600" y="4800600"/>
            <a:ext cx="36936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 dirty="0"/>
              <a:t>Crtač crta CRTEŽ.</a:t>
            </a:r>
          </a:p>
        </p:txBody>
      </p:sp>
      <p:pic>
        <p:nvPicPr>
          <p:cNvPr id="8198" name="Picture 6" descr="ruka s olovkom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kopirano s racunala\MARIO POSAO\likovni radovi\generacija 2008,09\Likovni radovi 3 b 2010 2011\modelacija, skupljeno-raspršen\P104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2438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mazona2 zakrivljeni t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76600"/>
            <a:ext cx="2093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uglati ravni i zakrivljeni tok cr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990600"/>
            <a:ext cx="68580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2044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/>
              <a:t>Vrste crta?</a:t>
            </a:r>
            <a:endParaRPr lang="en-US" sz="2800" b="1"/>
          </a:p>
        </p:txBody>
      </p:sp>
      <p:pic>
        <p:nvPicPr>
          <p:cNvPr id="10245" name="Picture 5" descr="dalekovod ravni t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200400"/>
            <a:ext cx="22272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2743200" y="1752600"/>
            <a:ext cx="32766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1600200" y="1371600"/>
            <a:ext cx="9906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962400" y="2590800"/>
            <a:ext cx="2286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7" grpId="1" animBg="1"/>
      <p:bldP spid="102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zakrivljena c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279525" y="244475"/>
            <a:ext cx="307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Crte mogu biti: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838200" y="1828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V="1">
            <a:off x="609600" y="2590800"/>
            <a:ext cx="6096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12192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1219200" y="2590800"/>
            <a:ext cx="106680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3200400" y="3962400"/>
            <a:ext cx="19050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2895600" y="2667000"/>
            <a:ext cx="9144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 flipV="1">
            <a:off x="3200400" y="3048000"/>
            <a:ext cx="6096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 flipV="1">
            <a:off x="2286000" y="2667000"/>
            <a:ext cx="6096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232525" y="1311275"/>
            <a:ext cx="1585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/>
              <a:t>RAVNE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486400" y="2971800"/>
            <a:ext cx="268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/>
              <a:t>IZLOMLJENE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257800" y="5410200"/>
            <a:ext cx="291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/>
              <a:t>ZAKRIVLJENE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/>
      <p:bldP spid="9231" grpId="0"/>
      <p:bldP spid="92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zatvorena c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38200"/>
            <a:ext cx="2943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otvorena cr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04800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990600" y="4572000"/>
            <a:ext cx="2690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ZATVORENE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410200" y="4419600"/>
            <a:ext cx="2465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OTVORENE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ebela i ta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14400" y="685800"/>
            <a:ext cx="3838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 dirty="0"/>
              <a:t>U čemu je razlika?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86400" y="2133600"/>
            <a:ext cx="1855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DEBELA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57800" y="3276600"/>
            <a:ext cx="1606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TANKA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z="4000"/>
              <a:t>O čemu ovisi debljina crte?</a:t>
            </a:r>
          </a:p>
        </p:txBody>
      </p:sp>
      <p:pic>
        <p:nvPicPr>
          <p:cNvPr id="10243" name="Picture 4" descr="paste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419600"/>
            <a:ext cx="2159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drvena boj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148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floma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86000"/>
            <a:ext cx="21590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nalivpe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5240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olov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7432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91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Zadani dizajn</vt:lpstr>
      <vt:lpstr>Crte i vrste crta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Gordana Ivančić</dc:creator>
  <cp:lastModifiedBy>Maja Jelić-Kolar</cp:lastModifiedBy>
  <cp:revision>12</cp:revision>
  <cp:lastPrinted>1601-01-01T00:00:00Z</cp:lastPrinted>
  <dcterms:created xsi:type="dcterms:W3CDTF">1601-01-01T00:00:00Z</dcterms:created>
  <dcterms:modified xsi:type="dcterms:W3CDTF">2016-12-07T09:39:29Z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