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7" r:id="rId10"/>
    <p:sldId id="275" r:id="rId11"/>
    <p:sldId id="271" r:id="rId12"/>
    <p:sldId id="272" r:id="rId13"/>
    <p:sldId id="263" r:id="rId14"/>
    <p:sldId id="273" r:id="rId15"/>
    <p:sldId id="274" r:id="rId16"/>
    <p:sldId id="270" r:id="rId17"/>
    <p:sldId id="267" r:id="rId18"/>
    <p:sldId id="268" r:id="rId19"/>
    <p:sldId id="269" r:id="rId20"/>
    <p:sldId id="27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B7D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87857-9C4D-4009-A168-FDABE2D9E5A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739B2-03F0-4CCE-825F-847BEA2C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9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39B2-03F0-4CCE-825F-847BEA2C7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39B2-03F0-4CCE-825F-847BEA2C7C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39B2-03F0-4CCE-825F-847BEA2C7C0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11D9C7-E6D2-461B-A4A6-EE77C00E09F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D1007F6-E46B-4ACA-A10D-3D6960ACF3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2. KRUG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izbaci </a:t>
            </a:r>
            <a:r>
              <a:rPr lang="hr-HR" dirty="0" smtClean="0"/>
              <a:t>uljeza!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ctr"/>
            <a:r>
              <a:rPr lang="hr-HR" dirty="0" smtClean="0"/>
              <a:t>Pronađi pojam ili osobu koja ne pripada nizu!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2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hr-HR" sz="2800" dirty="0" smtClean="0"/>
              <a:t>a) Povaljska listina</a:t>
            </a:r>
          </a:p>
          <a:p>
            <a:pPr indent="0" algn="ctr">
              <a:buNone/>
            </a:pPr>
            <a:r>
              <a:rPr lang="hr-HR" sz="2800" dirty="0" smtClean="0"/>
              <a:t>b) Vinodolski zakonik</a:t>
            </a:r>
          </a:p>
          <a:p>
            <a:pPr indent="0" algn="ctr">
              <a:buNone/>
            </a:pPr>
            <a:r>
              <a:rPr lang="hr-HR" sz="2800" dirty="0" smtClean="0"/>
              <a:t>c) Šibenska molitva</a:t>
            </a:r>
          </a:p>
          <a:p>
            <a:pPr indent="0" algn="ctr">
              <a:buNone/>
            </a:pPr>
            <a:r>
              <a:rPr lang="hr-HR" sz="2800" dirty="0" smtClean="0"/>
              <a:t>d) Baščanska ploča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51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2. Rječnik pet najuglednijih europskih jezika...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hr-HR" sz="2000" dirty="0" smtClean="0"/>
              <a:t>a) latinskog</a:t>
            </a:r>
          </a:p>
          <a:p>
            <a:pPr indent="0" algn="ctr">
              <a:buNone/>
            </a:pPr>
            <a:r>
              <a:rPr lang="hr-HR" sz="2000" dirty="0" smtClean="0"/>
              <a:t>b) talijanskog</a:t>
            </a:r>
          </a:p>
          <a:p>
            <a:pPr indent="0" algn="ctr">
              <a:buNone/>
            </a:pPr>
            <a:r>
              <a:rPr lang="hr-HR" sz="2000" dirty="0" smtClean="0"/>
              <a:t>c) francuskog</a:t>
            </a:r>
          </a:p>
          <a:p>
            <a:pPr indent="0" algn="ctr">
              <a:buNone/>
            </a:pPr>
            <a:r>
              <a:rPr lang="hr-HR" sz="2000" dirty="0" smtClean="0"/>
              <a:t>d) njemačkog</a:t>
            </a:r>
          </a:p>
          <a:p>
            <a:pPr indent="0" algn="ctr">
              <a:buNone/>
            </a:pPr>
            <a:r>
              <a:rPr lang="hr-HR" sz="2000" dirty="0" smtClean="0"/>
              <a:t>e) dalmatinskog </a:t>
            </a:r>
          </a:p>
          <a:p>
            <a:pPr indent="0" algn="ctr">
              <a:buNone/>
            </a:pPr>
            <a:r>
              <a:rPr lang="hr-HR" sz="2000" dirty="0" smtClean="0"/>
              <a:t>f) mađarskog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23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hr-HR" sz="3200" dirty="0" smtClean="0"/>
              <a:t>a) Dimitrije Demeter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hr-HR" sz="3200" dirty="0" smtClean="0"/>
              <a:t>b) Petar Preradović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hr-HR" sz="3200" dirty="0" smtClean="0"/>
              <a:t>c) Antun Mihanović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hr-HR" sz="3200" dirty="0" smtClean="0"/>
              <a:t>d) Ljudevit Gaj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hr-HR" sz="3200" dirty="0" smtClean="0"/>
              <a:t>e) Marko Marulić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3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hr-HR" sz="2800" dirty="0" smtClean="0"/>
              <a:t>a) Zadar</a:t>
            </a:r>
          </a:p>
          <a:p>
            <a:pPr indent="0" algn="ctr">
              <a:buNone/>
            </a:pPr>
            <a:r>
              <a:rPr lang="hr-HR" sz="2800" dirty="0" smtClean="0"/>
              <a:t>b) Split</a:t>
            </a:r>
          </a:p>
          <a:p>
            <a:pPr indent="0" algn="ctr">
              <a:buNone/>
            </a:pPr>
            <a:r>
              <a:rPr lang="hr-HR" sz="2800" dirty="0" smtClean="0"/>
              <a:t>c) Dubrovnik</a:t>
            </a:r>
          </a:p>
          <a:p>
            <a:pPr indent="0" algn="ctr">
              <a:buNone/>
            </a:pPr>
            <a:r>
              <a:rPr lang="hr-HR" sz="2800" dirty="0" smtClean="0"/>
              <a:t>d) Hvar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528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buAutoNum type="alphaLcParenR"/>
            </a:pPr>
            <a:r>
              <a:rPr lang="hr-HR" sz="2800" dirty="0" smtClean="0"/>
              <a:t>zadarska </a:t>
            </a:r>
            <a:r>
              <a:rPr lang="hr-HR" sz="2800" dirty="0"/>
              <a:t>filološka </a:t>
            </a:r>
            <a:r>
              <a:rPr lang="hr-HR" sz="2800" dirty="0" smtClean="0"/>
              <a:t>škola</a:t>
            </a:r>
          </a:p>
          <a:p>
            <a:pPr marL="342900" indent="-342900" algn="ctr">
              <a:buAutoNum type="alphaLcParenR"/>
            </a:pPr>
            <a:r>
              <a:rPr lang="hr-HR" sz="2800" dirty="0" smtClean="0"/>
              <a:t>splitska </a:t>
            </a:r>
            <a:r>
              <a:rPr lang="hr-HR" sz="2800" dirty="0"/>
              <a:t>filološka </a:t>
            </a:r>
            <a:r>
              <a:rPr lang="hr-HR" sz="2800" dirty="0" smtClean="0"/>
              <a:t>škola</a:t>
            </a:r>
          </a:p>
          <a:p>
            <a:pPr marL="342900" indent="-342900" algn="ctr">
              <a:buAutoNum type="alphaLcParenR"/>
            </a:pPr>
            <a:r>
              <a:rPr lang="hr-HR" sz="2800" dirty="0" smtClean="0"/>
              <a:t>riječka </a:t>
            </a:r>
            <a:r>
              <a:rPr lang="hr-HR" sz="2800" dirty="0"/>
              <a:t>filološka </a:t>
            </a:r>
            <a:r>
              <a:rPr lang="hr-HR" sz="2800" dirty="0" smtClean="0"/>
              <a:t>škola</a:t>
            </a:r>
          </a:p>
          <a:p>
            <a:pPr marL="342900" indent="-342900" algn="ctr">
              <a:buAutoNum type="alphaLcParenR"/>
            </a:pPr>
            <a:r>
              <a:rPr lang="hr-HR" sz="2800" dirty="0" smtClean="0"/>
              <a:t>zagrebačka filološka škola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435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6400800" cy="685800"/>
          </a:xfrm>
        </p:spPr>
        <p:txBody>
          <a:bodyPr/>
          <a:lstStyle/>
          <a:p>
            <a:r>
              <a:rPr lang="hr-HR" dirty="0" smtClean="0"/>
              <a:t>ODGOVORI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33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Odgovori: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6832848" cy="367240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200" dirty="0" smtClean="0"/>
              <a:t>  a) SLOVINSKOGA	</a:t>
            </a:r>
          </a:p>
          <a:p>
            <a:pPr indent="0">
              <a:buNone/>
            </a:pPr>
            <a:r>
              <a:rPr lang="hr-HR" sz="2200" dirty="0" smtClean="0"/>
              <a:t>       b) ILIRSKOGA</a:t>
            </a:r>
          </a:p>
          <a:p>
            <a:pPr indent="0">
              <a:buNone/>
            </a:pPr>
            <a:r>
              <a:rPr lang="hr-HR" sz="2200" dirty="0" smtClean="0"/>
              <a:t>       c) SLOVENSKE               </a:t>
            </a:r>
          </a:p>
          <a:p>
            <a:pPr indent="0">
              <a:buNone/>
            </a:pPr>
            <a:r>
              <a:rPr lang="hr-HR" sz="2200" dirty="0"/>
              <a:t> </a:t>
            </a:r>
            <a:r>
              <a:rPr lang="hr-HR" sz="2200" dirty="0" smtClean="0"/>
              <a:t>      d) HORVATSKO-SLAVENSKOGA</a:t>
            </a:r>
          </a:p>
          <a:p>
            <a:pPr marL="342900" indent="-342900">
              <a:buAutoNum type="arabicPeriod" startAt="2"/>
            </a:pPr>
            <a:r>
              <a:rPr lang="hr-HR" sz="2200" dirty="0" smtClean="0"/>
              <a:t>PADOBRAN</a:t>
            </a:r>
          </a:p>
        </p:txBody>
      </p:sp>
    </p:spTree>
    <p:extLst>
      <p:ext uri="{BB962C8B-B14F-4D97-AF65-F5344CB8AC3E}">
        <p14:creationId xmlns:p14="http://schemas.microsoft.com/office/powerpoint/2010/main" val="34124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32856"/>
            <a:ext cx="6400800" cy="367240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r-HR" sz="2400" dirty="0"/>
              <a:t>ZRINSKI I FRANKOPAN</a:t>
            </a:r>
          </a:p>
          <a:p>
            <a:pPr marL="342900" indent="-342900">
              <a:buAutoNum type="arabicPeriod" startAt="3"/>
            </a:pPr>
            <a:r>
              <a:rPr lang="en-US" sz="2400" dirty="0" smtClean="0"/>
              <a:t>a)</a:t>
            </a:r>
            <a:r>
              <a:rPr lang="hr-HR" sz="2400" dirty="0" smtClean="0"/>
              <a:t> </a:t>
            </a:r>
            <a:r>
              <a:rPr lang="en-US" sz="2400" dirty="0" smtClean="0"/>
              <a:t>VIDRA</a:t>
            </a:r>
            <a:r>
              <a:rPr lang="en-US" sz="2400" dirty="0"/>
              <a:t>		</a:t>
            </a:r>
            <a:endParaRPr lang="hr-HR" sz="2400" dirty="0" smtClean="0"/>
          </a:p>
          <a:p>
            <a:pPr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</a:t>
            </a:r>
            <a:r>
              <a:rPr lang="en-US" sz="2400" dirty="0" smtClean="0"/>
              <a:t>b</a:t>
            </a:r>
            <a:r>
              <a:rPr lang="en-US" sz="2400" dirty="0"/>
              <a:t>)  MAČICA </a:t>
            </a:r>
          </a:p>
          <a:p>
            <a:pPr indent="0">
              <a:buNone/>
            </a:pPr>
            <a:r>
              <a:rPr lang="en-US" sz="2400" dirty="0"/>
              <a:t>     </a:t>
            </a:r>
            <a:r>
              <a:rPr lang="en-US" sz="2400" dirty="0" smtClean="0"/>
              <a:t>c</a:t>
            </a:r>
            <a:r>
              <a:rPr lang="en-US" sz="2400" dirty="0"/>
              <a:t>) OTAC HRVATSKE KNJIŽEVNOSTI</a:t>
            </a:r>
          </a:p>
          <a:p>
            <a:pPr marL="342900" indent="-342900">
              <a:buAutoNum type="arabicPeriod" startAt="5"/>
            </a:pPr>
            <a:r>
              <a:rPr lang="en-US" sz="2400" dirty="0" smtClean="0"/>
              <a:t>a</a:t>
            </a:r>
            <a:r>
              <a:rPr lang="en-US" sz="2400" dirty="0"/>
              <a:t>) DANICA		</a:t>
            </a:r>
            <a:endParaRPr lang="hr-HR" sz="2400" dirty="0" smtClean="0"/>
          </a:p>
          <a:p>
            <a:pPr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</a:t>
            </a:r>
            <a:r>
              <a:rPr lang="en-US" sz="2400" dirty="0" smtClean="0"/>
              <a:t>b</a:t>
            </a:r>
            <a:r>
              <a:rPr lang="en-US" sz="2400" dirty="0"/>
              <a:t>) 10. BROJ </a:t>
            </a:r>
            <a:r>
              <a:rPr lang="en-US" sz="2400" dirty="0" smtClean="0"/>
              <a:t>ČASOPISA</a:t>
            </a:r>
            <a:endParaRPr lang="en-US" sz="2400" b="1" dirty="0"/>
          </a:p>
          <a:p>
            <a:pPr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02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hr-HR" sz="2400" dirty="0"/>
              <a:t>6.   </a:t>
            </a:r>
            <a:r>
              <a:rPr lang="hr-HR" sz="2400" b="1" dirty="0"/>
              <a:t>ĕ</a:t>
            </a:r>
            <a:endParaRPr lang="en-US" sz="2400" b="1" dirty="0"/>
          </a:p>
          <a:p>
            <a:pPr indent="0">
              <a:buNone/>
            </a:pPr>
            <a:r>
              <a:rPr lang="hr-HR" sz="2400" dirty="0" smtClean="0"/>
              <a:t>7. DISERTACIJA</a:t>
            </a:r>
          </a:p>
        </p:txBody>
      </p:sp>
    </p:spTree>
    <p:extLst>
      <p:ext uri="{BB962C8B-B14F-4D97-AF65-F5344CB8AC3E}">
        <p14:creationId xmlns:p14="http://schemas.microsoft.com/office/powerpoint/2010/main" val="3041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6616824" cy="685800"/>
          </a:xfrm>
        </p:spPr>
        <p:txBody>
          <a:bodyPr>
            <a:noAutofit/>
          </a:bodyPr>
          <a:lstStyle/>
          <a:p>
            <a:r>
              <a:rPr lang="hr-HR" sz="1800" dirty="0" smtClean="0">
                <a:latin typeface="Baskerville Old Face" pitchFamily="18" charset="0"/>
              </a:rPr>
              <a:t>Hrvatski jezik tijekom povijesti nije se uvijek nazivao hrvatskim. DOPUNI NASLOVE SLJEDEĆIH DJELA NAZIVIMA KOJI SU SE KORISTILI ZA HRV. JEZIK.</a:t>
            </a:r>
            <a:endParaRPr lang="en-US" sz="18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hr-HR" sz="2400" dirty="0" smtClean="0"/>
              <a:t>Blago jezika ____________</a:t>
            </a:r>
          </a:p>
          <a:p>
            <a:pPr marL="342900" indent="-342900"/>
            <a:r>
              <a:rPr lang="hr-HR" sz="2400" dirty="0" smtClean="0"/>
              <a:t>Temelji __________ jezika u dvije knjige</a:t>
            </a:r>
          </a:p>
          <a:p>
            <a:pPr marL="342900" indent="-342900"/>
            <a:r>
              <a:rPr lang="hr-HR" sz="2400" dirty="0" smtClean="0"/>
              <a:t>Dictionar ili reči ____________</a:t>
            </a:r>
          </a:p>
          <a:p>
            <a:pPr marL="342900" indent="-342900"/>
            <a:r>
              <a:rPr lang="hr-HR" sz="2400" dirty="0" smtClean="0"/>
              <a:t>Kratka osnova _________________________ pravopisanja</a:t>
            </a:r>
          </a:p>
          <a:p>
            <a:pPr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31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 ASOCIJACIJE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498248"/>
              </p:ext>
            </p:extLst>
          </p:nvPr>
        </p:nvGraphicFramePr>
        <p:xfrm>
          <a:off x="1115616" y="2692400"/>
          <a:ext cx="6768752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368152"/>
                <a:gridCol w="1512168"/>
                <a:gridCol w="266429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jutarnjača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Marseljeza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smtClean="0">
                          <a:solidFill>
                            <a:schemeClr val="tx1"/>
                          </a:solidFill>
                        </a:rPr>
                        <a:t>Božjih zapovijedi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 smtClean="0">
                          <a:solidFill>
                            <a:schemeClr val="tx1"/>
                          </a:solidFill>
                        </a:rPr>
                        <a:t>Reč domovini</a:t>
                      </a:r>
                      <a:r>
                        <a:rPr lang="hr-HR" b="1" i="1" baseline="0" dirty="0" smtClean="0">
                          <a:solidFill>
                            <a:schemeClr val="tx1"/>
                          </a:solidFill>
                        </a:rPr>
                        <a:t> od hasnovitosti pisanja vu domorodnom jeziku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zvijezda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Oda radosti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X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preporoditelj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Venera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domoljubna pjesma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Messi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književnik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DANICA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HIMNA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smtClean="0"/>
                        <a:t>DESET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ANTUN MIHANOVIĆ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ysClr val="windowText" lastClr="000000"/>
                          </a:solidFill>
                        </a:rPr>
                        <a:t>HORVATSKA DOMOVINA /LIJEPA NAŠA DOMOVINO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09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IZBACI ULJEZA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hr-HR" dirty="0" smtClean="0"/>
              <a:t>BAŠČANSKA PLOČA – jedini je spomenik uklesan u kamenu, ostalo su rukopisni spomenici</a:t>
            </a:r>
          </a:p>
          <a:p>
            <a:pPr marL="342900" indent="-342900">
              <a:buAutoNum type="arabicPeriod"/>
            </a:pPr>
            <a:r>
              <a:rPr lang="hr-HR" dirty="0" smtClean="0"/>
              <a:t>FRANCUSKI JEZIK – nije zastupljen u Vrančićevu rječniku</a:t>
            </a:r>
          </a:p>
          <a:p>
            <a:pPr marL="342900" indent="-342900">
              <a:buAutoNum type="arabicPeriod"/>
            </a:pPr>
            <a:r>
              <a:rPr lang="hr-HR" dirty="0" smtClean="0"/>
              <a:t>MARKO MARULIĆ – jedini nije preporoditelj</a:t>
            </a:r>
          </a:p>
          <a:p>
            <a:pPr marL="342900" indent="-342900">
              <a:buAutoNum type="arabicPeriod"/>
            </a:pPr>
            <a:r>
              <a:rPr lang="hr-HR" dirty="0" smtClean="0"/>
              <a:t>DUBROVNIK – nastaju djela na štokavskom narječju, dok u Splitu, Zadru i Hvaru nastaju na čakavskom</a:t>
            </a:r>
          </a:p>
          <a:p>
            <a:pPr marL="342900" indent="-342900">
              <a:buAutoNum type="arabicPeriod"/>
            </a:pPr>
            <a:r>
              <a:rPr lang="hr-HR" dirty="0" smtClean="0"/>
              <a:t>SPLITSKA FILOLOŠLA ŠKOLA – ne postoji ☺</a:t>
            </a:r>
          </a:p>
          <a:p>
            <a:pPr marL="342900" indent="-342900">
              <a:buAutoNum type="arabicPeriod"/>
            </a:pPr>
            <a:endParaRPr lang="hr-HR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9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76872"/>
            <a:ext cx="6624736" cy="3528392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hr-HR" sz="2600" dirty="0" smtClean="0"/>
              <a:t>Faust Vrančić 1595. godine izdao je prvi hrvatski rječnik pod nazivom </a:t>
            </a:r>
            <a:r>
              <a:rPr lang="hr-HR" sz="2600" i="1" dirty="0" smtClean="0"/>
              <a:t>Rječnik pet najodličnijih europskih jezika</a:t>
            </a:r>
            <a:r>
              <a:rPr lang="hr-HR" sz="2600" dirty="0" smtClean="0"/>
              <a:t>.</a:t>
            </a:r>
          </a:p>
          <a:p>
            <a:pPr indent="0">
              <a:lnSpc>
                <a:spcPct val="100000"/>
              </a:lnSpc>
              <a:buNone/>
            </a:pPr>
            <a:r>
              <a:rPr lang="hr-HR" sz="2600" dirty="0" smtClean="0"/>
              <a:t>Vrančića su smatrali pravim renesansnim čovjekom, no </a:t>
            </a:r>
            <a:r>
              <a:rPr lang="hr-HR" sz="2600" dirty="0"/>
              <a:t>njegove </a:t>
            </a:r>
            <a:r>
              <a:rPr lang="hr-HR" sz="2600" dirty="0" smtClean="0"/>
              <a:t>su inovacije </a:t>
            </a:r>
            <a:r>
              <a:rPr lang="hr-HR" sz="2600" dirty="0"/>
              <a:t>č</a:t>
            </a:r>
            <a:r>
              <a:rPr lang="hr-HR" sz="2600" dirty="0" smtClean="0"/>
              <a:t>esto pripisivali drugima. Koji su njegov veliki izum nepravedno pripisivali velikom Leonardu da Vinciju?</a:t>
            </a:r>
          </a:p>
        </p:txBody>
      </p:sp>
    </p:spTree>
    <p:extLst>
      <p:ext uri="{BB962C8B-B14F-4D97-AF65-F5344CB8AC3E}">
        <p14:creationId xmlns:p14="http://schemas.microsoft.com/office/powerpoint/2010/main" val="6820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348880"/>
            <a:ext cx="6400800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Književnici ozaljskoga književno-jezičnog kruga stvaraju djela na tronarječnoj osnovici i okupljaju se oko kojih dviju velikaških obitelji?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77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Autofit/>
          </a:bodyPr>
          <a:lstStyle/>
          <a:p>
            <a:r>
              <a:rPr lang="hr-HR" sz="2400" dirty="0" smtClean="0"/>
              <a:t>4.</a:t>
            </a:r>
            <a:br>
              <a:rPr lang="hr-HR" sz="2400" dirty="0" smtClean="0"/>
            </a:br>
            <a:r>
              <a:rPr lang="hr-HR" sz="2200" dirty="0" smtClean="0"/>
              <a:t>PO KOJIM SU NADIMCIMA POZNATI sljedeći hrvatski književnicI: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hr-HR" sz="3600" dirty="0" smtClean="0"/>
              <a:t>Marin Držić</a:t>
            </a:r>
          </a:p>
          <a:p>
            <a:pPr marL="285750" indent="-285750"/>
            <a:r>
              <a:rPr lang="hr-HR" sz="3600" dirty="0" smtClean="0"/>
              <a:t>Ivan Gundulić</a:t>
            </a:r>
          </a:p>
          <a:p>
            <a:pPr marL="285750" indent="-285750"/>
            <a:r>
              <a:rPr lang="hr-HR" sz="3600" dirty="0" smtClean="0"/>
              <a:t>Marko Marulić</a:t>
            </a:r>
          </a:p>
        </p:txBody>
      </p:sp>
    </p:spTree>
    <p:extLst>
      <p:ext uri="{BB962C8B-B14F-4D97-AF65-F5344CB8AC3E}">
        <p14:creationId xmlns:p14="http://schemas.microsoft.com/office/powerpoint/2010/main" val="40388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i="1" dirty="0" smtClean="0"/>
              <a:t>Horvatska domovina </a:t>
            </a:r>
            <a:r>
              <a:rPr lang="hr-HR" sz="2800" dirty="0" smtClean="0"/>
              <a:t>pjesma je Antuna Mihanovića koja je izašla 1835. godine, a nama je poznatija pod današnjim nazivom </a:t>
            </a:r>
            <a:r>
              <a:rPr lang="hr-HR" sz="2800" i="1" dirty="0" smtClean="0"/>
              <a:t>Lijepa naša domovino</a:t>
            </a:r>
            <a:r>
              <a:rPr lang="hr-HR" sz="2800" dirty="0" smtClean="0"/>
              <a:t>. U kojem je časopisu izašla Mihanovićeva pjesma?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Za dodatni bod napišite u kojem je broju časopisa izašla!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10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348880"/>
            <a:ext cx="6400800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Ljudevit Gaj u svojim djelima </a:t>
            </a:r>
            <a:r>
              <a:rPr lang="hr-HR" sz="2800" i="1" dirty="0" smtClean="0"/>
              <a:t>Kratka osnova</a:t>
            </a:r>
            <a:r>
              <a:rPr lang="hr-HR" sz="2800" dirty="0" smtClean="0"/>
              <a:t> i </a:t>
            </a:r>
            <a:r>
              <a:rPr lang="hr-HR" sz="2800" i="1" dirty="0" err="1" smtClean="0"/>
              <a:t>Pravopisz</a:t>
            </a:r>
            <a:r>
              <a:rPr lang="hr-HR" sz="2800" dirty="0" smtClean="0"/>
              <a:t> predlaže slovopisnu reformu. Tada nastaju neka slova kojima se i danas služimo: č, ć, ž, š, lj, nj. </a:t>
            </a:r>
            <a:r>
              <a:rPr lang="hr-HR" sz="2800" dirty="0"/>
              <a:t>N</a:t>
            </a:r>
            <a:r>
              <a:rPr lang="hr-HR" sz="2800" dirty="0" smtClean="0"/>
              <a:t>o Gaj predlaže i neka rješenja koja nisu zaživjela, kao što je rogato e. Napiši znak za rogato 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03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132856"/>
            <a:ext cx="6400800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buNone/>
            </a:pPr>
            <a:endParaRPr lang="hr-HR" sz="2800" dirty="0" smtClean="0"/>
          </a:p>
          <a:p>
            <a:pPr indent="0" algn="just">
              <a:lnSpc>
                <a:spcPct val="100000"/>
              </a:lnSpc>
              <a:buNone/>
            </a:pPr>
            <a:r>
              <a:rPr lang="hr-HR" sz="2800" dirty="0" smtClean="0"/>
              <a:t>Grof Janko Drašković zastupao je ideje preporoditelja u Saboru. Poznat je po tome što je napisao prvi hrvatski politički program. Kako se zove taj program?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 ASOCIJACIJE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145512"/>
              </p:ext>
            </p:extLst>
          </p:nvPr>
        </p:nvGraphicFramePr>
        <p:xfrm>
          <a:off x="1115616" y="2692400"/>
          <a:ext cx="6768752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368152"/>
                <a:gridCol w="1512168"/>
                <a:gridCol w="266429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jutarnjača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Marseljeza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solidFill>
                            <a:schemeClr val="tx1"/>
                          </a:solidFill>
                        </a:rPr>
                        <a:t>Božjih zapovijedi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1" dirty="0" smtClean="0">
                          <a:solidFill>
                            <a:schemeClr val="tx1"/>
                          </a:solidFill>
                        </a:rPr>
                        <a:t>Reč domovini</a:t>
                      </a:r>
                      <a:r>
                        <a:rPr lang="hr-HR" b="1" i="1" baseline="0" dirty="0" smtClean="0">
                          <a:solidFill>
                            <a:schemeClr val="tx1"/>
                          </a:solidFill>
                        </a:rPr>
                        <a:t> od hasnovitosti pisanja vu domorodnom jeziku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zvijezda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Oda radosti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X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preporoditelj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Venera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domoljubna pjesma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Messi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književnik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418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235</TotalTime>
  <Words>513</Words>
  <Application>Microsoft Office PowerPoint</Application>
  <PresentationFormat>On-screen Show (4:3)</PresentationFormat>
  <Paragraphs>116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2. KRUG</vt:lpstr>
      <vt:lpstr>Hrvatski jezik tijekom povijesti nije se uvijek nazivao hrvatskim. DOPUNI NASLOVE SLJEDEĆIH DJELA NAZIVIMA KOJI SU SE KORISTILI ZA HRV. JEZIK.</vt:lpstr>
      <vt:lpstr>2.</vt:lpstr>
      <vt:lpstr>3.</vt:lpstr>
      <vt:lpstr>4. PO KOJIM SU NADIMCIMA POZNATI sljedeći hrvatski književnicI:</vt:lpstr>
      <vt:lpstr>5.</vt:lpstr>
      <vt:lpstr>6.</vt:lpstr>
      <vt:lpstr>7.</vt:lpstr>
      <vt:lpstr>8. ASOCIJACIJE</vt:lpstr>
      <vt:lpstr>izbaci uljeza!</vt:lpstr>
      <vt:lpstr>1.</vt:lpstr>
      <vt:lpstr>2. Rječnik pet najuglednijih europskih jezika...</vt:lpstr>
      <vt:lpstr>3.</vt:lpstr>
      <vt:lpstr>4.</vt:lpstr>
      <vt:lpstr>5.</vt:lpstr>
      <vt:lpstr>ODGOVORI</vt:lpstr>
      <vt:lpstr>Odgovori:</vt:lpstr>
      <vt:lpstr>PowerPoint Presentation</vt:lpstr>
      <vt:lpstr>PowerPoint Presentation</vt:lpstr>
      <vt:lpstr>8. ASOCIJACIJE</vt:lpstr>
      <vt:lpstr>IZBACI ULJEZA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Hana</cp:lastModifiedBy>
  <cp:revision>20</cp:revision>
  <dcterms:created xsi:type="dcterms:W3CDTF">2018-03-10T13:35:42Z</dcterms:created>
  <dcterms:modified xsi:type="dcterms:W3CDTF">2020-03-11T09:27:43Z</dcterms:modified>
</cp:coreProperties>
</file>