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0" r:id="rId1"/>
  </p:sldMasterIdLst>
  <p:notesMasterIdLst>
    <p:notesMasterId r:id="rId19"/>
  </p:notesMasterIdLst>
  <p:sldIdLst>
    <p:sldId id="256" r:id="rId2"/>
    <p:sldId id="257" r:id="rId3"/>
    <p:sldId id="258" r:id="rId4"/>
    <p:sldId id="272" r:id="rId5"/>
    <p:sldId id="289" r:id="rId6"/>
    <p:sldId id="309" r:id="rId7"/>
    <p:sldId id="273" r:id="rId8"/>
    <p:sldId id="310" r:id="rId9"/>
    <p:sldId id="311" r:id="rId10"/>
    <p:sldId id="307" r:id="rId11"/>
    <p:sldId id="312" r:id="rId12"/>
    <p:sldId id="313" r:id="rId13"/>
    <p:sldId id="314" r:id="rId14"/>
    <p:sldId id="290" r:id="rId15"/>
    <p:sldId id="294" r:id="rId16"/>
    <p:sldId id="300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uzica Ambrus-Kis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AFA560-9310-49E0-A04C-438730C9A3D0}">
  <a:tblStyle styleId="{01AFA560-9310-49E0-A04C-438730C9A3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Svijetli stil 2 - Isticanj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2501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72665b58a5_1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72665b58a5_1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8819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262e5bf8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7262e5bf8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4902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1893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213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378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333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039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331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517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86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219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592578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436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310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528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727146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 smtClean="0"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37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il-klett.hr/sites/default/files/metodicki-kutak/20-track20_4.mp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il-klett.hr/sites/default/files/metodicki-kutak/20-track20_4.mp3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il-klett.hr/sites/default/files/metodicki-kutak/16-track16_3.mp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il-klett.hr/sites/default/files/metodicki-kutak/16-track16_3.mp3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" TargetMode="External"/><Relationship Id="rId7" Type="http://schemas.openxmlformats.org/officeDocument/2006/relationships/hyperlink" Target="https://www.genial.ly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ezi.com/" TargetMode="External"/><Relationship Id="rId5" Type="http://schemas.openxmlformats.org/officeDocument/2006/relationships/hyperlink" Target="https://padlet.com/dashboard" TargetMode="External"/><Relationship Id="rId4" Type="http://schemas.openxmlformats.org/officeDocument/2006/relationships/hyperlink" Target="https://en.linoit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oggle.it/" TargetMode="External"/><Relationship Id="rId3" Type="http://schemas.openxmlformats.org/officeDocument/2006/relationships/hyperlink" Target="https://hr.izzi.digital/DOS/17968/18034.html" TargetMode="External"/><Relationship Id="rId7" Type="http://schemas.openxmlformats.org/officeDocument/2006/relationships/hyperlink" Target="https://www.mindmeister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nial.ly/" TargetMode="External"/><Relationship Id="rId5" Type="http://schemas.openxmlformats.org/officeDocument/2006/relationships/hyperlink" Target="https://prezi.com/" TargetMode="External"/><Relationship Id="rId4" Type="http://schemas.openxmlformats.org/officeDocument/2006/relationships/hyperlink" Target="https://hr.izzi.digital/DOS/17968/18039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7968/18034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r.izzi.digital/DOS/17968/18039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linoit.com/" TargetMode="External"/><Relationship Id="rId2" Type="http://schemas.openxmlformats.org/officeDocument/2006/relationships/hyperlink" Target="https://padlet.com/dashboar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r.izzi.digital/DOS/17968/18034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7968/18036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r.izzi.digital/DOS/17968/18038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r.izzi.digital/DOS/17968/18039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alibri"/>
              <a:buNone/>
            </a:pPr>
            <a:br>
              <a:rPr lang="hr-HR" sz="4000" b="1" dirty="0"/>
            </a:br>
            <a:r>
              <a:rPr lang="hr-HR" sz="5400" b="1" i="1" dirty="0">
                <a:solidFill>
                  <a:schemeClr val="accent3">
                    <a:lumMod val="50000"/>
                  </a:schemeClr>
                </a:solidFill>
              </a:rPr>
              <a:t>RONDO</a:t>
            </a:r>
            <a:endParaRPr sz="5400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2" name="Google Shape;102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1800" b="1" dirty="0"/>
              <a:t>(1 nastavni sat)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1800" b="1" dirty="0"/>
              <a:t>CILJANI RAZRED: </a:t>
            </a: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hr-HR" sz="1800" b="1" dirty="0"/>
              <a:t>2. RAZRED </a:t>
            </a:r>
            <a:r>
              <a:rPr lang="hr-HR" sz="1800" b="1" dirty="0" err="1"/>
              <a:t>ČETVEROGODIŠNJEGa</a:t>
            </a:r>
            <a:r>
              <a:rPr lang="hr-HR" sz="1800" b="1" dirty="0"/>
              <a:t> PROGRAMA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3. zadatak: Rondo s dvije teme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dirty="0">
                <a:solidFill>
                  <a:schemeClr val="dk1"/>
                </a:solidFill>
              </a:rPr>
              <a:t>Upoznaj 3. stavak </a:t>
            </a:r>
            <a:r>
              <a:rPr lang="hr-HR" i="1" dirty="0">
                <a:solidFill>
                  <a:schemeClr val="dk1"/>
                </a:solidFill>
              </a:rPr>
              <a:t>Rondo,</a:t>
            </a:r>
            <a:r>
              <a:rPr lang="hr-HR" dirty="0">
                <a:solidFill>
                  <a:schemeClr val="dk1"/>
                </a:solidFill>
              </a:rPr>
              <a:t> </a:t>
            </a:r>
            <a:r>
              <a:rPr lang="pl-PL" i="1" dirty="0">
                <a:solidFill>
                  <a:schemeClr val="dk1"/>
                </a:solidFill>
              </a:rPr>
              <a:t>Sonate za glasovir u G-duru</a:t>
            </a:r>
            <a:r>
              <a:rPr lang="pl-PL" dirty="0">
                <a:solidFill>
                  <a:schemeClr val="dk1"/>
                </a:solidFill>
              </a:rPr>
              <a:t>, op. 49, br. 1 </a:t>
            </a:r>
            <a:r>
              <a:rPr lang="hr-HR" dirty="0">
                <a:solidFill>
                  <a:schemeClr val="dk1"/>
                </a:solidFill>
              </a:rPr>
              <a:t>Ludwiga van Beethovena, na stranici 116 </a:t>
            </a:r>
            <a:r>
              <a:rPr lang="hr-HR" b="1" i="1" dirty="0">
                <a:solidFill>
                  <a:schemeClr val="dk1"/>
                </a:solidFill>
              </a:rPr>
              <a:t>Glazbeni susreti 2. vrste</a:t>
            </a:r>
            <a:endParaRPr lang="hr-HR" b="1" i="1" dirty="0">
              <a:solidFill>
                <a:srgbClr val="C0000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 err="1">
                <a:solidFill>
                  <a:schemeClr val="tx1"/>
                </a:solidFill>
              </a:rPr>
              <a:t>audiozapis</a:t>
            </a:r>
            <a:r>
              <a:rPr lang="hr-HR" sz="1600" dirty="0">
                <a:solidFill>
                  <a:schemeClr val="tx1"/>
                </a:solidFill>
              </a:rPr>
              <a:t> možeš pronaći na sljedećoj stranici 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https://www.profil-klett.hr/sites/default/files/metodicki-kutak/20-track20_4.mp3</a:t>
            </a:r>
            <a:r>
              <a:rPr lang="hr-HR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dirty="0">
                <a:solidFill>
                  <a:srgbClr val="FF0000"/>
                </a:solidFill>
              </a:rPr>
              <a:t>Zadatak za 1. slušanje: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dirty="0">
                <a:solidFill>
                  <a:schemeClr val="dk1"/>
                </a:solidFill>
              </a:rPr>
              <a:t>U kojem je tempu skladan stavak? Odaberi točan odgovor: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dirty="0">
                <a:solidFill>
                  <a:schemeClr val="dk1"/>
                </a:solidFill>
              </a:rPr>
              <a:t>Polaganom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dirty="0">
                <a:solidFill>
                  <a:schemeClr val="dk1"/>
                </a:solidFill>
              </a:rPr>
              <a:t>Brzom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dirty="0">
                <a:solidFill>
                  <a:schemeClr val="dk1"/>
                </a:solidFill>
              </a:rPr>
              <a:t>Umjerenom 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endParaRPr lang="pl-PL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dirty="0">
                <a:solidFill>
                  <a:schemeClr val="dk1"/>
                </a:solidFill>
              </a:rPr>
              <a:t>Opiši karakter stavka: _____________________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dirty="0">
                <a:solidFill>
                  <a:schemeClr val="dk1"/>
                </a:solidFill>
              </a:rPr>
              <a:t>Zaključke izloži pisanim putem, na način dogovoren s predmetnim nastavnikom.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16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9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3. zadatak: Rondo s dvije teme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Upoznaj 3. stavak </a:t>
            </a:r>
            <a:r>
              <a:rPr lang="hr-HR" sz="2000" i="1" dirty="0">
                <a:solidFill>
                  <a:schemeClr val="dk1"/>
                </a:solidFill>
              </a:rPr>
              <a:t>Rondo</a:t>
            </a:r>
            <a:r>
              <a:rPr lang="hr-HR" sz="2000" dirty="0">
                <a:solidFill>
                  <a:schemeClr val="dk1"/>
                </a:solidFill>
              </a:rPr>
              <a:t> </a:t>
            </a:r>
            <a:r>
              <a:rPr lang="pl-PL" sz="2000" i="1" dirty="0">
                <a:solidFill>
                  <a:schemeClr val="dk1"/>
                </a:solidFill>
              </a:rPr>
              <a:t>Sonate za glasovir u G-duru</a:t>
            </a:r>
            <a:r>
              <a:rPr lang="pl-PL" sz="2000" dirty="0">
                <a:solidFill>
                  <a:schemeClr val="dk1"/>
                </a:solidFill>
              </a:rPr>
              <a:t>, op. 49, br. 1 </a:t>
            </a:r>
            <a:r>
              <a:rPr lang="hr-HR" sz="2000" dirty="0">
                <a:solidFill>
                  <a:schemeClr val="dk1"/>
                </a:solidFill>
              </a:rPr>
              <a:t>Ludwiga van Beethovena, na stranici 116 </a:t>
            </a:r>
            <a:r>
              <a:rPr lang="hr-HR" sz="2000" b="1" i="1" dirty="0">
                <a:solidFill>
                  <a:schemeClr val="dk1"/>
                </a:solidFill>
              </a:rPr>
              <a:t>Glazbeni susreti 2. vrste</a:t>
            </a:r>
            <a:endParaRPr lang="hr-HR" sz="2000" b="1" i="1" dirty="0">
              <a:solidFill>
                <a:srgbClr val="C0000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 err="1">
                <a:solidFill>
                  <a:schemeClr val="tx1"/>
                </a:solidFill>
              </a:rPr>
              <a:t>audiozapis</a:t>
            </a:r>
            <a:r>
              <a:rPr lang="hr-HR" sz="1600" dirty="0">
                <a:solidFill>
                  <a:schemeClr val="tx1"/>
                </a:solidFill>
              </a:rPr>
              <a:t> možeš pronaći na sljedećoj stranici 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https://www.profil-klett.hr/sites/default/files/metodicki-kutak/20-track20_4.mp3</a:t>
            </a:r>
            <a:r>
              <a:rPr lang="hr-HR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rgbClr val="FF0000"/>
                </a:solidFill>
              </a:rPr>
              <a:t>Zadatak za 2. slušanje: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dk1"/>
                </a:solidFill>
              </a:rPr>
              <a:t>Prati strukturu stavka i odaberi točan odgovor: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sz="2000" dirty="0">
                <a:solidFill>
                  <a:schemeClr val="dk1"/>
                </a:solidFill>
              </a:rPr>
              <a:t>a b a b a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sz="2000" dirty="0">
                <a:solidFill>
                  <a:schemeClr val="dk1"/>
                </a:solidFill>
              </a:rPr>
              <a:t>a a b b a a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dk1"/>
                </a:solidFill>
              </a:rPr>
              <a:t>Zaključke izloži pisanim putem, na ranije dogovoren način.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16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126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4. zadatak: Rondo s tri teme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Upoznaj 2. stavak </a:t>
            </a:r>
            <a:r>
              <a:rPr lang="hr-HR" sz="2000" i="1" dirty="0">
                <a:solidFill>
                  <a:schemeClr val="dk1"/>
                </a:solidFill>
              </a:rPr>
              <a:t>Andante, Male noćne glazbe </a:t>
            </a:r>
            <a:r>
              <a:rPr lang="hr-HR" sz="2000" dirty="0">
                <a:solidFill>
                  <a:schemeClr val="dk1"/>
                </a:solidFill>
              </a:rPr>
              <a:t>Wolfganga Amadeusa Mozarta, na stranici 117 </a:t>
            </a:r>
            <a:r>
              <a:rPr lang="hr-HR" sz="2000" b="1" i="1" dirty="0">
                <a:solidFill>
                  <a:schemeClr val="dk1"/>
                </a:solidFill>
              </a:rPr>
              <a:t>Glazbeni susreti 2. vrste</a:t>
            </a:r>
            <a:endParaRPr lang="hr-HR" sz="2000" b="1" i="1" dirty="0">
              <a:solidFill>
                <a:srgbClr val="C0000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 err="1">
                <a:solidFill>
                  <a:schemeClr val="tx1"/>
                </a:solidFill>
              </a:rPr>
              <a:t>audiozapis</a:t>
            </a:r>
            <a:r>
              <a:rPr lang="hr-HR" sz="1600" dirty="0">
                <a:solidFill>
                  <a:schemeClr val="tx1"/>
                </a:solidFill>
              </a:rPr>
              <a:t> možeš pronaći na sljedećoj stranici 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https://www.profil-klett.hr/sites/default/files/metodicki-kutak/16-track16_3.mp3</a:t>
            </a:r>
            <a:r>
              <a:rPr lang="hr-HR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rgbClr val="FF0000"/>
                </a:solidFill>
              </a:rPr>
              <a:t>Zadatak za 1. slušanje: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dk1"/>
                </a:solidFill>
              </a:rPr>
              <a:t>Odredi glazbeni slog stavka. Odaberi točan odgovor: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sz="2000" dirty="0">
                <a:solidFill>
                  <a:schemeClr val="dk1"/>
                </a:solidFill>
              </a:rPr>
              <a:t>Polifoni slog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sz="2000" dirty="0">
                <a:solidFill>
                  <a:schemeClr val="dk1"/>
                </a:solidFill>
              </a:rPr>
              <a:t>Homofoni slog</a:t>
            </a:r>
          </a:p>
          <a:p>
            <a:pPr marL="749808" lvl="1" indent="-45720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pl-PL" sz="2000" dirty="0">
                <a:solidFill>
                  <a:schemeClr val="dk1"/>
                </a:solidFill>
              </a:rPr>
              <a:t>Izmjena polifonog i homofonog sloga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dk1"/>
                </a:solidFill>
              </a:rPr>
              <a:t>Zaključke izloži pisanim putem, na ranije dogovoren način.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16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186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hr-HR" sz="3200" b="1" dirty="0">
                <a:solidFill>
                  <a:srgbClr val="C00000"/>
                </a:solidFill>
              </a:rPr>
              <a:t>4. zadatak: Rondo s tri teme</a:t>
            </a:r>
            <a:endParaRPr sz="3200" b="1" dirty="0">
              <a:solidFill>
                <a:schemeClr val="dk1"/>
              </a:solidFill>
            </a:endParaRPr>
          </a:p>
        </p:txBody>
      </p:sp>
      <p:sp>
        <p:nvSpPr>
          <p:cNvPr id="263" name="Google Shape;263;p3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dk1"/>
                </a:solidFill>
              </a:rPr>
              <a:t>Upoznaj 2. stavak </a:t>
            </a:r>
            <a:r>
              <a:rPr lang="hr-HR" sz="2000" i="1" dirty="0">
                <a:solidFill>
                  <a:schemeClr val="dk1"/>
                </a:solidFill>
              </a:rPr>
              <a:t>Andante, Male noćne glazbe </a:t>
            </a:r>
            <a:r>
              <a:rPr lang="hr-HR" sz="2000" dirty="0">
                <a:solidFill>
                  <a:schemeClr val="dk1"/>
                </a:solidFill>
              </a:rPr>
              <a:t>Wolfganga Amadeusa Mozarta, na stranici 117 </a:t>
            </a:r>
            <a:r>
              <a:rPr lang="hr-HR" sz="2000" b="1" i="1" dirty="0">
                <a:solidFill>
                  <a:schemeClr val="dk1"/>
                </a:solidFill>
              </a:rPr>
              <a:t>Glazbeni susreti 2. vrste</a:t>
            </a:r>
            <a:endParaRPr lang="hr-HR" sz="2000" b="1" i="1" dirty="0">
              <a:solidFill>
                <a:srgbClr val="C0000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 err="1">
                <a:solidFill>
                  <a:schemeClr val="tx1"/>
                </a:solidFill>
              </a:rPr>
              <a:t>audiozapis</a:t>
            </a:r>
            <a:r>
              <a:rPr lang="hr-HR" sz="1600" dirty="0">
                <a:solidFill>
                  <a:schemeClr val="tx1"/>
                </a:solidFill>
              </a:rPr>
              <a:t> možeš pronaći na sljedećoj stranici 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16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https://www.profil-klett.hr/sites/default/files/metodicki-kutak/16-track16_3.mp3</a:t>
            </a:r>
            <a:r>
              <a:rPr lang="hr-HR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rgbClr val="FF0000"/>
                </a:solidFill>
              </a:rPr>
              <a:t>Zadatak za 2. slušanje: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tx1"/>
                </a:solidFill>
              </a:rPr>
              <a:t>Klasični rondo s tri teme može biti građen na dvojak način: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tx1"/>
                </a:solidFill>
              </a:rPr>
              <a:t>A – B – A – C – A ili </a:t>
            </a:r>
            <a:r>
              <a:rPr lang="pt-BR" sz="2000" dirty="0">
                <a:solidFill>
                  <a:schemeClr val="tx1"/>
                </a:solidFill>
              </a:rPr>
              <a:t>A – B – A – C – A </a:t>
            </a:r>
            <a:r>
              <a:rPr lang="hr-HR" sz="2000" dirty="0">
                <a:solidFill>
                  <a:schemeClr val="tx1"/>
                </a:solidFill>
              </a:rPr>
              <a:t>– B – A.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hr-HR" sz="2000" dirty="0">
                <a:solidFill>
                  <a:schemeClr val="tx1"/>
                </a:solidFill>
              </a:rPr>
              <a:t>Izdvoji strukturu koju prepoznaješ u slušanome stavku.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pl-PL" sz="2000" dirty="0">
                <a:solidFill>
                  <a:schemeClr val="dk1"/>
                </a:solidFill>
              </a:rPr>
              <a:t>Zaključke izloži pisanim putem, na ranije dogovoren način.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pl-PL" sz="2000" dirty="0">
              <a:solidFill>
                <a:schemeClr val="dk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hr-HR" sz="1600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65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7BD2AE-A609-4FE9-AA81-A3CDD72A8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solidFill>
                  <a:srgbClr val="C00000"/>
                </a:solidFill>
              </a:rPr>
              <a:t>5. zadatak: </a:t>
            </a:r>
            <a:r>
              <a:rPr lang="hr-HR" sz="3600" b="1" i="1" dirty="0">
                <a:solidFill>
                  <a:srgbClr val="C00000"/>
                </a:solidFill>
              </a:rPr>
              <a:t>Usustavi sadržaje i zaključi!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15C16D-62F6-4A00-856A-E6543B5D8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Ponovi sadržaje iz prethodnih aktivnosti i zabilježi unaprijed dogovorenom formom / alatom (u obliku prezentacije, umne mape i sl.)</a:t>
            </a:r>
          </a:p>
          <a:p>
            <a:r>
              <a:rPr lang="hr-HR" dirty="0">
                <a:solidFill>
                  <a:srgbClr val="C00000"/>
                </a:solidFill>
              </a:rPr>
              <a:t>Ključni pojmovi: </a:t>
            </a:r>
          </a:p>
          <a:p>
            <a:r>
              <a:rPr lang="hr-HR" dirty="0">
                <a:solidFill>
                  <a:srgbClr val="C00000"/>
                </a:solidFill>
              </a:rPr>
              <a:t>Rondo, klasični rondo s jednom, dvije i tri teme</a:t>
            </a:r>
          </a:p>
          <a:p>
            <a:endParaRPr lang="hr-H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774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b="1" i="1" dirty="0">
                <a:solidFill>
                  <a:schemeClr val="accent5">
                    <a:lumMod val="50000"/>
                  </a:schemeClr>
                </a:solidFill>
              </a:rPr>
              <a:t>IZBORNI MINI PROJEKTNI ZADATAK </a:t>
            </a:r>
            <a:endParaRPr sz="32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lvl="0" indent="0">
              <a:spcAft>
                <a:spcPts val="0"/>
              </a:spcAft>
              <a:buNone/>
            </a:pPr>
            <a:r>
              <a:rPr lang="hr-HR" sz="1800" b="1" dirty="0">
                <a:solidFill>
                  <a:srgbClr val="C00000"/>
                </a:solidFill>
              </a:rPr>
              <a:t>Poznaješ li primjere ronda u popularnim ili </a:t>
            </a:r>
            <a:r>
              <a:rPr lang="hr-HR" sz="1800" b="1" i="1" dirty="0">
                <a:solidFill>
                  <a:srgbClr val="C00000"/>
                </a:solidFill>
              </a:rPr>
              <a:t>jazz </a:t>
            </a:r>
            <a:r>
              <a:rPr lang="hr-HR" sz="1800" b="1" dirty="0">
                <a:solidFill>
                  <a:srgbClr val="C00000"/>
                </a:solidFill>
              </a:rPr>
              <a:t>skladbama? </a:t>
            </a:r>
          </a:p>
          <a:p>
            <a:pPr marL="0" lvl="0" indent="0">
              <a:spcAft>
                <a:spcPts val="0"/>
              </a:spcAft>
              <a:buNone/>
            </a:pPr>
            <a:r>
              <a:rPr lang="hr-HR" sz="1800" dirty="0"/>
              <a:t>Prouči sadržaje na IZZI DOS stranici (odlomci </a:t>
            </a:r>
            <a:r>
              <a:rPr lang="hr-HR" sz="1800" b="1" dirty="0"/>
              <a:t>Rondo u jazzu, Rondo u popularnoj glazbi</a:t>
            </a:r>
            <a:r>
              <a:rPr lang="hr-HR" sz="1800" dirty="0"/>
              <a:t>). Potraži dodatne primjere ronda u popularnoj i </a:t>
            </a:r>
            <a:r>
              <a:rPr lang="hr-HR" sz="1800" i="1" dirty="0"/>
              <a:t>jazz</a:t>
            </a:r>
            <a:r>
              <a:rPr lang="hr-HR" sz="1800" dirty="0"/>
              <a:t>-glazbi. Zaključke predstavi razredu služeći se odabranim digitalnim alatom.</a:t>
            </a:r>
          </a:p>
          <a:p>
            <a:pPr marL="658368" lvl="3" indent="0">
              <a:spcAft>
                <a:spcPts val="0"/>
              </a:spcAft>
              <a:buNone/>
            </a:pPr>
            <a:endParaRPr lang="hr-HR" dirty="0"/>
          </a:p>
          <a:p>
            <a:pPr marL="475488" lvl="2" indent="0">
              <a:spcAft>
                <a:spcPts val="0"/>
              </a:spcAft>
              <a:buNone/>
            </a:pPr>
            <a:r>
              <a:rPr lang="hr-HR" sz="1600" dirty="0"/>
              <a:t>prijedlog digitalnih alata za izradu oglasne ploče ili plakata:</a:t>
            </a:r>
          </a:p>
          <a:p>
            <a:pPr marL="475488" lvl="2" indent="0">
              <a:spcAft>
                <a:spcPts val="0"/>
              </a:spcAft>
              <a:buNone/>
            </a:pPr>
            <a:r>
              <a:rPr lang="hr-HR" sz="1600" u="sng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https://www.canva.com/</a:t>
            </a:r>
            <a:endParaRPr lang="hr-HR" sz="1600" u="sng" dirty="0">
              <a:solidFill>
                <a:srgbClr val="0070C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rgbClr val="0070C0"/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https://en.linoit.com/</a:t>
            </a:r>
            <a:endParaRPr lang="hr-HR" sz="1600" dirty="0">
              <a:solidFill>
                <a:srgbClr val="0070C0"/>
              </a:solidFill>
              <a:latin typeface="+mj-lt"/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https://padlet.com/dashboard</a:t>
            </a:r>
            <a:endParaRPr lang="hr-HR" sz="1600" dirty="0">
              <a:solidFill>
                <a:srgbClr val="0070C0"/>
              </a:solidFill>
            </a:endParaRP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/>
              <a:t>za izradu prezentacija: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https://prezi.com/</a:t>
            </a:r>
            <a:r>
              <a:rPr lang="pl-PL" sz="1600" dirty="0">
                <a:solidFill>
                  <a:srgbClr val="0070C0"/>
                </a:solidFill>
              </a:rPr>
              <a:t>    </a:t>
            </a:r>
          </a:p>
          <a:p>
            <a:pPr marL="475488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https://www.genial.ly/</a:t>
            </a:r>
            <a:r>
              <a:rPr lang="pl-PL" sz="1600" dirty="0">
                <a:solidFill>
                  <a:srgbClr val="0070C0"/>
                </a:solidFill>
              </a:rPr>
              <a:t>, </a:t>
            </a:r>
          </a:p>
          <a:p>
            <a:pPr lvl="2"/>
            <a:endParaRPr lang="hr-HR" sz="1600" dirty="0">
              <a:solidFill>
                <a:srgbClr val="0070C0"/>
              </a:solidFill>
              <a:latin typeface="+mj-lt"/>
            </a:endParaRPr>
          </a:p>
          <a:p>
            <a:endParaRPr lang="hr-HR" sz="1800" dirty="0">
              <a:solidFill>
                <a:srgbClr val="0070C0"/>
              </a:solidFill>
              <a:latin typeface="+mj-lt"/>
            </a:endParaRPr>
          </a:p>
          <a:p>
            <a:pPr marL="0" lvl="0" indent="0">
              <a:buNone/>
            </a:pPr>
            <a:r>
              <a:rPr lang="hr-HR" sz="1800" dirty="0">
                <a:latin typeface="+mj-lt"/>
              </a:rPr>
              <a:t> </a:t>
            </a:r>
          </a:p>
          <a:p>
            <a:pPr marL="0" lvl="0" indent="0">
              <a:buNone/>
            </a:pPr>
            <a:endParaRPr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8240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4ED9F1-51A0-4BB9-B52A-0D2B9E9AC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11372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Tablica za refleksiju i samorefleksiju (za učenika):</a:t>
            </a:r>
            <a:endParaRPr lang="hr-HR" sz="3200" b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97B17C18-C78C-4B9E-AA14-96A3A1194B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834974"/>
              </p:ext>
            </p:extLst>
          </p:nvPr>
        </p:nvGraphicFramePr>
        <p:xfrm>
          <a:off x="822325" y="1743958"/>
          <a:ext cx="7543800" cy="4016065"/>
        </p:xfrm>
        <a:graphic>
          <a:graphicData uri="http://schemas.openxmlformats.org/drawingml/2006/table">
            <a:tbl>
              <a:tblPr firstRow="1" bandRow="1">
                <a:tableStyleId>{01AFA560-9310-49E0-A04C-438730C9A3D0}</a:tableStyleId>
              </a:tblPr>
              <a:tblGrid>
                <a:gridCol w="5689686">
                  <a:extLst>
                    <a:ext uri="{9D8B030D-6E8A-4147-A177-3AD203B41FA5}">
                      <a16:colId xmlns:a16="http://schemas.microsoft.com/office/drawing/2014/main" val="926881142"/>
                    </a:ext>
                  </a:extLst>
                </a:gridCol>
                <a:gridCol w="1854114">
                  <a:extLst>
                    <a:ext uri="{9D8B030D-6E8A-4147-A177-3AD203B41FA5}">
                      <a16:colId xmlns:a16="http://schemas.microsoft.com/office/drawing/2014/main" val="3262881210"/>
                    </a:ext>
                  </a:extLst>
                </a:gridCol>
              </a:tblGrid>
              <a:tr h="862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ZANIMLJIVOST NASTAVNIH SADRŽAJA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mi nisu zanimljivi … do jako su mi zanimljivi)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4775815"/>
                  </a:ext>
                </a:extLst>
              </a:tr>
              <a:tr h="735641"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RAZUMLJIVOST NASTAVNIH SADRŽAJA 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nisu jasni i razumljivi … do jako su jasni i razumljivi)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3870494"/>
                  </a:ext>
                </a:extLst>
              </a:tr>
              <a:tr h="8019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TVOJE SUDJELOVANJE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C00000"/>
                          </a:solidFill>
                          <a:effectLst/>
                        </a:rPr>
                        <a:t>(od uopće se nisam trudio/trudila … do jako sam se trudio/trudila)</a:t>
                      </a: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373631"/>
                  </a:ext>
                </a:extLst>
              </a:tr>
              <a:tr h="80190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Gdje mogu biti još bolji, uspješniji (u područjima istraživanja, povezivanju, vrednovanju i izvođenju zaključaka, pisanom ili usmenom izražavanju…)? Što mogu napraviti kako bih sljedeći put uspješnije riješila/riješio zadatak?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8558381"/>
                  </a:ext>
                </a:extLst>
              </a:tr>
              <a:tr h="814368">
                <a:tc gridSpan="2"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</a:endParaRPr>
                    </a:p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R="59690" algn="ctr">
                        <a:lnSpc>
                          <a:spcPct val="115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296277"/>
                  </a:ext>
                </a:extLst>
              </a:tr>
            </a:tbl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6D7BEAA1-1523-47CC-B116-741E26446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425" y="4910612"/>
            <a:ext cx="1085182" cy="1054699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FCF0907-2022-4F77-8573-E7D488BE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781" y="4899033"/>
            <a:ext cx="1188823" cy="1048603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35FFBD72-04B3-4BDF-80D1-2400F9B0D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779" y="4910612"/>
            <a:ext cx="1066892" cy="107298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CD755BE3-9FA8-42B4-A6FE-4CBCABB9BB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9558" y="4878592"/>
            <a:ext cx="1194920" cy="1054699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02AA51FB-1959-4D8E-B463-E6D3E77CF5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6366" y="4832586"/>
            <a:ext cx="1213209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849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52B4B0-4EC1-475C-A96A-F7DB46CA3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Rubrika za formativno vrednovanje (za nastavnika)</a:t>
            </a:r>
            <a:br>
              <a:rPr lang="hr-HR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hr-HR" sz="2400" dirty="0">
                <a:solidFill>
                  <a:srgbClr val="C00000"/>
                </a:solidFill>
              </a:rPr>
              <a:t>Tema:</a:t>
            </a:r>
            <a:br>
              <a:rPr lang="hr-HR" sz="2400" dirty="0">
                <a:solidFill>
                  <a:srgbClr val="C00000"/>
                </a:solidFill>
              </a:rPr>
            </a:br>
            <a:r>
              <a:rPr lang="hr-HR" sz="2400" dirty="0">
                <a:solidFill>
                  <a:srgbClr val="C00000"/>
                </a:solidFill>
              </a:rPr>
              <a:t>Digitalni alat:</a:t>
            </a:r>
            <a:endParaRPr lang="hr-HR" sz="2400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051B5922-15AA-490C-B946-EE8B193D1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48460"/>
              </p:ext>
            </p:extLst>
          </p:nvPr>
        </p:nvGraphicFramePr>
        <p:xfrm>
          <a:off x="840259" y="1737361"/>
          <a:ext cx="7525866" cy="417544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32879">
                  <a:extLst>
                    <a:ext uri="{9D8B030D-6E8A-4147-A177-3AD203B41FA5}">
                      <a16:colId xmlns:a16="http://schemas.microsoft.com/office/drawing/2014/main" val="2032247251"/>
                    </a:ext>
                  </a:extLst>
                </a:gridCol>
                <a:gridCol w="1036949">
                  <a:extLst>
                    <a:ext uri="{9D8B030D-6E8A-4147-A177-3AD203B41FA5}">
                      <a16:colId xmlns:a16="http://schemas.microsoft.com/office/drawing/2014/main" val="1950663860"/>
                    </a:ext>
                  </a:extLst>
                </a:gridCol>
                <a:gridCol w="1112362">
                  <a:extLst>
                    <a:ext uri="{9D8B030D-6E8A-4147-A177-3AD203B41FA5}">
                      <a16:colId xmlns:a16="http://schemas.microsoft.com/office/drawing/2014/main" val="2283760901"/>
                    </a:ext>
                  </a:extLst>
                </a:gridCol>
                <a:gridCol w="1046376">
                  <a:extLst>
                    <a:ext uri="{9D8B030D-6E8A-4147-A177-3AD203B41FA5}">
                      <a16:colId xmlns:a16="http://schemas.microsoft.com/office/drawing/2014/main" val="2000807961"/>
                    </a:ext>
                  </a:extLst>
                </a:gridCol>
                <a:gridCol w="1065229">
                  <a:extLst>
                    <a:ext uri="{9D8B030D-6E8A-4147-A177-3AD203B41FA5}">
                      <a16:colId xmlns:a16="http://schemas.microsoft.com/office/drawing/2014/main" val="3831725205"/>
                    </a:ext>
                  </a:extLst>
                </a:gridCol>
                <a:gridCol w="1032071">
                  <a:extLst>
                    <a:ext uri="{9D8B030D-6E8A-4147-A177-3AD203B41FA5}">
                      <a16:colId xmlns:a16="http://schemas.microsoft.com/office/drawing/2014/main" val="4026687490"/>
                    </a:ext>
                  </a:extLst>
                </a:gridCol>
              </a:tblGrid>
              <a:tr h="380771">
                <a:tc>
                  <a:txBody>
                    <a:bodyPr/>
                    <a:lstStyle/>
                    <a:p>
                      <a:r>
                        <a:rPr lang="hr-HR" dirty="0"/>
                        <a:t>Datum: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hr-HR" dirty="0"/>
                        <a:t>Ime i prezime: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32305"/>
                  </a:ext>
                </a:extLst>
              </a:tr>
              <a:tr h="589413"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100" b="1" dirty="0">
                        <a:solidFill>
                          <a:srgbClr val="FF9D05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100" b="1" dirty="0">
                          <a:solidFill>
                            <a:srgbClr val="FF9D0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VREDNOVANJE ZA UČENJE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DA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UGLAVNOM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DA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DJELOMIČNO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UGLAVNOM 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NE</a:t>
                      </a:r>
                      <a:endParaRPr lang="hr-HR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R="59690" algn="ctr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NE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69695"/>
                  </a:ext>
                </a:extLst>
              </a:tr>
              <a:tr h="576373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Odgovoran/odgovorna. </a:t>
                      </a:r>
                    </a:p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Zadatak predaje i izvršava na vrijeme.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029871"/>
                  </a:ext>
                </a:extLst>
              </a:tr>
              <a:tr h="751110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Samostalno opisuje razmišljanja o zadanoj temi i sintetizira zaključke. Opise potkrepljuje primjerima.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66202"/>
                  </a:ext>
                </a:extLst>
              </a:tr>
              <a:tr h="1126665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Samostalno rabi različite izvore za pronalaženje relevantnih verbalnih, vizualnih i audio-vizualnih podataka potrebnih za izradu zadatka. Navodi izvore i citate.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184233"/>
                  </a:ext>
                </a:extLst>
              </a:tr>
              <a:tr h="751110"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Sadržaji su oblikovani jednostavnim, svima razumljivim riječima/grafičkim prikazom i sl. Jasno su i logično strukturirani.</a:t>
                      </a: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5969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7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14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hr-HR" sz="4000" b="1" dirty="0">
                <a:solidFill>
                  <a:schemeClr val="accent3">
                    <a:lumMod val="50000"/>
                  </a:schemeClr>
                </a:solidFill>
              </a:rPr>
              <a:t>Za rad će ti trebati:</a:t>
            </a:r>
          </a:p>
        </p:txBody>
      </p:sp>
      <p:sp>
        <p:nvSpPr>
          <p:cNvPr id="108" name="Google Shape;108;p14"/>
          <p:cNvSpPr txBox="1">
            <a:spLocks noGrp="1"/>
          </p:cNvSpPr>
          <p:nvPr>
            <p:ph idx="1"/>
          </p:nvPr>
        </p:nvSpPr>
        <p:spPr>
          <a:xfrm>
            <a:off x="359424" y="1845725"/>
            <a:ext cx="80073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endParaRPr lang="hr-HR" sz="1800" dirty="0"/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hr-HR" dirty="0"/>
              <a:t>udžbenik </a:t>
            </a:r>
            <a:r>
              <a:rPr lang="hr-HR" b="1" i="1" dirty="0"/>
              <a:t>Glazbeni susreti 2. vrste 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hr-HR" dirty="0"/>
              <a:t>pristup internetu putem laptopa, tableta ili mobitela</a:t>
            </a: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https://hr.izzi.digital/DOS/17968/18034.html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457200" lvl="0" indent="-457200"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https://hr.izzi.digital/DOS/17968/18039.html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469900" lvl="0" indent="-457200"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hr-HR" dirty="0"/>
              <a:t>bilježnica, papir i olovka, </a:t>
            </a:r>
            <a:r>
              <a:rPr lang="hr-HR" i="1" dirty="0"/>
              <a:t>Wordov</a:t>
            </a:r>
            <a:r>
              <a:rPr lang="hr-HR" dirty="0"/>
              <a:t> dokument, odgovore možeš pisati i željenim digitalnim alatom (sukladno dogovoru s predmetnim nastavnikom) </a:t>
            </a:r>
          </a:p>
          <a:p>
            <a:pPr marL="1008560" lvl="5" indent="0"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pl-PL" sz="2000" dirty="0"/>
              <a:t>prijedlog eventualnih digitalnih alata za bilješke pri radu – za izradu prezentacija </a:t>
            </a:r>
            <a:r>
              <a:rPr lang="pl-PL" sz="20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https://prezi.com/</a:t>
            </a:r>
            <a:r>
              <a:rPr lang="pl-PL" sz="2000" dirty="0">
                <a:solidFill>
                  <a:srgbClr val="0070C0"/>
                </a:solidFill>
              </a:rPr>
              <a:t>    </a:t>
            </a:r>
            <a:r>
              <a:rPr lang="pl-PL" sz="2000" dirty="0">
                <a:solidFill>
                  <a:srgbClr val="0070C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https://www.genial.ly/</a:t>
            </a:r>
            <a:r>
              <a:rPr lang="pl-PL" sz="2000" dirty="0">
                <a:solidFill>
                  <a:srgbClr val="0070C0"/>
                </a:solidFill>
              </a:rPr>
              <a:t>, </a:t>
            </a:r>
            <a:r>
              <a:rPr lang="pl-PL" sz="2000" dirty="0"/>
              <a:t>umnih mapa </a:t>
            </a:r>
            <a:r>
              <a:rPr lang="pl-PL" sz="2000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https://www.mindmeister.com/</a:t>
            </a:r>
            <a:r>
              <a:rPr lang="pl-PL" sz="2000" dirty="0">
                <a:solidFill>
                  <a:srgbClr val="0070C0"/>
                </a:solidFill>
              </a:rPr>
              <a:t> </a:t>
            </a:r>
            <a:r>
              <a:rPr lang="pl-PL" sz="2000" dirty="0">
                <a:solidFill>
                  <a:srgbClr val="0070C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https://coggle.it/</a:t>
            </a:r>
            <a:r>
              <a:rPr lang="pl-PL" sz="2000" dirty="0"/>
              <a:t>  i sl.</a:t>
            </a:r>
          </a:p>
          <a:p>
            <a:pPr marL="0" lvl="0" indent="0"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rPr lang="pl-PL" dirty="0"/>
              <a:t> </a:t>
            </a: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hr-HR" sz="3600" b="1" dirty="0">
                <a:solidFill>
                  <a:schemeClr val="accent3">
                    <a:lumMod val="50000"/>
                  </a:schemeClr>
                </a:solidFill>
              </a:rPr>
              <a:t>Način rada: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0">
              <a:spcBef>
                <a:spcPts val="1400"/>
              </a:spcBef>
              <a:spcAft>
                <a:spcPts val="0"/>
              </a:spcAft>
              <a:buNone/>
            </a:pPr>
            <a:r>
              <a:rPr lang="hr-HR" b="1" dirty="0"/>
              <a:t>Riješi zadatke</a:t>
            </a:r>
            <a:r>
              <a:rPr lang="hr-HR" dirty="0"/>
              <a:t>, u prezentaciji označene </a:t>
            </a:r>
            <a:r>
              <a:rPr lang="hr-HR" b="1" dirty="0">
                <a:solidFill>
                  <a:srgbClr val="C00000"/>
                </a:solidFill>
              </a:rPr>
              <a:t>crvenom bojom</a:t>
            </a:r>
            <a:r>
              <a:rPr lang="hr-HR" dirty="0"/>
              <a:t>, sa stranica </a:t>
            </a:r>
            <a:r>
              <a:rPr lang="hr-HR" b="1" dirty="0">
                <a:solidFill>
                  <a:srgbClr val="0070C0"/>
                </a:solidFill>
              </a:rPr>
              <a:t>IZZI</a:t>
            </a:r>
          </a:p>
          <a:p>
            <a:pPr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https://hr.izzi.digital/DOS/17968/18034.html</a:t>
            </a:r>
            <a:endParaRPr lang="hr-HR" b="1" dirty="0">
              <a:solidFill>
                <a:schemeClr val="accent5">
                  <a:lumMod val="75000"/>
                </a:schemeClr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https://hr.izzi.digital/DOS/17968/18039.html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lvl="0" indent="0">
              <a:spcBef>
                <a:spcPts val="1400"/>
              </a:spcBef>
              <a:spcAft>
                <a:spcPts val="0"/>
              </a:spcAft>
              <a:buNone/>
            </a:pPr>
            <a:r>
              <a:rPr lang="hr-HR" dirty="0"/>
              <a:t>Dogovorenim alatom / formom s predmetnim nastavnikom (u bilježnicu, list papira, Word dokument, željeni digitalni alat) </a:t>
            </a:r>
            <a:r>
              <a:rPr lang="hr-HR" b="1" dirty="0"/>
              <a:t>zabilježi ključne pojmove</a:t>
            </a:r>
            <a:r>
              <a:rPr lang="hr-HR" dirty="0"/>
              <a:t> vezane uz sadržaje (preporučamo nakon završenih aktivnosti kako će biti naznačeno u prezentaciji).</a:t>
            </a:r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800"/>
              <a:buFont typeface="Calibri"/>
              <a:buNone/>
            </a:pPr>
            <a:r>
              <a:rPr lang="hr-HR" b="1" i="1" dirty="0">
                <a:solidFill>
                  <a:schemeClr val="accent3">
                    <a:lumMod val="50000"/>
                  </a:schemeClr>
                </a:solidFill>
              </a:rPr>
              <a:t>RONDO</a:t>
            </a:r>
            <a:endParaRPr lang="hr-HR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2BC111-8EC0-460E-923E-8C3CD014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hr-HR" sz="2800" b="1" i="1" dirty="0">
                <a:solidFill>
                  <a:srgbClr val="0070C0"/>
                </a:solidFill>
              </a:rPr>
            </a:br>
            <a:r>
              <a:rPr lang="hr-HR" sz="3200" b="1" i="1" dirty="0">
                <a:solidFill>
                  <a:schemeClr val="accent3">
                    <a:lumMod val="50000"/>
                  </a:schemeClr>
                </a:solidFill>
              </a:rPr>
              <a:t>Na što te asocira pojam RONDO?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6FCCFE-DE63-4BAA-A615-CD43CF2BA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indent="-15240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hr-HR" b="1" dirty="0">
                <a:solidFill>
                  <a:srgbClr val="C00000"/>
                </a:solidFill>
              </a:rPr>
              <a:t>1. zadatak: </a:t>
            </a:r>
          </a:p>
          <a:p>
            <a:pPr lvl="0" indent="-15240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hr-HR" b="1" dirty="0">
                <a:solidFill>
                  <a:srgbClr val="C00000"/>
                </a:solidFill>
              </a:rPr>
              <a:t>Napiši svoje asocijacije na pojam rondo (ne moraju nužno biti   glazbene).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hr-HR" sz="2000" dirty="0"/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sz="2000" dirty="0"/>
              <a:t>Kratke odgovore na pitanja izloži </a:t>
            </a:r>
            <a:r>
              <a:rPr lang="hr-HR" sz="2000" b="1" dirty="0"/>
              <a:t>pisano</a:t>
            </a:r>
            <a:r>
              <a:rPr lang="hr-HR" sz="2000" dirty="0"/>
              <a:t> u željenom, unaprijed s predmetnim nastavnikom dogovorenom, obliku.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hr-HR" dirty="0"/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rgbClr val="FF0000"/>
                </a:solidFill>
              </a:rPr>
              <a:t>Napomena predmetnome nastavniku: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/>
              <a:t>Zadatak se može izraditi sljedećim digitalnim alatima:</a:t>
            </a:r>
            <a:endParaRPr lang="hr-HR" sz="2000" u="sng" dirty="0">
              <a:solidFill>
                <a:srgbClr val="6B9F25"/>
              </a:solidFill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rgbClr val="0070C0"/>
                </a:solidFill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https://www.mentimeter.com/</a:t>
            </a:r>
            <a:r>
              <a:rPr lang="hr-HR" sz="2000" dirty="0">
                <a:solidFill>
                  <a:srgbClr val="0070C0"/>
                </a:solidFill>
              </a:rPr>
              <a:t> 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https://padlet.com/dashboard</a:t>
            </a:r>
            <a:r>
              <a:rPr lang="hr-HR" sz="2000" dirty="0">
                <a:solidFill>
                  <a:srgbClr val="0070C0"/>
                </a:solidFill>
              </a:rPr>
              <a:t> </a:t>
            </a:r>
          </a:p>
          <a:p>
            <a:pPr marL="2065760" lvl="8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u="sng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https://en.linoit.com/</a:t>
            </a:r>
            <a:r>
              <a:rPr lang="hr-HR" sz="2000" dirty="0">
                <a:solidFill>
                  <a:srgbClr val="0070C0"/>
                </a:solidFill>
              </a:rPr>
              <a:t> </a:t>
            </a:r>
          </a:p>
          <a:p>
            <a:r>
              <a:rPr lang="hr-HR" dirty="0"/>
              <a:t>Usporedi svoja razmišljanja s razmišljanjima nakon što riješiš sve zadatke.</a:t>
            </a:r>
          </a:p>
        </p:txBody>
      </p:sp>
    </p:spTree>
    <p:extLst>
      <p:ext uri="{BB962C8B-B14F-4D97-AF65-F5344CB8AC3E}">
        <p14:creationId xmlns:p14="http://schemas.microsoft.com/office/powerpoint/2010/main" val="555669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2BC111-8EC0-460E-923E-8C3CD014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hr-HR" sz="2800" b="1" i="1" dirty="0">
                <a:solidFill>
                  <a:srgbClr val="0070C0"/>
                </a:solidFill>
              </a:rPr>
            </a:br>
            <a:r>
              <a:rPr lang="hr-HR" sz="3200" b="1" i="1" dirty="0">
                <a:solidFill>
                  <a:schemeClr val="accent3">
                    <a:lumMod val="50000"/>
                  </a:schemeClr>
                </a:solidFill>
              </a:rPr>
              <a:t>Što znači pojam rondo?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6FCCFE-DE63-4BAA-A615-CD43CF2BA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-15240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hr-HR" b="1" dirty="0">
                <a:solidFill>
                  <a:srgbClr val="C00000"/>
                </a:solidFill>
              </a:rPr>
              <a:t>1. zadatak:</a:t>
            </a:r>
          </a:p>
          <a:p>
            <a:pPr lvl="0" indent="-15240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hr-HR" dirty="0">
                <a:solidFill>
                  <a:srgbClr val="C00000"/>
                </a:solidFill>
              </a:rPr>
              <a:t>Prouči sadržaje i riješi zadatke na </a:t>
            </a:r>
            <a:r>
              <a:rPr lang="hr-HR" b="1" dirty="0">
                <a:solidFill>
                  <a:srgbClr val="C00000"/>
                </a:solidFill>
              </a:rPr>
              <a:t>IZZI DOS</a:t>
            </a:r>
            <a:r>
              <a:rPr lang="hr-HR" dirty="0">
                <a:solidFill>
                  <a:srgbClr val="C00000"/>
                </a:solidFill>
              </a:rPr>
              <a:t> stranici</a:t>
            </a:r>
            <a:r>
              <a:rPr lang="hr-HR" b="1" dirty="0">
                <a:solidFill>
                  <a:srgbClr val="C00000"/>
                </a:solidFill>
              </a:rPr>
              <a:t> 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https://hr.izzi.digital/DOS/17968/18034.html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hr-H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dirty="0"/>
              <a:t>Odlomci: 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b="1" dirty="0"/>
              <a:t>Uvod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b="1" dirty="0"/>
              <a:t>Rondo i </a:t>
            </a:r>
            <a:r>
              <a:rPr lang="hr-HR" b="1" dirty="0" err="1"/>
              <a:t>rondeau</a:t>
            </a:r>
            <a:endParaRPr lang="hr-HR" b="1" dirty="0"/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hr-HR" b="1" dirty="0"/>
              <a:t>Odgovori na pitanja </a:t>
            </a:r>
            <a:r>
              <a:rPr lang="hr-HR" dirty="0"/>
              <a:t>(primjeri - Henry </a:t>
            </a:r>
            <a:r>
              <a:rPr lang="hr-HR" dirty="0" err="1"/>
              <a:t>Purcell</a:t>
            </a:r>
            <a:r>
              <a:rPr lang="hr-HR" dirty="0"/>
              <a:t>: </a:t>
            </a:r>
            <a:r>
              <a:rPr lang="hr-HR" i="1" dirty="0" err="1"/>
              <a:t>Rondeau</a:t>
            </a:r>
            <a:r>
              <a:rPr lang="hr-HR" dirty="0"/>
              <a:t> iz opere </a:t>
            </a:r>
            <a:r>
              <a:rPr lang="hr-HR" i="1" dirty="0" err="1"/>
              <a:t>Abdelazer</a:t>
            </a:r>
            <a:r>
              <a:rPr lang="hr-HR" dirty="0"/>
              <a:t> (Z570), </a:t>
            </a:r>
            <a:r>
              <a:rPr lang="it-IT" dirty="0"/>
              <a:t>Wolfgang Amadeus Mozart</a:t>
            </a:r>
            <a:r>
              <a:rPr lang="it-IT" i="1" dirty="0"/>
              <a:t>: </a:t>
            </a:r>
            <a:r>
              <a:rPr lang="it-IT" i="1" dirty="0" err="1"/>
              <a:t>Arija</a:t>
            </a:r>
            <a:r>
              <a:rPr lang="it-IT" i="1" dirty="0"/>
              <a:t> Deh, per questo istante solo </a:t>
            </a:r>
            <a:r>
              <a:rPr lang="it-IT" dirty="0" err="1"/>
              <a:t>iz</a:t>
            </a:r>
            <a:r>
              <a:rPr lang="it-IT" dirty="0"/>
              <a:t> opere </a:t>
            </a:r>
            <a:r>
              <a:rPr lang="it-IT" i="1" dirty="0"/>
              <a:t>La clemenza di Tito</a:t>
            </a:r>
            <a:r>
              <a:rPr lang="hr-HR" dirty="0"/>
              <a:t>, Igor </a:t>
            </a:r>
            <a:r>
              <a:rPr lang="hr-HR" dirty="0" err="1"/>
              <a:t>Stravinski</a:t>
            </a:r>
            <a:r>
              <a:rPr lang="hr-HR" dirty="0"/>
              <a:t>: </a:t>
            </a:r>
            <a:r>
              <a:rPr lang="hr-HR" i="1" dirty="0"/>
              <a:t>Ruski ples </a:t>
            </a:r>
            <a:r>
              <a:rPr lang="hr-HR" dirty="0"/>
              <a:t>iz baleta </a:t>
            </a:r>
            <a:r>
              <a:rPr lang="hr-HR" i="1" dirty="0" err="1"/>
              <a:t>Petruška</a:t>
            </a:r>
            <a:r>
              <a:rPr lang="hr-HR" dirty="0"/>
              <a:t>)</a:t>
            </a: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lang="hr-HR" dirty="0"/>
          </a:p>
          <a:p>
            <a:r>
              <a:rPr lang="hr-HR" dirty="0"/>
              <a:t>Usporedi svoje odgovore s razmišljanjima o bitnom obilježju ronda izloženom ispod zadatka.</a:t>
            </a:r>
          </a:p>
        </p:txBody>
      </p:sp>
    </p:spTree>
    <p:extLst>
      <p:ext uri="{BB962C8B-B14F-4D97-AF65-F5344CB8AC3E}">
        <p14:creationId xmlns:p14="http://schemas.microsoft.com/office/powerpoint/2010/main" val="3116246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C00000"/>
              </a:buClr>
              <a:buSzPts val="3200"/>
            </a:pPr>
            <a:r>
              <a:rPr lang="hr-HR" sz="2800" b="1" dirty="0">
                <a:solidFill>
                  <a:srgbClr val="C00000"/>
                </a:solidFill>
              </a:rPr>
              <a:t>Po želji ponovi Barokni rondo ili </a:t>
            </a:r>
            <a:r>
              <a:rPr lang="hr-HR" sz="2800" b="1" dirty="0" err="1">
                <a:solidFill>
                  <a:srgbClr val="C00000"/>
                </a:solidFill>
              </a:rPr>
              <a:t>Cuperinov</a:t>
            </a:r>
            <a:r>
              <a:rPr lang="hr-HR" sz="2800" b="1" dirty="0">
                <a:solidFill>
                  <a:srgbClr val="C00000"/>
                </a:solidFill>
              </a:rPr>
              <a:t> rondo</a:t>
            </a:r>
            <a:endParaRPr sz="2800" i="1" dirty="0">
              <a:solidFill>
                <a:schemeClr val="tx1"/>
              </a:solidFill>
            </a:endParaRPr>
          </a:p>
        </p:txBody>
      </p:sp>
      <p:sp>
        <p:nvSpPr>
          <p:cNvPr id="239" name="Google Shape;239;p3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rgbClr val="C00000"/>
                </a:solidFill>
              </a:rPr>
              <a:t>Prouči sadržaje i riješi zadatke na </a:t>
            </a:r>
            <a:r>
              <a:rPr lang="hr-HR" b="1" dirty="0">
                <a:solidFill>
                  <a:srgbClr val="C00000"/>
                </a:solidFill>
              </a:rPr>
              <a:t>IZZI DOS </a:t>
            </a:r>
            <a:r>
              <a:rPr lang="hr-HR" dirty="0">
                <a:solidFill>
                  <a:srgbClr val="C00000"/>
                </a:solidFill>
              </a:rPr>
              <a:t>stranici </a:t>
            </a:r>
            <a:r>
              <a:rPr lang="hr-HR" b="1" i="1" dirty="0">
                <a:solidFill>
                  <a:srgbClr val="C00000"/>
                </a:solidFill>
              </a:rPr>
              <a:t>Barokni rondo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https://hr.izzi.digital/DOS/17968/18036.html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accent5">
                  <a:lumMod val="75000"/>
                </a:schemeClr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chemeClr val="tx1"/>
                </a:solidFill>
              </a:rPr>
              <a:t>Prisjeti se principa gradnje baroknoga ronda.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tx1"/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tx1"/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tx1"/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tx1"/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rgbClr val="C00000"/>
                </a:solidFill>
              </a:rPr>
              <a:t>Prouči sadržaje i riješi zadatke na </a:t>
            </a:r>
            <a:r>
              <a:rPr lang="hr-HR" b="1" dirty="0">
                <a:solidFill>
                  <a:srgbClr val="C00000"/>
                </a:solidFill>
              </a:rPr>
              <a:t>IZZI DOS </a:t>
            </a:r>
            <a:r>
              <a:rPr lang="hr-HR" dirty="0">
                <a:solidFill>
                  <a:srgbClr val="C00000"/>
                </a:solidFill>
              </a:rPr>
              <a:t>stranici </a:t>
            </a:r>
            <a:r>
              <a:rPr lang="hr-HR" b="1" i="1" dirty="0" err="1">
                <a:solidFill>
                  <a:srgbClr val="C00000"/>
                </a:solidFill>
              </a:rPr>
              <a:t>Couperinov</a:t>
            </a:r>
            <a:r>
              <a:rPr lang="hr-HR" b="1" i="1" dirty="0">
                <a:solidFill>
                  <a:srgbClr val="C00000"/>
                </a:solidFill>
              </a:rPr>
              <a:t> rondo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https://hr.izzi.digital/DOS/17968/18038.html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accent5">
                  <a:lumMod val="75000"/>
                </a:schemeClr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dirty="0">
                <a:solidFill>
                  <a:schemeClr val="tx1"/>
                </a:solidFill>
              </a:rPr>
              <a:t>Prisjeti se principa gradnje </a:t>
            </a:r>
            <a:r>
              <a:rPr lang="hr-HR" dirty="0" err="1">
                <a:solidFill>
                  <a:schemeClr val="tx1"/>
                </a:solidFill>
              </a:rPr>
              <a:t>Couperinovoga</a:t>
            </a:r>
            <a:r>
              <a:rPr lang="hr-HR" dirty="0">
                <a:solidFill>
                  <a:schemeClr val="tx1"/>
                </a:solidFill>
              </a:rPr>
              <a:t> ronda.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C00000"/>
              </a:buClr>
              <a:buSzPts val="3200"/>
            </a:pPr>
            <a:r>
              <a:rPr lang="hr-HR" sz="2800" b="1" dirty="0">
                <a:solidFill>
                  <a:srgbClr val="C00000"/>
                </a:solidFill>
              </a:rPr>
              <a:t>2. zadatak: </a:t>
            </a:r>
            <a:br>
              <a:rPr lang="hr-HR" sz="2800" b="1" dirty="0">
                <a:solidFill>
                  <a:srgbClr val="C00000"/>
                </a:solidFill>
              </a:rPr>
            </a:br>
            <a:r>
              <a:rPr lang="hr-HR" sz="2800" b="1" dirty="0">
                <a:solidFill>
                  <a:srgbClr val="C00000"/>
                </a:solidFill>
              </a:rPr>
              <a:t>Klasični rondo s jednom ili više tema</a:t>
            </a:r>
            <a:endParaRPr sz="2800" i="1" dirty="0">
              <a:solidFill>
                <a:schemeClr val="tx1"/>
              </a:solidFill>
            </a:endParaRPr>
          </a:p>
        </p:txBody>
      </p:sp>
      <p:sp>
        <p:nvSpPr>
          <p:cNvPr id="239" name="Google Shape;239;p3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800" dirty="0">
                <a:solidFill>
                  <a:srgbClr val="C00000"/>
                </a:solidFill>
              </a:rPr>
              <a:t>Prouči sadržaje i riješi zadatke na </a:t>
            </a:r>
            <a:r>
              <a:rPr lang="hr-HR" sz="1800" b="1" dirty="0">
                <a:solidFill>
                  <a:srgbClr val="C00000"/>
                </a:solidFill>
              </a:rPr>
              <a:t>IZZI DOS </a:t>
            </a:r>
            <a:r>
              <a:rPr lang="hr-HR" sz="1800" dirty="0">
                <a:solidFill>
                  <a:srgbClr val="C00000"/>
                </a:solidFill>
              </a:rPr>
              <a:t>stranici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8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https://hr.izzi.digital/DOS/17968/18039.html</a:t>
            </a:r>
            <a:r>
              <a:rPr lang="hr-HR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sz="1800" dirty="0">
              <a:solidFill>
                <a:schemeClr val="accent5">
                  <a:lumMod val="75000"/>
                </a:schemeClr>
              </a:solidFill>
            </a:endParaRP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800" dirty="0">
                <a:solidFill>
                  <a:schemeClr val="tx1"/>
                </a:solidFill>
              </a:rPr>
              <a:t>Pročitaj tekst odlomka (na početku stranice ispod notnoga zapisa </a:t>
            </a:r>
            <a:r>
              <a:rPr lang="hr-HR" sz="1800" i="1" dirty="0">
                <a:solidFill>
                  <a:schemeClr val="tx1"/>
                </a:solidFill>
              </a:rPr>
              <a:t>Ritamskoga ronda</a:t>
            </a:r>
            <a:r>
              <a:rPr lang="hr-HR" sz="1800" dirty="0">
                <a:solidFill>
                  <a:schemeClr val="tx1"/>
                </a:solidFill>
              </a:rPr>
              <a:t>): </a:t>
            </a:r>
            <a:r>
              <a:rPr lang="hr-HR" sz="1800" i="1" dirty="0">
                <a:solidFill>
                  <a:srgbClr val="C00000"/>
                </a:solidFill>
              </a:rPr>
              <a:t>Glavna je tema ronda, kao i drugih složenih glazbenih oblika, simetrična …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hr-HR" sz="1800" dirty="0">
                <a:solidFill>
                  <a:schemeClr val="tx1"/>
                </a:solidFill>
              </a:rPr>
              <a:t>Zatim riješi zadatak </a:t>
            </a:r>
            <a:r>
              <a:rPr lang="hr-HR" sz="1800" b="1" dirty="0">
                <a:solidFill>
                  <a:srgbClr val="C00000"/>
                </a:solidFill>
              </a:rPr>
              <a:t>Odgovori na pitanja </a:t>
            </a:r>
            <a:r>
              <a:rPr lang="hr-HR" sz="1800" dirty="0">
                <a:solidFill>
                  <a:schemeClr val="tx1"/>
                </a:solidFill>
              </a:rPr>
              <a:t>(primjer – Ludwig van Beethoven: </a:t>
            </a:r>
            <a:r>
              <a:rPr lang="hr-HR" sz="1800" i="1" dirty="0">
                <a:solidFill>
                  <a:schemeClr val="tx1"/>
                </a:solidFill>
              </a:rPr>
              <a:t>Glasovirska sonata u c – molu, </a:t>
            </a:r>
            <a:r>
              <a:rPr lang="hr-HR" sz="1800" dirty="0" err="1">
                <a:solidFill>
                  <a:schemeClr val="tx1"/>
                </a:solidFill>
              </a:rPr>
              <a:t>op</a:t>
            </a:r>
            <a:r>
              <a:rPr lang="hr-HR" sz="1800" dirty="0">
                <a:solidFill>
                  <a:schemeClr val="tx1"/>
                </a:solidFill>
              </a:rPr>
              <a:t>. 13</a:t>
            </a:r>
            <a:r>
              <a:rPr lang="hr-HR" sz="1800" i="1" dirty="0">
                <a:solidFill>
                  <a:schemeClr val="tx1"/>
                </a:solidFill>
              </a:rPr>
              <a:t>, Patetična, </a:t>
            </a:r>
            <a:r>
              <a:rPr lang="hr-HR" sz="1800" dirty="0">
                <a:solidFill>
                  <a:schemeClr val="tx1"/>
                </a:solidFill>
              </a:rPr>
              <a:t>2. stavak:</a:t>
            </a:r>
            <a:r>
              <a:rPr lang="hr-HR" sz="1800" i="1" dirty="0">
                <a:solidFill>
                  <a:schemeClr val="tx1"/>
                </a:solidFill>
              </a:rPr>
              <a:t> Adagio cantabile)</a:t>
            </a:r>
          </a:p>
          <a:p>
            <a:pPr lvl="0" indent="-114300">
              <a:spcBef>
                <a:spcPts val="0"/>
              </a:spcBef>
              <a:spcAft>
                <a:spcPts val="0"/>
              </a:spcAft>
              <a:buSzPts val="1800"/>
            </a:pPr>
            <a:endParaRPr lang="hr-HR" sz="1800" i="1" dirty="0">
              <a:solidFill>
                <a:schemeClr val="tx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sz="1800" dirty="0">
                <a:solidFill>
                  <a:schemeClr val="tx1"/>
                </a:solidFill>
              </a:rPr>
              <a:t>  Prepoznaješ li strukturu skladbe u shemi </a:t>
            </a:r>
            <a:r>
              <a:rPr lang="hr-HR" sz="1800" b="1" i="1" dirty="0">
                <a:solidFill>
                  <a:schemeClr val="tx1"/>
                </a:solidFill>
              </a:rPr>
              <a:t>Klasični rondo s jednom temom?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sz="1800" dirty="0">
                <a:solidFill>
                  <a:schemeClr val="tx1"/>
                </a:solidFill>
              </a:rPr>
              <a:t>  (nalazi se ispod slušanoga primjera)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hr-HR" sz="1800" b="1" i="1" dirty="0">
              <a:solidFill>
                <a:schemeClr val="tx1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hr-HR" sz="1800" b="1" i="1" dirty="0">
              <a:solidFill>
                <a:schemeClr val="tx1"/>
              </a:solidFill>
            </a:endParaRPr>
          </a:p>
          <a:p>
            <a:pPr marL="292608" lvl="1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hr-HR" dirty="0">
                <a:solidFill>
                  <a:schemeClr val="tx1"/>
                </a:solidFill>
              </a:rPr>
              <a:t>Zaključke izloži pisanim putem, na način dogovoren s predmetnim nastavnikom.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725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A76651-69AE-485A-8B4F-805391647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>
                <a:solidFill>
                  <a:schemeClr val="accent5">
                    <a:lumMod val="75000"/>
                  </a:schemeClr>
                </a:solidFill>
              </a:rPr>
              <a:t>Upoznaj primjere ronda s dvije i tri teme na primjerima iz udžbenika </a:t>
            </a:r>
            <a:r>
              <a:rPr lang="hr-HR" sz="3200" b="1" i="1" dirty="0">
                <a:solidFill>
                  <a:schemeClr val="accent5">
                    <a:lumMod val="75000"/>
                  </a:schemeClr>
                </a:solidFill>
              </a:rPr>
              <a:t>Glazbeni susreti 2. vrste</a:t>
            </a:r>
            <a:r>
              <a:rPr lang="hr-HR" sz="3200" b="1" dirty="0">
                <a:solidFill>
                  <a:schemeClr val="accent5">
                    <a:lumMod val="75000"/>
                  </a:schemeClr>
                </a:solidFill>
              </a:rPr>
              <a:t> (str. 116 – 117)</a:t>
            </a:r>
          </a:p>
        </p:txBody>
      </p:sp>
    </p:spTree>
    <p:extLst>
      <p:ext uri="{BB962C8B-B14F-4D97-AF65-F5344CB8AC3E}">
        <p14:creationId xmlns:p14="http://schemas.microsoft.com/office/powerpoint/2010/main" val="18667352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Plavo-zelena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511</TotalTime>
  <Words>1370</Words>
  <Application>Microsoft Office PowerPoint</Application>
  <PresentationFormat>Prikaz na zaslonu (4:3)</PresentationFormat>
  <Paragraphs>175</Paragraphs>
  <Slides>17</Slides>
  <Notes>11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Retrospektiva</vt:lpstr>
      <vt:lpstr> RONDO</vt:lpstr>
      <vt:lpstr>Za rad će ti trebati:</vt:lpstr>
      <vt:lpstr>Način rada:</vt:lpstr>
      <vt:lpstr>RONDO</vt:lpstr>
      <vt:lpstr> Na što te asocira pojam RONDO?</vt:lpstr>
      <vt:lpstr> Što znači pojam rondo?</vt:lpstr>
      <vt:lpstr>Po želji ponovi Barokni rondo ili Cuperinov rondo</vt:lpstr>
      <vt:lpstr>2. zadatak:  Klasični rondo s jednom ili više tema</vt:lpstr>
      <vt:lpstr>Upoznaj primjere ronda s dvije i tri teme na primjerima iz udžbenika Glazbeni susreti 2. vrste (str. 116 – 117)</vt:lpstr>
      <vt:lpstr>3. zadatak: Rondo s dvije teme</vt:lpstr>
      <vt:lpstr>3. zadatak: Rondo s dvije teme</vt:lpstr>
      <vt:lpstr>4. zadatak: Rondo s tri teme</vt:lpstr>
      <vt:lpstr>4. zadatak: Rondo s tri teme</vt:lpstr>
      <vt:lpstr>5. zadatak: Usustavi sadržaje i zaključi!</vt:lpstr>
      <vt:lpstr>IZBORNI MINI PROJEKTNI ZADATAK </vt:lpstr>
      <vt:lpstr>Tablica za refleksiju i samorefleksiju (za učenika):</vt:lpstr>
      <vt:lpstr>Rubrika za formativno vrednovanje (za nastavnika) Tema: Digitalni alat: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stilu Pregled glazbeno-stilskih razdoblja Glazba plemenskih zajednica</dc:title>
  <cp:lastModifiedBy>Ivana Tuškan</cp:lastModifiedBy>
  <cp:revision>61</cp:revision>
  <dcterms:modified xsi:type="dcterms:W3CDTF">2020-04-18T20:05:32Z</dcterms:modified>
</cp:coreProperties>
</file>