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20" r:id="rId1"/>
  </p:sldMasterIdLst>
  <p:notesMasterIdLst>
    <p:notesMasterId r:id="rId15"/>
  </p:notesMasterIdLst>
  <p:sldIdLst>
    <p:sldId id="256" r:id="rId2"/>
    <p:sldId id="257" r:id="rId3"/>
    <p:sldId id="258" r:id="rId4"/>
    <p:sldId id="272" r:id="rId5"/>
    <p:sldId id="314" r:id="rId6"/>
    <p:sldId id="315" r:id="rId7"/>
    <p:sldId id="310" r:id="rId8"/>
    <p:sldId id="311" r:id="rId9"/>
    <p:sldId id="312" r:id="rId10"/>
    <p:sldId id="290" r:id="rId11"/>
    <p:sldId id="294" r:id="rId12"/>
    <p:sldId id="300" r:id="rId13"/>
    <p:sldId id="297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uzica Ambrus-Kis" initials="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1AFA560-9310-49E0-A04C-438730C9A3D0}">
  <a:tblStyle styleId="{01AFA560-9310-49E0-A04C-438730C9A3D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72833802-FEF1-4C79-8D5D-14CF1EAF98D9}" styleName="Svijetli stil 2 - Isticanj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44" autoAdjust="0"/>
    <p:restoredTop sz="94660"/>
  </p:normalViewPr>
  <p:slideViewPr>
    <p:cSldViewPr snapToGrid="0">
      <p:cViewPr varScale="1">
        <p:scale>
          <a:sx n="81" d="100"/>
          <a:sy n="81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7262e5bf8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g7262e5bf8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1" name="Google Shape;231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6" name="Google Shape;236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749027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6" name="Google Shape;236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660614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1" name="Google Shape;231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037867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g72665b58a5_1_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" name="Google Shape;266;g72665b58a5_1_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38819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 smtClean="0"/>
              <a:t>‹#›</a:t>
            </a:fld>
            <a:endParaRPr lang="hr-H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3337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00394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23312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65176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 smtClean="0"/>
              <a:t>‹#›</a:t>
            </a:fld>
            <a:endParaRPr lang="hr-H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0869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22195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45925786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34360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23107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95289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17271460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 smtClean="0"/>
              <a:t>‹#›</a:t>
            </a:fld>
            <a:endParaRPr lang="hr-HR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9379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hr.izzi.digital/DOS/14152/14168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genial.ly/" TargetMode="External"/><Relationship Id="rId4" Type="http://schemas.openxmlformats.org/officeDocument/2006/relationships/hyperlink" Target="https://prezi.com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hr.izzi.digital/DOS/14152/14168.html" TargetMode="External"/><Relationship Id="rId7" Type="http://schemas.openxmlformats.org/officeDocument/2006/relationships/hyperlink" Target="https://coggle.it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mindmeister.com/" TargetMode="External"/><Relationship Id="rId5" Type="http://schemas.openxmlformats.org/officeDocument/2006/relationships/hyperlink" Target="https://www.genial.ly/" TargetMode="External"/><Relationship Id="rId4" Type="http://schemas.openxmlformats.org/officeDocument/2006/relationships/hyperlink" Target="https://prezi.com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hr.izzi.digital/DOS/14152/14168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linoit.com/" TargetMode="External"/><Relationship Id="rId2" Type="http://schemas.openxmlformats.org/officeDocument/2006/relationships/hyperlink" Target="https://padlet.com/dashboard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SUzbLWuzY8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hr.izzi.digital/DOS/14152/14168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hr.izzi.digital/DOS/14152/14168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Calibri"/>
              <a:buNone/>
            </a:pPr>
            <a:br>
              <a:rPr lang="hr-HR" sz="4000" b="1" dirty="0"/>
            </a:br>
            <a:r>
              <a:rPr lang="hr-HR" sz="5400" b="1" i="1" dirty="0">
                <a:solidFill>
                  <a:schemeClr val="accent3">
                    <a:lumMod val="50000"/>
                  </a:schemeClr>
                </a:solidFill>
              </a:rPr>
              <a:t>SLOŽENI TRODIJELNI OBLIK</a:t>
            </a:r>
            <a:endParaRPr sz="5400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02" name="Google Shape;102;p13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hr-HR" sz="1800" b="1" dirty="0"/>
              <a:t>(1 nastavni sat)</a:t>
            </a: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hr-HR" sz="1800" b="1" dirty="0"/>
              <a:t>CILJANI RAZRED: </a:t>
            </a:r>
          </a:p>
          <a:p>
            <a:pPr marL="28575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 panose="020B0604020202020204" pitchFamily="34" charset="0"/>
              <a:buChar char="•"/>
            </a:pPr>
            <a:r>
              <a:rPr lang="hr-HR" sz="1800" b="1" dirty="0"/>
              <a:t>2. RAZRED </a:t>
            </a:r>
            <a:r>
              <a:rPr lang="hr-HR" sz="1800" b="1" dirty="0" err="1"/>
              <a:t>ČETVEROGODIŠNJEGa</a:t>
            </a:r>
            <a:r>
              <a:rPr lang="hr-HR" sz="1800" b="1" dirty="0"/>
              <a:t> PROGRAMA 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77BD2AE-A609-4FE9-AA81-A3CDD72A8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b="1" dirty="0">
                <a:solidFill>
                  <a:srgbClr val="C00000"/>
                </a:solidFill>
              </a:rPr>
              <a:t>3. zadatak: </a:t>
            </a:r>
            <a:br>
              <a:rPr lang="hr-HR" sz="2800" b="1" dirty="0">
                <a:solidFill>
                  <a:srgbClr val="C00000"/>
                </a:solidFill>
              </a:rPr>
            </a:br>
            <a:r>
              <a:rPr lang="hr-HR" sz="2800" b="1" i="1" dirty="0">
                <a:solidFill>
                  <a:srgbClr val="C00000"/>
                </a:solidFill>
              </a:rPr>
              <a:t>Usustavi sadržaje i zaključi!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115C16D-62F6-4A00-856A-E6543B5D80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Ponovi sadržaje iz prethodnih aktivnosti i zabilježi unaprijed dogovorenom formom / alatom.</a:t>
            </a:r>
          </a:p>
          <a:p>
            <a:endParaRPr lang="hr-HR" dirty="0">
              <a:solidFill>
                <a:srgbClr val="C00000"/>
              </a:solidFill>
            </a:endParaRPr>
          </a:p>
          <a:p>
            <a:r>
              <a:rPr lang="hr-HR" dirty="0">
                <a:solidFill>
                  <a:srgbClr val="C00000"/>
                </a:solidFill>
              </a:rPr>
              <a:t>Ključni pojmovi: </a:t>
            </a:r>
          </a:p>
          <a:p>
            <a:r>
              <a:rPr lang="hr-HR" dirty="0">
                <a:solidFill>
                  <a:srgbClr val="C00000"/>
                </a:solidFill>
              </a:rPr>
              <a:t>Struktura složene trodijelne pjesme, obilježja menueta, obilježja </a:t>
            </a:r>
            <a:r>
              <a:rPr lang="hr-HR" dirty="0" err="1">
                <a:solidFill>
                  <a:srgbClr val="C00000"/>
                </a:solidFill>
              </a:rPr>
              <a:t>tria</a:t>
            </a:r>
            <a:r>
              <a:rPr lang="hr-HR" dirty="0">
                <a:solidFill>
                  <a:srgbClr val="C00000"/>
                </a:solidFill>
              </a:rPr>
              <a:t>, predstavnik i primjer skladbe (s istaknutim glazbeno-izražajnim sastavnicama)</a:t>
            </a:r>
          </a:p>
        </p:txBody>
      </p:sp>
    </p:spTree>
    <p:extLst>
      <p:ext uri="{BB962C8B-B14F-4D97-AF65-F5344CB8AC3E}">
        <p14:creationId xmlns:p14="http://schemas.microsoft.com/office/powerpoint/2010/main" val="24967742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2" name="Rectangle 81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39736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8" name="Google Shape;268;p35"/>
          <p:cNvSpPr txBox="1">
            <a:spLocks noGrp="1"/>
          </p:cNvSpPr>
          <p:nvPr>
            <p:ph type="title"/>
          </p:nvPr>
        </p:nvSpPr>
        <p:spPr>
          <a:xfrm>
            <a:off x="369277" y="605896"/>
            <a:ext cx="2313633" cy="5646208"/>
          </a:xfrm>
          <a:prstGeom prst="rect">
            <a:avLst/>
          </a:prstGeom>
        </p:spPr>
        <p:txBody>
          <a:bodyPr spcFirstLastPara="1" lIns="91425" tIns="45700" rIns="91425" bIns="45700" anchor="ctr" anchorCtr="0">
            <a:normAutofit/>
          </a:bodyPr>
          <a:lstStyle/>
          <a:p>
            <a:pPr>
              <a:spcBef>
                <a:spcPts val="0"/>
              </a:spcBef>
            </a:pPr>
            <a:r>
              <a:rPr lang="hr-HR" sz="3100" b="1" i="1" dirty="0">
                <a:solidFill>
                  <a:srgbClr val="FFFFFF"/>
                </a:solidFill>
              </a:rPr>
              <a:t>IZBORNI MINI PROJEKTNI ZADATAK </a:t>
            </a:r>
            <a:br>
              <a:rPr lang="hr-HR" sz="3100" b="1" i="1" dirty="0">
                <a:solidFill>
                  <a:srgbClr val="FFFFFF"/>
                </a:solidFill>
              </a:rPr>
            </a:br>
            <a:r>
              <a:rPr lang="hr-HR" sz="3100" b="1" dirty="0">
                <a:solidFill>
                  <a:srgbClr val="C00000"/>
                </a:solidFill>
              </a:rPr>
              <a:t>O humoru u glazbi</a:t>
            </a:r>
            <a:endParaRPr lang="hr-HR" sz="3100" b="1" i="1" dirty="0">
              <a:solidFill>
                <a:srgbClr val="C00000"/>
              </a:solidFill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9" name="Google Shape;269;p35"/>
          <p:cNvSpPr txBox="1">
            <a:spLocks noGrp="1"/>
          </p:cNvSpPr>
          <p:nvPr>
            <p:ph idx="1"/>
          </p:nvPr>
        </p:nvSpPr>
        <p:spPr>
          <a:xfrm>
            <a:off x="3556512" y="605896"/>
            <a:ext cx="4810247" cy="5646208"/>
          </a:xfrm>
          <a:prstGeom prst="rect">
            <a:avLst/>
          </a:prstGeom>
        </p:spPr>
        <p:txBody>
          <a:bodyPr spcFirstLastPara="1" lIns="0" tIns="45700" rIns="0" bIns="45700" anchor="ctr" anchorCtr="0">
            <a:normAutofit/>
          </a:bodyPr>
          <a:lstStyle/>
          <a:p>
            <a:pPr marL="0" lvl="0" indent="0">
              <a:spcAft>
                <a:spcPts val="0"/>
              </a:spcAft>
              <a:buNone/>
            </a:pPr>
            <a:r>
              <a:rPr lang="hr-HR" dirty="0"/>
              <a:t>Prouči sadržaje na </a:t>
            </a:r>
            <a:r>
              <a:rPr lang="hr-HR" b="1" dirty="0">
                <a:solidFill>
                  <a:srgbClr val="C00000"/>
                </a:solidFill>
              </a:rPr>
              <a:t>IZZI DOS stranici </a:t>
            </a:r>
            <a:r>
              <a:rPr lang="hr-HR" b="1" dirty="0">
                <a:hlinkClick r:id="rId3"/>
              </a:rPr>
              <a:t>https://hr.izzi.digital/DOS/14152/14168.html</a:t>
            </a:r>
            <a:r>
              <a:rPr lang="hr-HR" b="1" dirty="0"/>
              <a:t>  </a:t>
            </a:r>
          </a:p>
          <a:p>
            <a:pPr marL="0" lvl="0" indent="0">
              <a:spcAft>
                <a:spcPts val="0"/>
              </a:spcAft>
              <a:buNone/>
            </a:pPr>
            <a:r>
              <a:rPr lang="hr-HR" dirty="0"/>
              <a:t>(odlomak </a:t>
            </a:r>
            <a:r>
              <a:rPr lang="hr-HR" b="1" dirty="0"/>
              <a:t>O humoru u glazbi</a:t>
            </a:r>
            <a:r>
              <a:rPr lang="hr-HR" dirty="0"/>
              <a:t>). Poslušaj preporučeni primjer i posluži se inicijalnim pitanjima za daljnje promišljanje i istraživanje teme. Potraži i svoje glazbene primjere kojima ćeš potkrijepiti zaključke.</a:t>
            </a:r>
          </a:p>
          <a:p>
            <a:pPr marL="658368" lvl="3" indent="0">
              <a:spcAft>
                <a:spcPts val="0"/>
              </a:spcAft>
              <a:buNone/>
            </a:pPr>
            <a:endParaRPr lang="hr-HR" dirty="0"/>
          </a:p>
          <a:p>
            <a:pPr marL="475488" lvl="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0"/>
              <a:t>za izradu prezentacija:</a:t>
            </a:r>
          </a:p>
          <a:p>
            <a:pPr marL="475488" lvl="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0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https://prezi.com/</a:t>
            </a:r>
            <a:r>
              <a:rPr lang="pl-PL" dirty="0">
                <a:solidFill>
                  <a:srgbClr val="0070C0"/>
                </a:solidFill>
              </a:rPr>
              <a:t>     </a:t>
            </a:r>
          </a:p>
          <a:p>
            <a:pPr marL="475488" lvl="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0">
                <a:solidFill>
                  <a:srgbClr val="0070C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https://www.genial.ly/</a:t>
            </a:r>
            <a:r>
              <a:rPr lang="pl-PL" dirty="0">
                <a:solidFill>
                  <a:srgbClr val="0070C0"/>
                </a:solidFill>
              </a:rPr>
              <a:t>, </a:t>
            </a:r>
          </a:p>
          <a:p>
            <a:pPr lvl="2"/>
            <a:endParaRPr lang="pl-PL" dirty="0">
              <a:latin typeface="+mj-lt"/>
            </a:endParaRPr>
          </a:p>
          <a:p>
            <a:endParaRPr lang="pl-PL" dirty="0">
              <a:latin typeface="+mj-lt"/>
            </a:endParaRPr>
          </a:p>
          <a:p>
            <a:pPr marL="0" lvl="0" indent="0">
              <a:buNone/>
            </a:pPr>
            <a:r>
              <a:rPr lang="pl-PL" dirty="0">
                <a:latin typeface="+mj-lt"/>
              </a:rPr>
              <a:t> </a:t>
            </a:r>
          </a:p>
          <a:p>
            <a:pPr marL="0" lvl="0" indent="0">
              <a:buNone/>
            </a:pPr>
            <a:endParaRPr lang="pl-PL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882405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44ED9F1-51A0-4BB9-B52A-0D2B9E9AC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811372"/>
          </a:xfrm>
        </p:spPr>
        <p:txBody>
          <a:bodyPr>
            <a:normAutofit fontScale="90000"/>
          </a:bodyPr>
          <a:lstStyle/>
          <a:p>
            <a:r>
              <a:rPr lang="pl-PL" sz="3200" b="1" dirty="0"/>
              <a:t>Tablica za refleksiju i samorefleksiju (za učenika):</a:t>
            </a:r>
            <a:endParaRPr lang="hr-HR" sz="3200" b="1" dirty="0"/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97B17C18-C78C-4B9E-AA14-96A3A1194B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6834974"/>
              </p:ext>
            </p:extLst>
          </p:nvPr>
        </p:nvGraphicFramePr>
        <p:xfrm>
          <a:off x="822325" y="1743958"/>
          <a:ext cx="7543800" cy="4016065"/>
        </p:xfrm>
        <a:graphic>
          <a:graphicData uri="http://schemas.openxmlformats.org/drawingml/2006/table">
            <a:tbl>
              <a:tblPr firstRow="1" bandRow="1">
                <a:tableStyleId>{01AFA560-9310-49E0-A04C-438730C9A3D0}</a:tableStyleId>
              </a:tblPr>
              <a:tblGrid>
                <a:gridCol w="5689686">
                  <a:extLst>
                    <a:ext uri="{9D8B030D-6E8A-4147-A177-3AD203B41FA5}">
                      <a16:colId xmlns:a16="http://schemas.microsoft.com/office/drawing/2014/main" val="926881142"/>
                    </a:ext>
                  </a:extLst>
                </a:gridCol>
                <a:gridCol w="1854114">
                  <a:extLst>
                    <a:ext uri="{9D8B030D-6E8A-4147-A177-3AD203B41FA5}">
                      <a16:colId xmlns:a16="http://schemas.microsoft.com/office/drawing/2014/main" val="3262881210"/>
                    </a:ext>
                  </a:extLst>
                </a:gridCol>
              </a:tblGrid>
              <a:tr h="8622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100" b="1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hr-HR" sz="1100" b="1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rgbClr val="C00000"/>
                          </a:solidFill>
                          <a:effectLst/>
                        </a:rPr>
                        <a:t>ZANIMLJIVOST NASTAVNIH SADRŽAJA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rgbClr val="C00000"/>
                          </a:solidFill>
                          <a:effectLst/>
                        </a:rPr>
                        <a:t>(od uopće mi nisu zanimljivi … do jako su mi zanimljivi)</a:t>
                      </a:r>
                      <a:endParaRPr lang="hr-HR" sz="1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9690" algn="ctr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 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44775815"/>
                  </a:ext>
                </a:extLst>
              </a:tr>
              <a:tr h="735641">
                <a:tc>
                  <a:txBody>
                    <a:bodyPr/>
                    <a:lstStyle/>
                    <a:p>
                      <a:pPr marR="59690" algn="ctr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hr-HR" sz="1100" b="1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marR="59690" algn="ctr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rgbClr val="C00000"/>
                          </a:solidFill>
                          <a:effectLst/>
                        </a:rPr>
                        <a:t>RAZUMLJIVOST NASTAVNIH SADRŽAJA </a:t>
                      </a:r>
                      <a:endParaRPr lang="hr-HR" sz="1000" b="1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marR="59690" algn="ctr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rgbClr val="C00000"/>
                          </a:solidFill>
                          <a:effectLst/>
                        </a:rPr>
                        <a:t>(od uopće nisu jasni i razumljivi … do jako su jasni i razumljivi)</a:t>
                      </a:r>
                      <a:endParaRPr lang="hr-HR" sz="1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9690" algn="ctr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 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93870494"/>
                  </a:ext>
                </a:extLst>
              </a:tr>
              <a:tr h="8019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100" b="1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rgbClr val="C00000"/>
                          </a:solidFill>
                          <a:effectLst/>
                        </a:rPr>
                        <a:t>TVOJE SUDJELOVANJE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rgbClr val="C00000"/>
                          </a:solidFill>
                          <a:effectLst/>
                        </a:rPr>
                        <a:t>(od uopće se nisam trudio/trudila … do jako sam se trudio/trudila)</a:t>
                      </a:r>
                      <a:endParaRPr lang="hr-HR" sz="1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9690" algn="ctr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 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35373631"/>
                  </a:ext>
                </a:extLst>
              </a:tr>
              <a:tr h="801903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Gdje mogu biti još bolji, uspješniji (u područjima istraživanja, povezivanju, vrednovanju i izvođenju zaključaka, pisanom ili usmenom izražavanju…)? Što mogu napraviti kako bih sljedeći put uspješnije riješila/riješio zadatak?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hr-HR" sz="1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R="59690" algn="ctr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98558381"/>
                  </a:ext>
                </a:extLst>
              </a:tr>
              <a:tr h="814368">
                <a:tc gridSpan="2">
                  <a:txBody>
                    <a:bodyPr/>
                    <a:lstStyle/>
                    <a:p>
                      <a:pPr marR="59690" algn="ctr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hr-HR" sz="1100" dirty="0">
                        <a:effectLst/>
                      </a:endParaRPr>
                    </a:p>
                    <a:p>
                      <a:pPr marR="59690" algn="ctr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hr-HR" sz="1100" dirty="0">
                        <a:effectLst/>
                      </a:endParaRPr>
                    </a:p>
                    <a:p>
                      <a:pPr marR="59690" algn="ctr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hr-HR" sz="1100" dirty="0">
                        <a:effectLst/>
                      </a:endParaRPr>
                    </a:p>
                    <a:p>
                      <a:pPr marR="59690" algn="ctr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 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R="59690" algn="ctr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39296277"/>
                  </a:ext>
                </a:extLst>
              </a:tr>
            </a:tbl>
          </a:graphicData>
        </a:graphic>
      </p:graphicFrame>
      <p:pic>
        <p:nvPicPr>
          <p:cNvPr id="6" name="Slika 5">
            <a:extLst>
              <a:ext uri="{FF2B5EF4-FFF2-40B4-BE49-F238E27FC236}">
                <a16:creationId xmlns:a16="http://schemas.microsoft.com/office/drawing/2014/main" id="{6D7BEAA1-1523-47CC-B116-741E264463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4425" y="4910612"/>
            <a:ext cx="1085182" cy="1054699"/>
          </a:xfrm>
          <a:prstGeom prst="rect">
            <a:avLst/>
          </a:prstGeo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3FCF0907-2022-4F77-8573-E7D488BE15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0781" y="4899033"/>
            <a:ext cx="1188823" cy="1048603"/>
          </a:xfrm>
          <a:prstGeom prst="rect">
            <a:avLst/>
          </a:prstGeom>
        </p:spPr>
      </p:pic>
      <p:pic>
        <p:nvPicPr>
          <p:cNvPr id="8" name="Slika 7">
            <a:extLst>
              <a:ext uri="{FF2B5EF4-FFF2-40B4-BE49-F238E27FC236}">
                <a16:creationId xmlns:a16="http://schemas.microsoft.com/office/drawing/2014/main" id="{35FFBD72-04B3-4BDF-80D1-2400F9B0D32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60779" y="4910612"/>
            <a:ext cx="1066892" cy="1072989"/>
          </a:xfrm>
          <a:prstGeom prst="rect">
            <a:avLst/>
          </a:prstGeom>
        </p:spPr>
      </p:pic>
      <p:pic>
        <p:nvPicPr>
          <p:cNvPr id="9" name="Slika 8">
            <a:extLst>
              <a:ext uri="{FF2B5EF4-FFF2-40B4-BE49-F238E27FC236}">
                <a16:creationId xmlns:a16="http://schemas.microsoft.com/office/drawing/2014/main" id="{CD755BE3-9FA8-42B4-A6FE-4CBCABB9BB5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19558" y="4878592"/>
            <a:ext cx="1194920" cy="1054699"/>
          </a:xfrm>
          <a:prstGeom prst="rect">
            <a:avLst/>
          </a:prstGeom>
        </p:spPr>
      </p:pic>
      <p:pic>
        <p:nvPicPr>
          <p:cNvPr id="10" name="Slika 9">
            <a:extLst>
              <a:ext uri="{FF2B5EF4-FFF2-40B4-BE49-F238E27FC236}">
                <a16:creationId xmlns:a16="http://schemas.microsoft.com/office/drawing/2014/main" id="{02AA51FB-1959-4D8E-B463-E6D3E77CF52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06366" y="4832586"/>
            <a:ext cx="1213209" cy="1085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08495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752B4B0-4EC1-475C-A96A-F7DB46CA3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Rubrika za formativno vrednovanje (za nastavnika)</a:t>
            </a:r>
            <a:br>
              <a:rPr lang="hr-HR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</a:br>
            <a:r>
              <a:rPr lang="hr-HR" sz="2400" dirty="0">
                <a:solidFill>
                  <a:srgbClr val="C00000"/>
                </a:solidFill>
              </a:rPr>
              <a:t>Tema:</a:t>
            </a:r>
            <a:br>
              <a:rPr lang="hr-HR" sz="2400" dirty="0">
                <a:solidFill>
                  <a:srgbClr val="C00000"/>
                </a:solidFill>
              </a:rPr>
            </a:br>
            <a:r>
              <a:rPr lang="hr-HR" sz="2400" dirty="0">
                <a:solidFill>
                  <a:srgbClr val="C00000"/>
                </a:solidFill>
              </a:rPr>
              <a:t>Digitalni alat:</a:t>
            </a:r>
            <a:endParaRPr lang="hr-HR" sz="2400" dirty="0"/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051B5922-15AA-490C-B946-EE8B193D14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848460"/>
              </p:ext>
            </p:extLst>
          </p:nvPr>
        </p:nvGraphicFramePr>
        <p:xfrm>
          <a:off x="840259" y="1737361"/>
          <a:ext cx="7525866" cy="4175442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232879">
                  <a:extLst>
                    <a:ext uri="{9D8B030D-6E8A-4147-A177-3AD203B41FA5}">
                      <a16:colId xmlns:a16="http://schemas.microsoft.com/office/drawing/2014/main" val="2032247251"/>
                    </a:ext>
                  </a:extLst>
                </a:gridCol>
                <a:gridCol w="1036949">
                  <a:extLst>
                    <a:ext uri="{9D8B030D-6E8A-4147-A177-3AD203B41FA5}">
                      <a16:colId xmlns:a16="http://schemas.microsoft.com/office/drawing/2014/main" val="1950663860"/>
                    </a:ext>
                  </a:extLst>
                </a:gridCol>
                <a:gridCol w="1112362">
                  <a:extLst>
                    <a:ext uri="{9D8B030D-6E8A-4147-A177-3AD203B41FA5}">
                      <a16:colId xmlns:a16="http://schemas.microsoft.com/office/drawing/2014/main" val="2283760901"/>
                    </a:ext>
                  </a:extLst>
                </a:gridCol>
                <a:gridCol w="1046376">
                  <a:extLst>
                    <a:ext uri="{9D8B030D-6E8A-4147-A177-3AD203B41FA5}">
                      <a16:colId xmlns:a16="http://schemas.microsoft.com/office/drawing/2014/main" val="2000807961"/>
                    </a:ext>
                  </a:extLst>
                </a:gridCol>
                <a:gridCol w="1065229">
                  <a:extLst>
                    <a:ext uri="{9D8B030D-6E8A-4147-A177-3AD203B41FA5}">
                      <a16:colId xmlns:a16="http://schemas.microsoft.com/office/drawing/2014/main" val="3831725205"/>
                    </a:ext>
                  </a:extLst>
                </a:gridCol>
                <a:gridCol w="1032071">
                  <a:extLst>
                    <a:ext uri="{9D8B030D-6E8A-4147-A177-3AD203B41FA5}">
                      <a16:colId xmlns:a16="http://schemas.microsoft.com/office/drawing/2014/main" val="4026687490"/>
                    </a:ext>
                  </a:extLst>
                </a:gridCol>
              </a:tblGrid>
              <a:tr h="380771">
                <a:tc>
                  <a:txBody>
                    <a:bodyPr/>
                    <a:lstStyle/>
                    <a:p>
                      <a:r>
                        <a:rPr lang="hr-HR" dirty="0"/>
                        <a:t>Datum: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r>
                        <a:rPr lang="hr-HR" dirty="0"/>
                        <a:t>Ime i prezime: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232305"/>
                  </a:ext>
                </a:extLst>
              </a:tr>
              <a:tr h="589413">
                <a:tc>
                  <a:txBody>
                    <a:bodyPr/>
                    <a:lstStyle/>
                    <a:p>
                      <a:pPr marR="59690" algn="ctr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hr-HR" sz="1100" b="1" dirty="0">
                        <a:solidFill>
                          <a:srgbClr val="FF9D05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R="59690" algn="ctr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rgbClr val="FF9D05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VREDNOVANJE ZA UČENJE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59690" algn="ctr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R="59690" algn="ctr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DA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59690" algn="ctr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R="59690" algn="ctr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UGLAVNOM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R="59690" algn="ctr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DA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59690" algn="ctr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R="59690" algn="ctr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DJELOMIČNO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59690" algn="ctr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R="59690" algn="ctr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UGLAVNOM 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R="59690" algn="ctr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NE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59690" algn="ctr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R="59690" algn="ctr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NE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1669695"/>
                  </a:ext>
                </a:extLst>
              </a:tr>
              <a:tr h="576373">
                <a:tc>
                  <a:txBody>
                    <a:bodyPr/>
                    <a:lstStyle/>
                    <a:p>
                      <a:pPr marR="59690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Odgovoran/odgovorna. </a:t>
                      </a:r>
                    </a:p>
                    <a:p>
                      <a:pPr marR="59690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Zadatak predaje i izvršava na vrijeme.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9690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9690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9690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9690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9690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1029871"/>
                  </a:ext>
                </a:extLst>
              </a:tr>
              <a:tr h="751110">
                <a:tc>
                  <a:txBody>
                    <a:bodyPr/>
                    <a:lstStyle/>
                    <a:p>
                      <a:pPr marR="59690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Samostalno opisuje razmišljanja o zadanoj temi i sintetizira zaključke. Opise potkrepljuje primjerima.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9690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9690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9690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9690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9690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666202"/>
                  </a:ext>
                </a:extLst>
              </a:tr>
              <a:tr h="1126665">
                <a:tc>
                  <a:txBody>
                    <a:bodyPr/>
                    <a:lstStyle/>
                    <a:p>
                      <a:pPr marR="59690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Samostalno rabi različite izvore za pronalaženje relevantnih verbalnih, vizualnih i audio-vizualnih podataka potrebnih za izradu zadatka. Navodi izvore i citate.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9690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9690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9690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9690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9690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1184233"/>
                  </a:ext>
                </a:extLst>
              </a:tr>
              <a:tr h="751110">
                <a:tc>
                  <a:txBody>
                    <a:bodyPr/>
                    <a:lstStyle/>
                    <a:p>
                      <a:pPr marR="59690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Sadržaji su oblikovani jednostavnim, svima razumljivim riječima/grafičkim prikazom i sl. Jasno su i logično strukturirani.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9690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9690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9690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9690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9690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9379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5141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3" name="Rectangle 112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39736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" name="Google Shape;107;p14"/>
          <p:cNvSpPr txBox="1">
            <a:spLocks noGrp="1"/>
          </p:cNvSpPr>
          <p:nvPr>
            <p:ph type="title"/>
          </p:nvPr>
        </p:nvSpPr>
        <p:spPr>
          <a:xfrm>
            <a:off x="369277" y="605896"/>
            <a:ext cx="2313633" cy="5646208"/>
          </a:xfrm>
          <a:prstGeom prst="rect">
            <a:avLst/>
          </a:prstGeom>
        </p:spPr>
        <p:txBody>
          <a:bodyPr spcFirstLastPara="1" lIns="91425" tIns="45700" rIns="91425" bIns="45700" anchor="ctr" anchorCtr="0">
            <a:norm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lang="hr-HR" sz="3100" b="1">
                <a:solidFill>
                  <a:srgbClr val="FFFFFF"/>
                </a:solidFill>
              </a:rPr>
              <a:t>Za rad će ti trebati:</a:t>
            </a: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" name="Google Shape;108;p14"/>
          <p:cNvSpPr txBox="1">
            <a:spLocks noGrp="1"/>
          </p:cNvSpPr>
          <p:nvPr>
            <p:ph idx="1"/>
          </p:nvPr>
        </p:nvSpPr>
        <p:spPr>
          <a:xfrm>
            <a:off x="3556512" y="605896"/>
            <a:ext cx="4810247" cy="5646208"/>
          </a:xfrm>
          <a:prstGeom prst="rect">
            <a:avLst/>
          </a:prstGeom>
        </p:spPr>
        <p:txBody>
          <a:bodyPr spcFirstLastPara="1" lIns="0" tIns="45700" rIns="0" bIns="45700" anchor="ctr" anchorCtr="0">
            <a:normAutofit/>
          </a:bodyPr>
          <a:lstStyle/>
          <a:p>
            <a:pPr marL="457200" lvl="0" indent="-457200" rtl="0">
              <a:spcBef>
                <a:spcPts val="0"/>
              </a:spcBef>
              <a:spcAft>
                <a:spcPts val="0"/>
              </a:spcAft>
              <a:buSzPts val="2000"/>
              <a:buFont typeface="+mj-lt"/>
              <a:buAutoNum type="arabicPeriod"/>
            </a:pPr>
            <a:endParaRPr lang="hr-HR" dirty="0"/>
          </a:p>
          <a:p>
            <a:pPr marL="457200" lvl="0" indent="-457200" rtl="0">
              <a:spcBef>
                <a:spcPts val="0"/>
              </a:spcBef>
              <a:spcAft>
                <a:spcPts val="0"/>
              </a:spcAft>
              <a:buSzPts val="2000"/>
              <a:buFont typeface="+mj-lt"/>
              <a:buAutoNum type="arabicPeriod"/>
            </a:pPr>
            <a:r>
              <a:rPr lang="hr-HR" dirty="0"/>
              <a:t>udžbenik </a:t>
            </a:r>
            <a:r>
              <a:rPr lang="hr-HR" b="1" i="1" dirty="0"/>
              <a:t>Glazbeni susreti 2. vrste (122 – 123); Glazbeni susreti (81 – 83)</a:t>
            </a:r>
          </a:p>
          <a:p>
            <a:pPr marL="457200" lvl="0" indent="-457200" rtl="0">
              <a:spcBef>
                <a:spcPts val="0"/>
              </a:spcBef>
              <a:spcAft>
                <a:spcPts val="0"/>
              </a:spcAft>
              <a:buSzPts val="2000"/>
              <a:buFont typeface="+mj-lt"/>
              <a:buAutoNum type="arabicPeriod"/>
            </a:pPr>
            <a:r>
              <a:rPr lang="hr-HR" dirty="0"/>
              <a:t>pristup internetu putem laptopa, tableta ili mobitela</a:t>
            </a:r>
          </a:p>
          <a:p>
            <a:pPr marL="457200" lvl="0" indent="-457200">
              <a:spcBef>
                <a:spcPts val="0"/>
              </a:spcBef>
              <a:spcAft>
                <a:spcPts val="0"/>
              </a:spcAft>
              <a:buSzPts val="2000"/>
              <a:buFont typeface="+mj-lt"/>
              <a:buAutoNum type="arabicPeriod"/>
            </a:pPr>
            <a:r>
              <a:rPr lang="hr-HR" dirty="0">
                <a:hlinkClick r:id="rId3"/>
              </a:rPr>
              <a:t>https://hr.izzi.digital/DOS/14152/14168.html</a:t>
            </a:r>
            <a:r>
              <a:rPr lang="hr-HR" dirty="0"/>
              <a:t> </a:t>
            </a:r>
          </a:p>
          <a:p>
            <a:pPr marL="469900" lvl="0" indent="-457200">
              <a:spcBef>
                <a:spcPts val="0"/>
              </a:spcBef>
              <a:spcAft>
                <a:spcPts val="0"/>
              </a:spcAft>
              <a:buSzPts val="1800"/>
              <a:buFont typeface="+mj-lt"/>
              <a:buAutoNum type="arabicPeriod"/>
            </a:pPr>
            <a:r>
              <a:rPr lang="hr-HR" dirty="0"/>
              <a:t>bilježnica, papir i olovka, </a:t>
            </a:r>
            <a:r>
              <a:rPr lang="hr-HR" i="1" dirty="0"/>
              <a:t>Wordov</a:t>
            </a:r>
            <a:r>
              <a:rPr lang="hr-HR" dirty="0"/>
              <a:t> dokument, odgovore možeš pisati i željenim digitalnim alatom (sukladno dogovoru s predmetnim nastavnikom) </a:t>
            </a:r>
          </a:p>
          <a:p>
            <a:pPr marL="1008560" lvl="5" indent="0">
              <a:spcBef>
                <a:spcPts val="1400"/>
              </a:spcBef>
              <a:spcAft>
                <a:spcPts val="0"/>
              </a:spcAft>
              <a:buSzPts val="2000"/>
              <a:buNone/>
            </a:pPr>
            <a:r>
              <a:rPr lang="pl-PL" dirty="0"/>
              <a:t>prijedlog eventualnih digitalnih alata za bilješke pri radu – za izradu prezentacija </a:t>
            </a:r>
            <a:r>
              <a:rPr lang="pl-PL" dirty="0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https://prezi.com/</a:t>
            </a:r>
            <a:r>
              <a:rPr lang="pl-PL" dirty="0">
                <a:solidFill>
                  <a:srgbClr val="0070C0"/>
                </a:solidFill>
              </a:rPr>
              <a:t>    </a:t>
            </a:r>
            <a:r>
              <a:rPr lang="pl-PL" dirty="0">
                <a:solidFill>
                  <a:srgbClr val="0070C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https://www.genial.ly/</a:t>
            </a:r>
            <a:r>
              <a:rPr lang="pl-PL" dirty="0"/>
              <a:t>, umnih mapa </a:t>
            </a:r>
            <a:r>
              <a:rPr lang="pl-PL" dirty="0">
                <a:solidFill>
                  <a:srgbClr val="0070C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https://www.mindmeister.com/</a:t>
            </a:r>
            <a:r>
              <a:rPr lang="pl-PL" dirty="0">
                <a:solidFill>
                  <a:srgbClr val="0070C0"/>
                </a:solidFill>
              </a:rPr>
              <a:t>  </a:t>
            </a:r>
            <a:r>
              <a:rPr lang="pl-PL" dirty="0">
                <a:solidFill>
                  <a:srgbClr val="0070C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https://coggle.it/</a:t>
            </a:r>
            <a:r>
              <a:rPr lang="pl-PL" dirty="0">
                <a:solidFill>
                  <a:srgbClr val="0070C0"/>
                </a:solidFill>
              </a:rPr>
              <a:t>  </a:t>
            </a:r>
            <a:r>
              <a:rPr lang="pl-PL" dirty="0"/>
              <a:t>i sl.</a:t>
            </a:r>
          </a:p>
          <a:p>
            <a:pPr marL="0" lvl="0" indent="0">
              <a:spcBef>
                <a:spcPts val="1400"/>
              </a:spcBef>
              <a:spcAft>
                <a:spcPts val="0"/>
              </a:spcAft>
              <a:buSzPts val="2000"/>
              <a:buNone/>
            </a:pPr>
            <a:r>
              <a:rPr lang="pl-PL" dirty="0"/>
              <a:t> </a:t>
            </a:r>
          </a:p>
          <a:p>
            <a:pPr marL="0" lvl="0" indent="0" rtl="0">
              <a:spcBef>
                <a:spcPts val="1400"/>
              </a:spcBef>
              <a:spcAft>
                <a:spcPts val="0"/>
              </a:spcAft>
              <a:buSzPts val="2000"/>
              <a:buNone/>
            </a:pPr>
            <a:endParaRPr lang="hr-H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9" name="Rectangle 118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39736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" name="Google Shape;113;p15"/>
          <p:cNvSpPr txBox="1">
            <a:spLocks noGrp="1"/>
          </p:cNvSpPr>
          <p:nvPr>
            <p:ph type="title"/>
          </p:nvPr>
        </p:nvSpPr>
        <p:spPr>
          <a:xfrm>
            <a:off x="369277" y="605896"/>
            <a:ext cx="2313633" cy="5646208"/>
          </a:xfrm>
          <a:prstGeom prst="rect">
            <a:avLst/>
          </a:prstGeom>
        </p:spPr>
        <p:txBody>
          <a:bodyPr spcFirstLastPara="1" lIns="91425" tIns="45700" rIns="91425" bIns="45700" anchor="ctr" anchorCtr="0">
            <a:norm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lang="hr-HR" sz="3100" b="1">
                <a:solidFill>
                  <a:srgbClr val="FFFFFF"/>
                </a:solidFill>
              </a:rPr>
              <a:t>Način rada:</a:t>
            </a: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" name="Google Shape;114;p15"/>
          <p:cNvSpPr txBox="1">
            <a:spLocks noGrp="1"/>
          </p:cNvSpPr>
          <p:nvPr>
            <p:ph idx="1"/>
          </p:nvPr>
        </p:nvSpPr>
        <p:spPr>
          <a:xfrm>
            <a:off x="3556512" y="605896"/>
            <a:ext cx="4810247" cy="5646208"/>
          </a:xfrm>
          <a:prstGeom prst="rect">
            <a:avLst/>
          </a:prstGeom>
        </p:spPr>
        <p:txBody>
          <a:bodyPr spcFirstLastPara="1" lIns="0" tIns="45700" rIns="0" bIns="45700" anchor="ctr" anchorCtr="0">
            <a:normAutofit/>
          </a:bodyPr>
          <a:lstStyle/>
          <a:p>
            <a:pPr lvl="0" indent="0">
              <a:spcBef>
                <a:spcPts val="1400"/>
              </a:spcBef>
              <a:spcAft>
                <a:spcPts val="0"/>
              </a:spcAft>
              <a:buNone/>
            </a:pPr>
            <a:r>
              <a:rPr lang="hr-HR" b="1" dirty="0"/>
              <a:t>Riješi zadatke</a:t>
            </a:r>
            <a:r>
              <a:rPr lang="hr-HR" dirty="0"/>
              <a:t>, u prezentaciji označene </a:t>
            </a:r>
            <a:r>
              <a:rPr lang="hr-HR" b="1" dirty="0">
                <a:solidFill>
                  <a:srgbClr val="C00000"/>
                </a:solidFill>
              </a:rPr>
              <a:t>crvenom bojom</a:t>
            </a:r>
            <a:r>
              <a:rPr lang="hr-HR" dirty="0"/>
              <a:t>, sa stranica </a:t>
            </a:r>
            <a:r>
              <a:rPr lang="hr-HR" b="1" dirty="0"/>
              <a:t>IZZI</a:t>
            </a:r>
          </a:p>
          <a:p>
            <a:pPr lvl="0" indent="0">
              <a:spcBef>
                <a:spcPts val="1400"/>
              </a:spcBef>
              <a:spcAft>
                <a:spcPts val="0"/>
              </a:spcAft>
              <a:buNone/>
            </a:pPr>
            <a:r>
              <a:rPr lang="hr-HR" dirty="0">
                <a:hlinkClick r:id="rId3"/>
              </a:rPr>
              <a:t>https://hr.izzi.digital/DOS/14152/14168.html</a:t>
            </a:r>
            <a:r>
              <a:rPr lang="hr-HR" dirty="0"/>
              <a:t> </a:t>
            </a:r>
          </a:p>
          <a:p>
            <a:pPr lvl="0" indent="0">
              <a:spcBef>
                <a:spcPts val="1400"/>
              </a:spcBef>
              <a:spcAft>
                <a:spcPts val="0"/>
              </a:spcAft>
              <a:buNone/>
            </a:pPr>
            <a:r>
              <a:rPr lang="hr-HR" dirty="0"/>
              <a:t>Dogovorenim alatom / formom s predmetnim nastavnikom (u bilježnicu, list papira, Word dokument, željeni digitalni alat) </a:t>
            </a:r>
            <a:r>
              <a:rPr lang="hr-HR" b="1" dirty="0"/>
              <a:t>zabilježi ključne pojmove</a:t>
            </a:r>
            <a:r>
              <a:rPr lang="hr-HR" dirty="0"/>
              <a:t> vezane uz sadržaje (preporučamo nakon završenih aktivnosti kako će biti naznačeno u prezentaciji).</a:t>
            </a:r>
          </a:p>
          <a:p>
            <a:pPr marL="91440" lvl="0" indent="0" rtl="0">
              <a:spcBef>
                <a:spcPts val="1400"/>
              </a:spcBef>
              <a:spcAft>
                <a:spcPts val="0"/>
              </a:spcAft>
              <a:buSzPts val="2000"/>
              <a:buNone/>
            </a:pPr>
            <a:endParaRPr lang="hr-H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2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800"/>
              <a:buFont typeface="Calibri"/>
              <a:buNone/>
            </a:pPr>
            <a:r>
              <a:rPr lang="hr-HR" b="1" i="1" dirty="0">
                <a:solidFill>
                  <a:schemeClr val="accent3">
                    <a:lumMod val="50000"/>
                  </a:schemeClr>
                </a:solidFill>
              </a:rPr>
              <a:t>SLOŽENI TRODIJELNI OBLIK</a:t>
            </a:r>
            <a:endParaRPr lang="hr-HR" i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ECF0FC6-D57B-48B6-9036-F4FFD91A4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39736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B5FF6E71-A30F-4423-9559-C62D5E94C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3199" y="286603"/>
            <a:ext cx="5063240" cy="1737359"/>
          </a:xfrm>
        </p:spPr>
        <p:txBody>
          <a:bodyPr>
            <a:noAutofit/>
          </a:bodyPr>
          <a:lstStyle/>
          <a:p>
            <a:r>
              <a:rPr lang="hr-HR" sz="2400" b="1" dirty="0">
                <a:solidFill>
                  <a:srgbClr val="C00000"/>
                </a:solidFill>
              </a:rPr>
              <a:t>Zašto ljudi plešu? Uz kakvu glazbu voliš plesati? Voliš li slušati plesnu glazbu ili te ona uvijek potiče na pokret? Možeš li se zamisliti na dvorskoj zabavi u 18. stoljeću? Koji bi u tom slučaju bio tvoj omiljeni ples?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C17B5B2-5EE1-41A6-8A21-011838F09A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3153" y="2234153"/>
            <a:ext cx="5023286" cy="3634940"/>
          </a:xfrm>
        </p:spPr>
        <p:txBody>
          <a:bodyPr>
            <a:normAutofit/>
          </a:bodyPr>
          <a:lstStyle/>
          <a:p>
            <a:pPr marL="292608" lvl="1" indent="0">
              <a:spcBef>
                <a:spcPts val="0"/>
              </a:spcBef>
              <a:spcAft>
                <a:spcPts val="600"/>
              </a:spcAft>
              <a:buSzPts val="2400"/>
              <a:buNone/>
            </a:pPr>
            <a:r>
              <a:rPr lang="hr-HR" dirty="0"/>
              <a:t>Kratke odgovore na pitanja izloži </a:t>
            </a:r>
            <a:r>
              <a:rPr lang="hr-HR" b="1" dirty="0"/>
              <a:t>pisano</a:t>
            </a:r>
            <a:r>
              <a:rPr lang="hr-HR" dirty="0"/>
              <a:t> u željenom, unaprijed s predmetnim nastavnikom dogovorenom, obliku. Ukoliko želiš svojim razmišljanjima pridruži i poveznicu na konkretnu skladbu.</a:t>
            </a:r>
          </a:p>
          <a:p>
            <a:pPr marL="292608" lvl="1" indent="0">
              <a:spcBef>
                <a:spcPts val="0"/>
              </a:spcBef>
              <a:spcAft>
                <a:spcPts val="600"/>
              </a:spcAft>
              <a:buSzPts val="2400"/>
              <a:buNone/>
            </a:pPr>
            <a:endParaRPr lang="hr-HR" dirty="0"/>
          </a:p>
          <a:p>
            <a:pPr marL="2065760" lvl="8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hr-HR" dirty="0">
                <a:solidFill>
                  <a:srgbClr val="FF0000"/>
                </a:solidFill>
              </a:rPr>
              <a:t>Napomena predmetnome nastavniku:</a:t>
            </a:r>
          </a:p>
          <a:p>
            <a:pPr marL="2065760" lvl="8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hr-HR" dirty="0"/>
              <a:t>Zadatak se može izraditi sljedećim digitalnim alatima:</a:t>
            </a:r>
            <a:endParaRPr lang="hr-HR" u="sng" dirty="0">
              <a:hlinkClick r:id="" action="ppaction://noaction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2065760" lvl="8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hr-HR" u="sng" dirty="0">
                <a:solidFill>
                  <a:srgbClr val="0070C0"/>
                </a:solidFill>
                <a:hlinkClick r:id="" action="ppaction://noa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https://www.mentimeter.com/</a:t>
            </a:r>
            <a:r>
              <a:rPr lang="hr-HR" dirty="0">
                <a:solidFill>
                  <a:srgbClr val="0070C0"/>
                </a:solidFill>
              </a:rPr>
              <a:t> </a:t>
            </a:r>
          </a:p>
          <a:p>
            <a:pPr marL="2065760" lvl="8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hr-HR" u="sng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https://padlet.com/dashboard</a:t>
            </a:r>
            <a:r>
              <a:rPr lang="hr-HR" dirty="0">
                <a:solidFill>
                  <a:srgbClr val="0070C0"/>
                </a:solidFill>
              </a:rPr>
              <a:t> </a:t>
            </a:r>
          </a:p>
          <a:p>
            <a:pPr marL="2065760" lvl="8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hr-HR" u="sng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https://en.linoit.com/</a:t>
            </a:r>
            <a:r>
              <a:rPr lang="hr-HR" dirty="0">
                <a:solidFill>
                  <a:srgbClr val="0070C0"/>
                </a:solidFill>
              </a:rPr>
              <a:t>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hr-HR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17A211C-5863-4303-AC3D-AEBFDF6D6A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08112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87519CD-2FFF-42E3-BB0C-FEAA828BA5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9617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29010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5FF6E71-A30F-4423-9559-C62D5E94C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2800" b="1" dirty="0">
                <a:solidFill>
                  <a:srgbClr val="C00000"/>
                </a:solidFill>
              </a:rPr>
              <a:t>Prisjeti se najpopularnijih plesova sa europskih dvorova, još od razdoblja renesanse. 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C17B5B2-5EE1-41A6-8A21-011838F09A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hr-HR" sz="1800" dirty="0">
                <a:solidFill>
                  <a:srgbClr val="C00000"/>
                </a:solidFill>
              </a:rPr>
              <a:t>Pogledaj videozapis: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hr-HR" sz="1800" dirty="0">
                <a:hlinkClick r:id="rId2"/>
              </a:rPr>
              <a:t>https://www.youtube.com/watch?v=ESUzbLWuzY8</a:t>
            </a:r>
            <a:endParaRPr lang="hr-HR" sz="18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hr-HR" sz="1800" dirty="0"/>
              <a:t>Jean Philippe </a:t>
            </a:r>
            <a:r>
              <a:rPr lang="hr-HR" sz="1800" dirty="0" err="1"/>
              <a:t>Rameau</a:t>
            </a:r>
            <a:r>
              <a:rPr lang="hr-HR" sz="1800" dirty="0"/>
              <a:t>: </a:t>
            </a:r>
            <a:r>
              <a:rPr lang="hr-HR" sz="1800" i="1" dirty="0" err="1"/>
              <a:t>The</a:t>
            </a:r>
            <a:r>
              <a:rPr lang="hr-HR" sz="1800" i="1" dirty="0"/>
              <a:t> Premier Menuet </a:t>
            </a:r>
            <a:r>
              <a:rPr lang="hr-HR" sz="1800" dirty="0"/>
              <a:t>iz opere </a:t>
            </a:r>
            <a:r>
              <a:rPr lang="hr-HR" sz="1800" i="1" dirty="0"/>
              <a:t>Les </a:t>
            </a:r>
            <a:r>
              <a:rPr lang="hr-HR" sz="1800" i="1" dirty="0" err="1"/>
              <a:t>Indes</a:t>
            </a:r>
            <a:r>
              <a:rPr lang="hr-HR" sz="1800" i="1" dirty="0"/>
              <a:t> </a:t>
            </a:r>
            <a:r>
              <a:rPr lang="hr-HR" sz="1800" i="1" dirty="0" err="1"/>
              <a:t>Galantes</a:t>
            </a:r>
            <a:r>
              <a:rPr lang="hr-HR" sz="1800" dirty="0"/>
              <a:t>, scena iz filma </a:t>
            </a:r>
            <a:r>
              <a:rPr lang="hr-HR" sz="1800" i="1" dirty="0"/>
              <a:t>Marie </a:t>
            </a:r>
            <a:r>
              <a:rPr lang="hr-HR" sz="1800" i="1" dirty="0" err="1"/>
              <a:t>Antoinette</a:t>
            </a:r>
            <a:endParaRPr lang="hr-HR" sz="1800" i="1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hr-HR" sz="18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hr-HR" sz="1800" dirty="0">
                <a:solidFill>
                  <a:srgbClr val="C00000"/>
                </a:solidFill>
              </a:rPr>
              <a:t>Prisjeti se!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hr-HR" sz="1800" dirty="0">
                <a:solidFill>
                  <a:schemeClr val="accent5">
                    <a:lumMod val="75000"/>
                  </a:schemeClr>
                </a:solidFill>
              </a:rPr>
              <a:t>Već u baroku, mnogi plesovi postaju dio koncertne skladbe (namijenjene samo slušanju) – suite. Jedini ples koji je iz niza </a:t>
            </a:r>
            <a:r>
              <a:rPr lang="hr-HR" sz="1800" dirty="0" err="1">
                <a:solidFill>
                  <a:schemeClr val="accent5">
                    <a:lumMod val="75000"/>
                  </a:schemeClr>
                </a:solidFill>
              </a:rPr>
              <a:t>suitnih</a:t>
            </a:r>
            <a:r>
              <a:rPr lang="hr-HR" sz="1800" dirty="0">
                <a:solidFill>
                  <a:schemeClr val="accent5">
                    <a:lumMod val="75000"/>
                  </a:schemeClr>
                </a:solidFill>
              </a:rPr>
              <a:t> plesova nadživio barok i ušao u sastav pretklasicističkih i klasicističkih glazbenih vrsta jest </a:t>
            </a:r>
            <a:r>
              <a:rPr lang="hr-HR" sz="1800" b="1" dirty="0">
                <a:solidFill>
                  <a:schemeClr val="accent5">
                    <a:lumMod val="75000"/>
                  </a:schemeClr>
                </a:solidFill>
              </a:rPr>
              <a:t>menuet</a:t>
            </a:r>
            <a:r>
              <a:rPr lang="hr-HR" sz="1800" dirty="0">
                <a:solidFill>
                  <a:schemeClr val="accent5">
                    <a:lumMod val="75000"/>
                  </a:schemeClr>
                </a:solidFill>
              </a:rPr>
              <a:t>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hr-HR" sz="1800" dirty="0"/>
          </a:p>
        </p:txBody>
      </p:sp>
    </p:spTree>
    <p:extLst>
      <p:ext uri="{BB962C8B-B14F-4D97-AF65-F5344CB8AC3E}">
        <p14:creationId xmlns:p14="http://schemas.microsoft.com/office/powerpoint/2010/main" val="863340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3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C00000"/>
              </a:buClr>
              <a:buSzPts val="3200"/>
            </a:pPr>
            <a:r>
              <a:rPr lang="hr-HR" sz="2800" b="1" dirty="0">
                <a:solidFill>
                  <a:srgbClr val="C00000"/>
                </a:solidFill>
              </a:rPr>
              <a:t>1. zadatak: </a:t>
            </a:r>
            <a:br>
              <a:rPr lang="hr-HR" sz="2800" b="1" dirty="0">
                <a:solidFill>
                  <a:srgbClr val="C00000"/>
                </a:solidFill>
              </a:rPr>
            </a:br>
            <a:r>
              <a:rPr lang="hr-HR" sz="2800" b="1" dirty="0">
                <a:solidFill>
                  <a:srgbClr val="C00000"/>
                </a:solidFill>
              </a:rPr>
              <a:t>Što tvori složeni trodijelni oblik?</a:t>
            </a:r>
            <a:endParaRPr sz="2800" i="1" dirty="0">
              <a:solidFill>
                <a:schemeClr val="tx1"/>
              </a:solidFill>
            </a:endParaRPr>
          </a:p>
        </p:txBody>
      </p:sp>
      <p:sp>
        <p:nvSpPr>
          <p:cNvPr id="239" name="Google Shape;239;p30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lvl="0" indent="-114300">
              <a:spcBef>
                <a:spcPts val="0"/>
              </a:spcBef>
              <a:spcAft>
                <a:spcPts val="0"/>
              </a:spcAft>
              <a:buSzPts val="1800"/>
            </a:pPr>
            <a:endParaRPr lang="hr-HR" sz="1800" dirty="0">
              <a:solidFill>
                <a:srgbClr val="C00000"/>
              </a:solidFill>
            </a:endParaRPr>
          </a:p>
          <a:p>
            <a:pPr lvl="0" indent="-114300">
              <a:spcBef>
                <a:spcPts val="0"/>
              </a:spcBef>
              <a:spcAft>
                <a:spcPts val="0"/>
              </a:spcAft>
              <a:buSzPts val="1800"/>
            </a:pPr>
            <a:r>
              <a:rPr lang="hr-HR" sz="1800" dirty="0">
                <a:solidFill>
                  <a:srgbClr val="C00000"/>
                </a:solidFill>
              </a:rPr>
              <a:t>Prouči sadržaje i riješi zadatke na </a:t>
            </a:r>
            <a:r>
              <a:rPr lang="hr-HR" sz="1800" b="1" dirty="0">
                <a:solidFill>
                  <a:srgbClr val="C00000"/>
                </a:solidFill>
              </a:rPr>
              <a:t>IZZI DOS </a:t>
            </a:r>
            <a:r>
              <a:rPr lang="hr-HR" sz="1800" dirty="0">
                <a:solidFill>
                  <a:srgbClr val="C00000"/>
                </a:solidFill>
              </a:rPr>
              <a:t>stranici</a:t>
            </a:r>
          </a:p>
          <a:p>
            <a:pPr lvl="0" indent="-114300">
              <a:spcBef>
                <a:spcPts val="0"/>
              </a:spcBef>
              <a:spcAft>
                <a:spcPts val="0"/>
              </a:spcAft>
              <a:buSzPts val="1800"/>
            </a:pPr>
            <a:r>
              <a:rPr lang="hr-HR" sz="1800" dirty="0">
                <a:solidFill>
                  <a:schemeClr val="accent5">
                    <a:lumMod val="75000"/>
                  </a:schemeClr>
                </a:solidFill>
                <a:hlinkClick r:id="rId3"/>
              </a:rPr>
              <a:t>https://hr.izzi.digital/DOS/14152/14168.html</a:t>
            </a:r>
            <a:r>
              <a:rPr lang="hr-HR" sz="1800" dirty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  <a:p>
            <a:pPr indent="-114300">
              <a:spcBef>
                <a:spcPts val="0"/>
              </a:spcBef>
              <a:spcAft>
                <a:spcPts val="0"/>
              </a:spcAft>
              <a:buSzPts val="1800"/>
            </a:pPr>
            <a:r>
              <a:rPr lang="hr-HR" sz="1800" dirty="0">
                <a:solidFill>
                  <a:schemeClr val="tx1"/>
                </a:solidFill>
              </a:rPr>
              <a:t>Odlomak: </a:t>
            </a:r>
            <a:r>
              <a:rPr lang="hr-HR" sz="1800" b="1" dirty="0">
                <a:solidFill>
                  <a:schemeClr val="tx1"/>
                </a:solidFill>
              </a:rPr>
              <a:t>Što tvori složeni trodijelni oblik?</a:t>
            </a:r>
            <a:r>
              <a:rPr lang="hr-HR" sz="1800" dirty="0">
                <a:solidFill>
                  <a:schemeClr val="tx1"/>
                </a:solidFill>
              </a:rPr>
              <a:t> </a:t>
            </a:r>
          </a:p>
          <a:p>
            <a:pPr lvl="2" indent="-114300">
              <a:spcBef>
                <a:spcPts val="0"/>
              </a:spcBef>
              <a:spcAft>
                <a:spcPts val="0"/>
              </a:spcAft>
              <a:buSzPts val="1800"/>
            </a:pPr>
            <a:r>
              <a:rPr lang="pl-PL" sz="1600" b="1" dirty="0"/>
              <a:t>Poslušaj videozapis i dopuni rečenice </a:t>
            </a:r>
            <a:r>
              <a:rPr lang="pl-PL" sz="1600" dirty="0"/>
              <a:t>– primjer: </a:t>
            </a:r>
            <a:r>
              <a:rPr lang="hr-HR" sz="1600" dirty="0"/>
              <a:t>Wolfgang Amadeus Mozart: </a:t>
            </a:r>
            <a:r>
              <a:rPr lang="hr-HR" sz="1600" i="1" dirty="0"/>
              <a:t>Gudački kvintet u G-duru</a:t>
            </a:r>
            <a:r>
              <a:rPr lang="hr-HR" sz="1600" dirty="0"/>
              <a:t> K.V. 525, </a:t>
            </a:r>
            <a:r>
              <a:rPr lang="hr-HR" sz="1600" i="1" dirty="0"/>
              <a:t>Mala noćna glazba</a:t>
            </a:r>
            <a:r>
              <a:rPr lang="hr-HR" sz="1600" dirty="0"/>
              <a:t>, 3. stavak: </a:t>
            </a:r>
            <a:r>
              <a:rPr lang="hr-HR" sz="1600" i="1" dirty="0"/>
              <a:t>Menuet, Allegretto</a:t>
            </a:r>
            <a:endParaRPr lang="hr-HR" sz="1600" b="1" dirty="0">
              <a:solidFill>
                <a:schemeClr val="tx1"/>
              </a:solidFill>
            </a:endParaRPr>
          </a:p>
          <a:p>
            <a:pPr lvl="0" indent="-114300">
              <a:spcBef>
                <a:spcPts val="0"/>
              </a:spcBef>
              <a:spcAft>
                <a:spcPts val="0"/>
              </a:spcAft>
              <a:buSzPts val="1800"/>
            </a:pPr>
            <a:endParaRPr lang="hr-HR" sz="1800" dirty="0">
              <a:solidFill>
                <a:schemeClr val="accent5">
                  <a:lumMod val="75000"/>
                </a:schemeClr>
              </a:solidFill>
            </a:endParaRPr>
          </a:p>
          <a:p>
            <a:pPr lvl="0" indent="-114300">
              <a:spcBef>
                <a:spcPts val="0"/>
              </a:spcBef>
              <a:spcAft>
                <a:spcPts val="0"/>
              </a:spcAft>
              <a:buSzPts val="1800"/>
            </a:pPr>
            <a:endParaRPr lang="hr-HR" sz="1800" dirty="0">
              <a:solidFill>
                <a:schemeClr val="accent5">
                  <a:lumMod val="75000"/>
                </a:schemeClr>
              </a:solidFill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pl-PL" dirty="0"/>
              <a:t>Poslušaj videozapis i dopuni rečenice.</a:t>
            </a:r>
            <a:endParaRPr lang="hr-HR" sz="1800" b="1" i="1" dirty="0">
              <a:solidFill>
                <a:schemeClr val="tx1"/>
              </a:solidFill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lang="hr-HR" sz="1800" b="1" i="1" dirty="0">
              <a:solidFill>
                <a:schemeClr val="tx1"/>
              </a:solidFill>
            </a:endParaRPr>
          </a:p>
          <a:p>
            <a:pPr marL="292608" lvl="1" indent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hr-HR" dirty="0">
                <a:solidFill>
                  <a:schemeClr val="tx1"/>
                </a:solidFill>
              </a:rPr>
              <a:t>Zaključke izloži pisanim putem, na način dogovoren s predmetnim nastavnikom.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725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3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C00000"/>
              </a:buClr>
              <a:buSzPts val="3200"/>
            </a:pPr>
            <a:r>
              <a:rPr lang="hr-HR" sz="2800" b="1" dirty="0">
                <a:solidFill>
                  <a:srgbClr val="C00000"/>
                </a:solidFill>
              </a:rPr>
              <a:t>2. zadatak: </a:t>
            </a:r>
            <a:br>
              <a:rPr lang="hr-HR" sz="2800" b="1" dirty="0">
                <a:solidFill>
                  <a:srgbClr val="C00000"/>
                </a:solidFill>
              </a:rPr>
            </a:br>
            <a:r>
              <a:rPr lang="hr-HR" sz="2800" b="1" dirty="0">
                <a:solidFill>
                  <a:srgbClr val="C00000"/>
                </a:solidFill>
              </a:rPr>
              <a:t>Usporedi obilježja Menueta i </a:t>
            </a:r>
            <a:r>
              <a:rPr lang="hr-HR" sz="2800" b="1" dirty="0" err="1">
                <a:solidFill>
                  <a:srgbClr val="C00000"/>
                </a:solidFill>
              </a:rPr>
              <a:t>Tria</a:t>
            </a:r>
            <a:endParaRPr sz="2800" i="1" dirty="0">
              <a:solidFill>
                <a:schemeClr val="tx1"/>
              </a:solidFill>
            </a:endParaRPr>
          </a:p>
        </p:txBody>
      </p:sp>
      <p:sp>
        <p:nvSpPr>
          <p:cNvPr id="239" name="Google Shape;239;p30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lvl="0" indent="-114300">
              <a:spcBef>
                <a:spcPts val="0"/>
              </a:spcBef>
              <a:spcAft>
                <a:spcPts val="0"/>
              </a:spcAft>
              <a:buSzPts val="1800"/>
            </a:pPr>
            <a:endParaRPr lang="hr-HR" sz="1800" dirty="0">
              <a:solidFill>
                <a:srgbClr val="C00000"/>
              </a:solidFill>
            </a:endParaRPr>
          </a:p>
          <a:p>
            <a:pPr lvl="0" indent="-114300">
              <a:spcBef>
                <a:spcPts val="0"/>
              </a:spcBef>
              <a:spcAft>
                <a:spcPts val="0"/>
              </a:spcAft>
              <a:buSzPts val="1800"/>
            </a:pPr>
            <a:r>
              <a:rPr lang="hr-HR" sz="1800" dirty="0">
                <a:solidFill>
                  <a:srgbClr val="C00000"/>
                </a:solidFill>
              </a:rPr>
              <a:t>Prouči sadržaje i riješi zadatke na </a:t>
            </a:r>
            <a:r>
              <a:rPr lang="hr-HR" sz="1800" b="1" dirty="0">
                <a:solidFill>
                  <a:srgbClr val="C00000"/>
                </a:solidFill>
              </a:rPr>
              <a:t>IZZI DOS </a:t>
            </a:r>
            <a:r>
              <a:rPr lang="hr-HR" sz="1800" dirty="0">
                <a:solidFill>
                  <a:srgbClr val="C00000"/>
                </a:solidFill>
              </a:rPr>
              <a:t>stranici</a:t>
            </a:r>
          </a:p>
          <a:p>
            <a:pPr lvl="0" indent="-114300">
              <a:spcBef>
                <a:spcPts val="0"/>
              </a:spcBef>
              <a:spcAft>
                <a:spcPts val="0"/>
              </a:spcAft>
              <a:buSzPts val="1800"/>
            </a:pPr>
            <a:r>
              <a:rPr lang="hr-HR" sz="1800" dirty="0">
                <a:solidFill>
                  <a:schemeClr val="accent5">
                    <a:lumMod val="75000"/>
                  </a:schemeClr>
                </a:solidFill>
                <a:hlinkClick r:id="rId3"/>
              </a:rPr>
              <a:t>https://hr.izzi.digital/DOS/14152/14168.html</a:t>
            </a:r>
            <a:r>
              <a:rPr lang="hr-HR" sz="1800" dirty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  <a:p>
            <a:pPr indent="-114300">
              <a:spcBef>
                <a:spcPts val="0"/>
              </a:spcBef>
              <a:spcAft>
                <a:spcPts val="0"/>
              </a:spcAft>
              <a:buSzPts val="1800"/>
            </a:pPr>
            <a:r>
              <a:rPr lang="hr-HR" sz="1800" dirty="0">
                <a:solidFill>
                  <a:schemeClr val="tx1"/>
                </a:solidFill>
              </a:rPr>
              <a:t>Odlomak: </a:t>
            </a:r>
            <a:r>
              <a:rPr lang="hr-HR" sz="1800" b="1" dirty="0">
                <a:solidFill>
                  <a:schemeClr val="tx1"/>
                </a:solidFill>
              </a:rPr>
              <a:t>Menuet vs. Trio</a:t>
            </a:r>
            <a:endParaRPr lang="hr-HR" sz="1800" dirty="0">
              <a:solidFill>
                <a:schemeClr val="tx1"/>
              </a:solidFill>
            </a:endParaRPr>
          </a:p>
          <a:p>
            <a:pPr lvl="2" indent="-114300">
              <a:spcBef>
                <a:spcPts val="0"/>
              </a:spcBef>
              <a:spcAft>
                <a:spcPts val="0"/>
              </a:spcAft>
              <a:buSzPts val="1800"/>
            </a:pPr>
            <a:r>
              <a:rPr lang="pl-PL" sz="1600" b="1" dirty="0"/>
              <a:t>Razvrstaj glazbena obilježja</a:t>
            </a:r>
            <a:r>
              <a:rPr lang="pl-PL" sz="1600" dirty="0"/>
              <a:t>– primjer: </a:t>
            </a:r>
            <a:r>
              <a:rPr lang="hr-HR" sz="1600" dirty="0"/>
              <a:t>Wolfgang Amadeus Mozart: </a:t>
            </a:r>
            <a:r>
              <a:rPr lang="hr-HR" sz="1600" i="1" dirty="0"/>
              <a:t>Gudački kvintet u G-duru</a:t>
            </a:r>
            <a:r>
              <a:rPr lang="hr-HR" sz="1600" dirty="0"/>
              <a:t> K.V. 525, </a:t>
            </a:r>
            <a:r>
              <a:rPr lang="hr-HR" sz="1600" i="1" dirty="0"/>
              <a:t>Mala noćna glazba</a:t>
            </a:r>
            <a:r>
              <a:rPr lang="hr-HR" sz="1600" dirty="0"/>
              <a:t>, 3. stavak: </a:t>
            </a:r>
            <a:r>
              <a:rPr lang="hr-HR" sz="1600" i="1" dirty="0"/>
              <a:t>Menuet, Allegretto</a:t>
            </a:r>
            <a:endParaRPr lang="hr-HR" sz="1600" b="1" dirty="0">
              <a:solidFill>
                <a:schemeClr val="tx1"/>
              </a:solidFill>
            </a:endParaRPr>
          </a:p>
          <a:p>
            <a:pPr lvl="0" indent="-114300">
              <a:spcBef>
                <a:spcPts val="0"/>
              </a:spcBef>
              <a:spcAft>
                <a:spcPts val="0"/>
              </a:spcAft>
              <a:buSzPts val="1800"/>
            </a:pPr>
            <a:endParaRPr lang="hr-HR" sz="1800" dirty="0">
              <a:solidFill>
                <a:schemeClr val="accent5">
                  <a:lumMod val="75000"/>
                </a:schemeClr>
              </a:solidFill>
            </a:endParaRPr>
          </a:p>
          <a:p>
            <a:pPr lvl="0" indent="-114300">
              <a:spcBef>
                <a:spcPts val="0"/>
              </a:spcBef>
              <a:spcAft>
                <a:spcPts val="0"/>
              </a:spcAft>
              <a:buSzPts val="1800"/>
            </a:pPr>
            <a:endParaRPr lang="hr-HR" sz="1800" dirty="0">
              <a:solidFill>
                <a:schemeClr val="accent5">
                  <a:lumMod val="75000"/>
                </a:schemeClr>
              </a:solidFill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pl-PL" dirty="0"/>
              <a:t>Poslušaj videozapis i dopuni rečenice.</a:t>
            </a:r>
            <a:endParaRPr lang="hr-HR" sz="1800" b="1" i="1" dirty="0">
              <a:solidFill>
                <a:schemeClr val="tx1"/>
              </a:solidFill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lang="hr-HR" sz="1800" b="1" i="1" dirty="0">
              <a:solidFill>
                <a:schemeClr val="tx1"/>
              </a:solidFill>
            </a:endParaRPr>
          </a:p>
          <a:p>
            <a:pPr marL="292608" lvl="1" indent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hr-HR" dirty="0">
                <a:solidFill>
                  <a:schemeClr val="tx1"/>
                </a:solidFill>
              </a:rPr>
              <a:t>Zaključke izloži pisanim putem, na način dogovoren s predmetnim nastavnikom.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382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Rectangle 109">
            <a:extLst>
              <a:ext uri="{FF2B5EF4-FFF2-40B4-BE49-F238E27FC236}">
                <a16:creationId xmlns:a16="http://schemas.microsoft.com/office/drawing/2014/main" id="{1DFE635C-C432-47DA-AEAB-A593345CBA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81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79FBF3D3-2448-4FF3-B57B-852CB3B851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E040C66D-4F1C-4AC9-9214-C9E6DA54A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05743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16" name="Rectangle 115">
            <a:extLst>
              <a:ext uri="{FF2B5EF4-FFF2-40B4-BE49-F238E27FC236}">
                <a16:creationId xmlns:a16="http://schemas.microsoft.com/office/drawing/2014/main" id="{8C6E698C-8155-4B8B-BDC9-B7299772B5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Google Shape;233;p29"/>
          <p:cNvSpPr txBox="1">
            <a:spLocks noGrp="1"/>
          </p:cNvSpPr>
          <p:nvPr>
            <p:ph type="title"/>
          </p:nvPr>
        </p:nvSpPr>
        <p:spPr>
          <a:xfrm>
            <a:off x="3915696" y="965200"/>
            <a:ext cx="4499251" cy="4927600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r>
              <a:rPr lang="en-US" sz="2600" b="1">
                <a:solidFill>
                  <a:schemeClr val="tx2"/>
                </a:solidFill>
              </a:rPr>
              <a:t>Uspoređujući Haydnove i Mozartove komorne skladbe, sonate, simfonije i ostala četverostavačna djela, uočit ćeš da je, gotovo uvijek, 3. stavak skladan u složenom trodijelnom obliku (</a:t>
            </a:r>
            <a:r>
              <a:rPr lang="en-US" sz="2600" b="1" i="1">
                <a:solidFill>
                  <a:schemeClr val="tx2"/>
                </a:solidFill>
              </a:rPr>
              <a:t>Menuet – Trio – Menuet</a:t>
            </a:r>
            <a:r>
              <a:rPr lang="en-US" sz="2600" b="1">
                <a:solidFill>
                  <a:schemeClr val="tx2"/>
                </a:solidFill>
              </a:rPr>
              <a:t>).</a:t>
            </a:r>
            <a:br>
              <a:rPr lang="en-US" sz="2600" b="1">
                <a:solidFill>
                  <a:schemeClr val="tx2"/>
                </a:solidFill>
              </a:rPr>
            </a:br>
            <a:r>
              <a:rPr lang="en-US" sz="2600" b="1">
                <a:solidFill>
                  <a:schemeClr val="tx2"/>
                </a:solidFill>
              </a:rPr>
              <a:t>Beethoven u svom zrelom stvaralaštvu </a:t>
            </a:r>
            <a:r>
              <a:rPr lang="en-US" sz="2600" b="1" i="1">
                <a:solidFill>
                  <a:schemeClr val="tx2"/>
                </a:solidFill>
              </a:rPr>
              <a:t>Menuet</a:t>
            </a:r>
            <a:r>
              <a:rPr lang="en-US" sz="2600" b="1">
                <a:solidFill>
                  <a:schemeClr val="tx2"/>
                </a:solidFill>
              </a:rPr>
              <a:t> zamjenjuje </a:t>
            </a:r>
            <a:r>
              <a:rPr lang="en-US" sz="2600" b="1" i="1">
                <a:solidFill>
                  <a:schemeClr val="tx2"/>
                </a:solidFill>
              </a:rPr>
              <a:t>Scherzom</a:t>
            </a:r>
            <a:r>
              <a:rPr lang="en-US" sz="2600" b="1">
                <a:solidFill>
                  <a:schemeClr val="tx2"/>
                </a:solidFill>
              </a:rPr>
              <a:t> (tal. scherzo = šala). Njegov primjer slijede skladatelji romantizma i 20. stoljeća.</a:t>
            </a:r>
            <a:endParaRPr lang="en-US" sz="2600" b="1" i="1">
              <a:solidFill>
                <a:schemeClr val="tx2"/>
              </a:solidFill>
            </a:endParaRP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0EEF5601-A8BC-411D-AA64-3E79320BA1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343855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33209156-242F-4B26-8D07-CEB2B68A9F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38550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4686257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Plavo-zelena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977</Words>
  <Application>Microsoft Office PowerPoint</Application>
  <PresentationFormat>Prikaz na zaslonu (4:3)</PresentationFormat>
  <Paragraphs>111</Paragraphs>
  <Slides>13</Slides>
  <Notes>8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Retrospektiva</vt:lpstr>
      <vt:lpstr> SLOŽENI TRODIJELNI OBLIK</vt:lpstr>
      <vt:lpstr>Za rad će ti trebati:</vt:lpstr>
      <vt:lpstr>Način rada:</vt:lpstr>
      <vt:lpstr>SLOŽENI TRODIJELNI OBLIK</vt:lpstr>
      <vt:lpstr>Zašto ljudi plešu? Uz kakvu glazbu voliš plesati? Voliš li slušati plesnu glazbu ili te ona uvijek potiče na pokret? Možeš li se zamisliti na dvorskoj zabavi u 18. stoljeću? Koji bi u tom slučaju bio tvoj omiljeni ples?</vt:lpstr>
      <vt:lpstr>Prisjeti se najpopularnijih plesova sa europskih dvorova, još od razdoblja renesanse. </vt:lpstr>
      <vt:lpstr>1. zadatak:  Što tvori složeni trodijelni oblik?</vt:lpstr>
      <vt:lpstr>2. zadatak:  Usporedi obilježja Menueta i Tria</vt:lpstr>
      <vt:lpstr>Uspoređujući Haydnove i Mozartove komorne skladbe, sonate, simfonije i ostala četverostavačna djela, uočit ćeš da je, gotovo uvijek, 3. stavak skladan u složenom trodijelnom obliku (Menuet – Trio – Menuet). Beethoven u svom zrelom stvaralaštvu Menuet zamjenjuje Scherzom (tal. scherzo = šala). Njegov primjer slijede skladatelji romantizma i 20. stoljeća.</vt:lpstr>
      <vt:lpstr>3. zadatak:  Usustavi sadržaje i zaključi!</vt:lpstr>
      <vt:lpstr>IZBORNI MINI PROJEKTNI ZADATAK  O humoru u glazbi</vt:lpstr>
      <vt:lpstr>Tablica za refleksiju i samorefleksiju (za učenika):</vt:lpstr>
      <vt:lpstr>Rubrika za formativno vrednovanje (za nastavnika) Tema: Digitalni alat: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SLOŽENI TRODIJELNI OBLIK</dc:title>
  <dc:creator>Ivana Tuškan</dc:creator>
  <cp:lastModifiedBy>Ivana Tuškan</cp:lastModifiedBy>
  <cp:revision>3</cp:revision>
  <dcterms:created xsi:type="dcterms:W3CDTF">2020-04-24T13:48:12Z</dcterms:created>
  <dcterms:modified xsi:type="dcterms:W3CDTF">2020-04-24T14:13:47Z</dcterms:modified>
</cp:coreProperties>
</file>