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72" r:id="rId5"/>
    <p:sldId id="314" r:id="rId6"/>
    <p:sldId id="315" r:id="rId7"/>
    <p:sldId id="310" r:id="rId8"/>
    <p:sldId id="311" r:id="rId9"/>
    <p:sldId id="312" r:id="rId10"/>
    <p:sldId id="290" r:id="rId11"/>
    <p:sldId id="294" r:id="rId12"/>
    <p:sldId id="300" r:id="rId13"/>
    <p:sldId id="29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zica Ambrus-Ki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AFA560-9310-49E0-A04C-438730C9A3D0}">
  <a:tblStyle styleId="{01AFA560-9310-49E0-A04C-438730C9A3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Svijetli stil 2 - Isticanj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262e5bf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7262e5bf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4902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606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3786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2665b58a5_1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2665b58a5_1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881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33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039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31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517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8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219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92578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436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310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528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72714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3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4152/14168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enial.ly/" TargetMode="External"/><Relationship Id="rId4" Type="http://schemas.openxmlformats.org/officeDocument/2006/relationships/hyperlink" Target="https://prezi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4152/14168.html" TargetMode="External"/><Relationship Id="rId7" Type="http://schemas.openxmlformats.org/officeDocument/2006/relationships/hyperlink" Target="https://coggle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indmeister.com/" TargetMode="External"/><Relationship Id="rId5" Type="http://schemas.openxmlformats.org/officeDocument/2006/relationships/hyperlink" Target="https://www.genial.ly/" TargetMode="External"/><Relationship Id="rId4" Type="http://schemas.openxmlformats.org/officeDocument/2006/relationships/hyperlink" Target="https://prezi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4152/14168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linoit.com/" TargetMode="External"/><Relationship Id="rId2" Type="http://schemas.openxmlformats.org/officeDocument/2006/relationships/hyperlink" Target="https://padlet.com/dashboar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SUzbLWuzY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4152/14168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r.izzi.digital/DOS/14152/14168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alibri"/>
              <a:buNone/>
            </a:pPr>
            <a:br>
              <a:rPr lang="hr-HR" sz="4000" b="1" dirty="0"/>
            </a:br>
            <a:r>
              <a:rPr lang="hr-HR" sz="5400" b="1" i="1" dirty="0">
                <a:solidFill>
                  <a:schemeClr val="accent3">
                    <a:lumMod val="50000"/>
                  </a:schemeClr>
                </a:solidFill>
              </a:rPr>
              <a:t>SLOŽENI TRODIJELNI OBLIK</a:t>
            </a:r>
            <a:endParaRPr sz="5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" name="Google Shape;102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800" b="1" dirty="0"/>
              <a:t>(1 nastavni sat)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hr-HR" sz="1800" b="1" dirty="0"/>
              <a:t>CILJANI RAZRED: </a:t>
            </a:r>
          </a:p>
          <a:p>
            <a:pPr marL="28575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hr-HR" sz="1800" b="1" dirty="0"/>
              <a:t>2. RAZRED </a:t>
            </a:r>
            <a:r>
              <a:rPr lang="hr-HR" sz="1800" b="1" dirty="0" err="1"/>
              <a:t>ČETVEROGODIŠNJEGa</a:t>
            </a:r>
            <a:r>
              <a:rPr lang="hr-HR" sz="1800" b="1" dirty="0"/>
              <a:t> PROGRAMA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7BD2AE-A609-4FE9-AA81-A3CDD72A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>
                <a:solidFill>
                  <a:srgbClr val="C00000"/>
                </a:solidFill>
              </a:rPr>
              <a:t>3. zadatak: </a:t>
            </a:r>
            <a:br>
              <a:rPr lang="hr-HR" sz="2800" b="1" dirty="0">
                <a:solidFill>
                  <a:srgbClr val="C00000"/>
                </a:solidFill>
              </a:rPr>
            </a:br>
            <a:r>
              <a:rPr lang="hr-HR" sz="2800" b="1" i="1" dirty="0">
                <a:solidFill>
                  <a:srgbClr val="C00000"/>
                </a:solidFill>
              </a:rPr>
              <a:t>Usustavi sadržaje i zaključi!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5C16D-62F6-4A00-856A-E6543B5D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Ponovi sadržaje iz prethodnih aktivnosti i zabilježi unaprijed dogovorenom formom / alatom.</a:t>
            </a:r>
          </a:p>
          <a:p>
            <a:endParaRPr lang="hr-HR" dirty="0">
              <a:solidFill>
                <a:srgbClr val="C00000"/>
              </a:solidFill>
            </a:endParaRPr>
          </a:p>
          <a:p>
            <a:r>
              <a:rPr lang="hr-HR" dirty="0">
                <a:solidFill>
                  <a:srgbClr val="C00000"/>
                </a:solidFill>
              </a:rPr>
              <a:t>Ključni pojmovi: </a:t>
            </a:r>
          </a:p>
          <a:p>
            <a:r>
              <a:rPr lang="hr-HR" dirty="0">
                <a:solidFill>
                  <a:srgbClr val="C00000"/>
                </a:solidFill>
              </a:rPr>
              <a:t>Struktura složene trodijelne pjesme, obilježja menueta, obilježja </a:t>
            </a:r>
            <a:r>
              <a:rPr lang="hr-HR" dirty="0" err="1">
                <a:solidFill>
                  <a:srgbClr val="C00000"/>
                </a:solidFill>
              </a:rPr>
              <a:t>tria</a:t>
            </a:r>
            <a:r>
              <a:rPr lang="hr-HR" dirty="0">
                <a:solidFill>
                  <a:srgbClr val="C00000"/>
                </a:solidFill>
              </a:rPr>
              <a:t>, predstavnik i primjer skladbe (s istaknutim glazbeno-izražajnim sastavnicama)</a:t>
            </a:r>
          </a:p>
        </p:txBody>
      </p:sp>
    </p:spTree>
    <p:extLst>
      <p:ext uri="{BB962C8B-B14F-4D97-AF65-F5344CB8AC3E}">
        <p14:creationId xmlns:p14="http://schemas.microsoft.com/office/powerpoint/2010/main" val="249677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hr-HR" sz="3100" b="1" i="1" dirty="0">
                <a:solidFill>
                  <a:srgbClr val="FFFFFF"/>
                </a:solidFill>
              </a:rPr>
              <a:t>IZBORNI MINI PROJEKTNI ZADATAK </a:t>
            </a:r>
            <a:br>
              <a:rPr lang="hr-HR" sz="3100" b="1" i="1" dirty="0">
                <a:solidFill>
                  <a:srgbClr val="FFFFFF"/>
                </a:solidFill>
              </a:rPr>
            </a:br>
            <a:r>
              <a:rPr lang="hr-HR" sz="3100" b="1" dirty="0">
                <a:solidFill>
                  <a:srgbClr val="C00000"/>
                </a:solidFill>
              </a:rPr>
              <a:t>O humoru u glazbi</a:t>
            </a:r>
            <a:endParaRPr lang="hr-HR" sz="3100" b="1" i="1" dirty="0">
              <a:solidFill>
                <a:srgbClr val="C00000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Google Shape;269;p35"/>
          <p:cNvSpPr txBox="1"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spcFirstLastPara="1" lIns="0" tIns="45700" rIns="0" bIns="45700" anchor="ctr" anchorCtr="0"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hr-HR" dirty="0"/>
              <a:t>Prouči sadržaje na </a:t>
            </a:r>
            <a:r>
              <a:rPr lang="hr-HR" b="1" dirty="0">
                <a:solidFill>
                  <a:srgbClr val="C00000"/>
                </a:solidFill>
              </a:rPr>
              <a:t>IZZI DOS stranici </a:t>
            </a:r>
            <a:r>
              <a:rPr lang="hr-HR" b="1" dirty="0">
                <a:hlinkClick r:id="rId3"/>
              </a:rPr>
              <a:t>https://hr.izzi.digital/DOS/14152/14168.html</a:t>
            </a:r>
            <a:r>
              <a:rPr lang="hr-HR" b="1" dirty="0"/>
              <a:t> 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hr-HR" dirty="0"/>
              <a:t>(odlomak </a:t>
            </a:r>
            <a:r>
              <a:rPr lang="hr-HR" b="1" dirty="0"/>
              <a:t>O humoru u glazbi</a:t>
            </a:r>
            <a:r>
              <a:rPr lang="hr-HR" dirty="0"/>
              <a:t>). Poslušaj preporučeni primjer i posluži se inicijalnim pitanjima za daljnje promišljanje i istraživanje teme. Potraži i svoje glazbene primjere kojima ćeš potkrijepiti zaključke.</a:t>
            </a:r>
          </a:p>
          <a:p>
            <a:pPr marL="658368" lvl="3" indent="0">
              <a:spcAft>
                <a:spcPts val="0"/>
              </a:spcAft>
              <a:buNone/>
            </a:pPr>
            <a:endParaRPr lang="hr-HR" dirty="0"/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za izradu prezentacija: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</a:t>
            </a:r>
            <a:r>
              <a:rPr lang="pl-PL" dirty="0">
                <a:solidFill>
                  <a:srgbClr val="0070C0"/>
                </a:solidFill>
              </a:rPr>
              <a:t>     </a:t>
            </a:r>
          </a:p>
          <a:p>
            <a:pPr marL="475488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https://www.genial.ly/</a:t>
            </a:r>
            <a:r>
              <a:rPr lang="pl-PL" dirty="0">
                <a:solidFill>
                  <a:srgbClr val="0070C0"/>
                </a:solidFill>
              </a:rPr>
              <a:t>, </a:t>
            </a:r>
          </a:p>
          <a:p>
            <a:pPr lvl="2"/>
            <a:endParaRPr lang="pl-PL" dirty="0">
              <a:latin typeface="+mj-lt"/>
            </a:endParaRPr>
          </a:p>
          <a:p>
            <a:endParaRPr lang="pl-PL" dirty="0">
              <a:latin typeface="+mj-lt"/>
            </a:endParaRPr>
          </a:p>
          <a:p>
            <a:pPr marL="0" lvl="0" indent="0">
              <a:buNone/>
            </a:pPr>
            <a:r>
              <a:rPr lang="pl-PL" dirty="0">
                <a:latin typeface="+mj-lt"/>
              </a:rPr>
              <a:t> </a:t>
            </a:r>
          </a:p>
          <a:p>
            <a:pPr marL="0" lvl="0" indent="0">
              <a:buNone/>
            </a:pP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824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ED9F1-51A0-4BB9-B52A-0D2B9E9A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11372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Tablica za refleksiju i samorefleksiju (za učenika):</a:t>
            </a:r>
            <a:endParaRPr lang="hr-HR" sz="3200" b="1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97B17C18-C78C-4B9E-AA14-96A3A1194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834974"/>
              </p:ext>
            </p:extLst>
          </p:nvPr>
        </p:nvGraphicFramePr>
        <p:xfrm>
          <a:off x="822325" y="1743958"/>
          <a:ext cx="7543800" cy="4016065"/>
        </p:xfrm>
        <a:graphic>
          <a:graphicData uri="http://schemas.openxmlformats.org/drawingml/2006/table">
            <a:tbl>
              <a:tblPr firstRow="1" bandRow="1">
                <a:tableStyleId>{01AFA560-9310-49E0-A04C-438730C9A3D0}</a:tableStyleId>
              </a:tblPr>
              <a:tblGrid>
                <a:gridCol w="5689686">
                  <a:extLst>
                    <a:ext uri="{9D8B030D-6E8A-4147-A177-3AD203B41FA5}">
                      <a16:colId xmlns:a16="http://schemas.microsoft.com/office/drawing/2014/main" val="926881142"/>
                    </a:ext>
                  </a:extLst>
                </a:gridCol>
                <a:gridCol w="1854114">
                  <a:extLst>
                    <a:ext uri="{9D8B030D-6E8A-4147-A177-3AD203B41FA5}">
                      <a16:colId xmlns:a16="http://schemas.microsoft.com/office/drawing/2014/main" val="3262881210"/>
                    </a:ext>
                  </a:extLst>
                </a:gridCol>
              </a:tblGrid>
              <a:tr h="8622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ZANIMLJIVOST NASTAVNIH SADRŽAJA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mi nisu zanimljivi … do jako su mi zanimljivi)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775815"/>
                  </a:ext>
                </a:extLst>
              </a:tr>
              <a:tr h="735641"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RAZUMLJIVOST NASTAVNIH SADRŽAJA 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nisu jasni i razumljivi … do jako su jasni i razumljivi)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3870494"/>
                  </a:ext>
                </a:extLst>
              </a:tr>
              <a:tr h="801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TVOJE SUDJELOVANJE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C00000"/>
                          </a:solidFill>
                          <a:effectLst/>
                        </a:rPr>
                        <a:t>(od uopće se nisam trudio/trudila … do jako sam se trudio/trudila)</a:t>
                      </a: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373631"/>
                  </a:ext>
                </a:extLst>
              </a:tr>
              <a:tr h="8019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Gdje mogu biti još bolji, uspješniji (u područjima istraživanja, povezivanju, vrednovanju i izvođenju zaključaka, pisanom ili usmenom izražavanju…)? Što mogu napraviti kako bih sljedeći put uspješnije riješila/riješio zadatak?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r-HR" sz="1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8558381"/>
                  </a:ext>
                </a:extLst>
              </a:tr>
              <a:tr h="814368">
                <a:tc gridSpan="2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dirty="0">
                        <a:effectLst/>
                      </a:endParaRPr>
                    </a:p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R="59690" algn="ctr">
                        <a:lnSpc>
                          <a:spcPct val="115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296277"/>
                  </a:ext>
                </a:extLst>
              </a:tr>
            </a:tbl>
          </a:graphicData>
        </a:graphic>
      </p:graphicFrame>
      <p:pic>
        <p:nvPicPr>
          <p:cNvPr id="6" name="Slika 5">
            <a:extLst>
              <a:ext uri="{FF2B5EF4-FFF2-40B4-BE49-F238E27FC236}">
                <a16:creationId xmlns:a16="http://schemas.microsoft.com/office/drawing/2014/main" id="{6D7BEAA1-1523-47CC-B116-741E26446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25" y="4910612"/>
            <a:ext cx="1085182" cy="10546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FCF0907-2022-4F77-8573-E7D488BE1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781" y="4899033"/>
            <a:ext cx="1188823" cy="104860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5FFBD72-04B3-4BDF-80D1-2400F9B0D3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779" y="4910612"/>
            <a:ext cx="1066892" cy="107298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CD755BE3-9FA8-42B4-A6FE-4CBCABB9BB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558" y="4878592"/>
            <a:ext cx="1194920" cy="1054699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2AA51FB-1959-4D8E-B463-E6D3E77CF5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6366" y="4832586"/>
            <a:ext cx="1213209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4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52B4B0-4EC1-475C-A96A-F7DB46CA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Rubrika za formativno vrednovanje (za nastavnika)</a:t>
            </a:r>
            <a:br>
              <a:rPr lang="hr-H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Tema:</a:t>
            </a:r>
            <a:br>
              <a:rPr lang="hr-HR" sz="2400" dirty="0">
                <a:solidFill>
                  <a:srgbClr val="C00000"/>
                </a:solidFill>
              </a:rPr>
            </a:br>
            <a:r>
              <a:rPr lang="hr-HR" sz="2400" dirty="0">
                <a:solidFill>
                  <a:srgbClr val="C00000"/>
                </a:solidFill>
              </a:rPr>
              <a:t>Digitalni alat:</a:t>
            </a:r>
            <a:endParaRPr lang="hr-HR" sz="2400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51B5922-15AA-490C-B946-EE8B193D14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8460"/>
              </p:ext>
            </p:extLst>
          </p:nvPr>
        </p:nvGraphicFramePr>
        <p:xfrm>
          <a:off x="840259" y="1737361"/>
          <a:ext cx="7525866" cy="417544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32879">
                  <a:extLst>
                    <a:ext uri="{9D8B030D-6E8A-4147-A177-3AD203B41FA5}">
                      <a16:colId xmlns:a16="http://schemas.microsoft.com/office/drawing/2014/main" val="2032247251"/>
                    </a:ext>
                  </a:extLst>
                </a:gridCol>
                <a:gridCol w="1036949">
                  <a:extLst>
                    <a:ext uri="{9D8B030D-6E8A-4147-A177-3AD203B41FA5}">
                      <a16:colId xmlns:a16="http://schemas.microsoft.com/office/drawing/2014/main" val="1950663860"/>
                    </a:ext>
                  </a:extLst>
                </a:gridCol>
                <a:gridCol w="1112362">
                  <a:extLst>
                    <a:ext uri="{9D8B030D-6E8A-4147-A177-3AD203B41FA5}">
                      <a16:colId xmlns:a16="http://schemas.microsoft.com/office/drawing/2014/main" val="2283760901"/>
                    </a:ext>
                  </a:extLst>
                </a:gridCol>
                <a:gridCol w="1046376">
                  <a:extLst>
                    <a:ext uri="{9D8B030D-6E8A-4147-A177-3AD203B41FA5}">
                      <a16:colId xmlns:a16="http://schemas.microsoft.com/office/drawing/2014/main" val="2000807961"/>
                    </a:ext>
                  </a:extLst>
                </a:gridCol>
                <a:gridCol w="1065229">
                  <a:extLst>
                    <a:ext uri="{9D8B030D-6E8A-4147-A177-3AD203B41FA5}">
                      <a16:colId xmlns:a16="http://schemas.microsoft.com/office/drawing/2014/main" val="3831725205"/>
                    </a:ext>
                  </a:extLst>
                </a:gridCol>
                <a:gridCol w="1032071">
                  <a:extLst>
                    <a:ext uri="{9D8B030D-6E8A-4147-A177-3AD203B41FA5}">
                      <a16:colId xmlns:a16="http://schemas.microsoft.com/office/drawing/2014/main" val="4026687490"/>
                    </a:ext>
                  </a:extLst>
                </a:gridCol>
              </a:tblGrid>
              <a:tr h="380771">
                <a:tc>
                  <a:txBody>
                    <a:bodyPr/>
                    <a:lstStyle/>
                    <a:p>
                      <a:r>
                        <a:rPr lang="hr-HR" dirty="0"/>
                        <a:t>Datum: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hr-HR" dirty="0"/>
                        <a:t>Ime i prezime: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2305"/>
                  </a:ext>
                </a:extLst>
              </a:tr>
              <a:tr h="589413"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100" b="1" dirty="0">
                        <a:solidFill>
                          <a:srgbClr val="FF9D0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rgbClr val="FF9D0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VREDNOVANJE ZA UČENJE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DA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DJELOMIČNO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UGLAVNOM 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59690" algn="ctr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NE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69695"/>
                  </a:ext>
                </a:extLst>
              </a:tr>
              <a:tr h="576373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Odgovoran/odgovorna. </a:t>
                      </a:r>
                    </a:p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Zadatak predaje i izvršava na vrijeme.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029871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Samostalno opisuje razmišljanja o zadanoj temi i sintetizira zaključke. Opise potkrepljuje primjerima.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66202"/>
                  </a:ext>
                </a:extLst>
              </a:tr>
              <a:tr h="1126665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Samostalno rabi različite izvore za pronalaženje relevantnih verbalnih, vizualnih i audio-vizualnih podataka potrebnih za izradu zadatka. Navodi izvore i citate.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184233"/>
                  </a:ext>
                </a:extLst>
              </a:tr>
              <a:tr h="751110"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Sadržaji su oblikovani jednostavnim, svima razumljivim riječima/grafičkim prikazom i sl. Jasno su i logično strukturirani.</a:t>
                      </a: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9690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hr-H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37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14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3" name="Rectangle 11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Google Shape;107;p14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 sz="3100" b="1">
                <a:solidFill>
                  <a:srgbClr val="FFFFFF"/>
                </a:solidFill>
              </a:rPr>
              <a:t>Za rad će ti trebati: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Google Shape;108;p14"/>
          <p:cNvSpPr txBox="1"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spcFirstLastPara="1" lIns="0" tIns="45700" rIns="0" bIns="45700" anchor="ctr" anchorCtr="0">
            <a:normAutofit/>
          </a:bodyPr>
          <a:lstStyle/>
          <a:p>
            <a:pPr marL="457200" lvl="0" indent="-457200" rtl="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endParaRPr lang="hr-HR" dirty="0"/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/>
              <a:t>udžbenik </a:t>
            </a:r>
            <a:r>
              <a:rPr lang="hr-HR" b="1" i="1" dirty="0"/>
              <a:t>Glazbeni susreti 2. vrste (122 – 123); Glazbeni susreti (81 – 83)</a:t>
            </a:r>
          </a:p>
          <a:p>
            <a:pPr marL="457200" lvl="0" indent="-457200" rtl="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/>
              <a:t>pristup internetu putem laptopa, tableta ili mobitela</a:t>
            </a:r>
          </a:p>
          <a:p>
            <a:pPr marL="457200" lvl="0" indent="-457200">
              <a:spcBef>
                <a:spcPts val="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hr-HR" dirty="0">
                <a:hlinkClick r:id="rId3"/>
              </a:rPr>
              <a:t>https://hr.izzi.digital/DOS/14152/14168.html</a:t>
            </a:r>
            <a:r>
              <a:rPr lang="hr-HR" dirty="0"/>
              <a:t> </a:t>
            </a:r>
          </a:p>
          <a:p>
            <a:pPr marL="469900" lvl="0" indent="-457200"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hr-HR" dirty="0"/>
              <a:t>bilježnica, papir i olovka, </a:t>
            </a:r>
            <a:r>
              <a:rPr lang="hr-HR" i="1" dirty="0"/>
              <a:t>Wordov</a:t>
            </a:r>
            <a:r>
              <a:rPr lang="hr-HR" dirty="0"/>
              <a:t> dokument, odgovore možeš pisati i željenim digitalnim alatom (sukladno dogovoru s predmetnim nastavnikom) </a:t>
            </a:r>
          </a:p>
          <a:p>
            <a:pPr marL="1008560" lvl="5" indent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pl-PL" dirty="0"/>
              <a:t>prijedlog eventualnih digitalnih alata za bilješke pri radu – za izradu prezentacija </a:t>
            </a:r>
            <a:r>
              <a:rPr lang="pl-PL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</a:t>
            </a:r>
            <a:r>
              <a:rPr lang="pl-PL" dirty="0">
                <a:solidFill>
                  <a:srgbClr val="0070C0"/>
                </a:solidFill>
              </a:rPr>
              <a:t>    </a:t>
            </a:r>
            <a:r>
              <a:rPr lang="pl-PL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https://www.genial.ly/</a:t>
            </a:r>
            <a:r>
              <a:rPr lang="pl-PL" dirty="0"/>
              <a:t>, umnih mapa </a:t>
            </a:r>
            <a:r>
              <a:rPr lang="pl-PL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https://www.mindmeister.com/</a:t>
            </a:r>
            <a:r>
              <a:rPr lang="pl-PL" dirty="0">
                <a:solidFill>
                  <a:srgbClr val="0070C0"/>
                </a:solidFill>
              </a:rPr>
              <a:t>  </a:t>
            </a:r>
            <a:r>
              <a:rPr lang="pl-PL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https://coggle.it/</a:t>
            </a:r>
            <a:r>
              <a:rPr lang="pl-PL" dirty="0">
                <a:solidFill>
                  <a:srgbClr val="0070C0"/>
                </a:solidFill>
              </a:rPr>
              <a:t>  </a:t>
            </a:r>
            <a:r>
              <a:rPr lang="pl-PL" dirty="0"/>
              <a:t>i sl.</a:t>
            </a:r>
          </a:p>
          <a:p>
            <a:pPr marL="0" lvl="0" indent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rPr lang="pl-PL" dirty="0"/>
              <a:t> </a:t>
            </a:r>
          </a:p>
          <a:p>
            <a:pPr marL="0" lvl="0" indent="0" rtl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Google Shape;113;p15"/>
          <p:cNvSpPr txBox="1"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hr-HR" sz="3100" b="1">
                <a:solidFill>
                  <a:srgbClr val="FFFFFF"/>
                </a:solidFill>
              </a:rPr>
              <a:t>Način rada: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Google Shape;114;p15"/>
          <p:cNvSpPr txBox="1"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  <a:prstGeom prst="rect">
            <a:avLst/>
          </a:prstGeom>
        </p:spPr>
        <p:txBody>
          <a:bodyPr spcFirstLastPara="1" lIns="0" tIns="45700" rIns="0" bIns="45700" anchor="ctr" anchorCtr="0">
            <a:normAutofit/>
          </a:bodyPr>
          <a:lstStyle/>
          <a:p>
            <a:pPr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hr-HR" b="1" dirty="0"/>
              <a:t>Riješi zadatke</a:t>
            </a:r>
            <a:r>
              <a:rPr lang="hr-HR" dirty="0"/>
              <a:t>, u prezentaciji označene </a:t>
            </a:r>
            <a:r>
              <a:rPr lang="hr-HR" b="1" dirty="0">
                <a:solidFill>
                  <a:srgbClr val="C00000"/>
                </a:solidFill>
              </a:rPr>
              <a:t>crvenom bojom</a:t>
            </a:r>
            <a:r>
              <a:rPr lang="hr-HR" dirty="0"/>
              <a:t>, sa stranica </a:t>
            </a:r>
            <a:r>
              <a:rPr lang="hr-HR" b="1" dirty="0"/>
              <a:t>IZZI</a:t>
            </a:r>
          </a:p>
          <a:p>
            <a:pPr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hr-HR" dirty="0">
                <a:hlinkClick r:id="rId3"/>
              </a:rPr>
              <a:t>https://hr.izzi.digital/DOS/14152/14168.html</a:t>
            </a:r>
            <a:r>
              <a:rPr lang="hr-HR" dirty="0"/>
              <a:t> </a:t>
            </a:r>
          </a:p>
          <a:p>
            <a:pPr lvl="0" indent="0">
              <a:spcBef>
                <a:spcPts val="1400"/>
              </a:spcBef>
              <a:spcAft>
                <a:spcPts val="0"/>
              </a:spcAft>
              <a:buNone/>
            </a:pPr>
            <a:r>
              <a:rPr lang="hr-HR" dirty="0"/>
              <a:t>Dogovorenim alatom / formom s predmetnim nastavnikom (u bilježnicu, list papira, Word dokument, željeni digitalni alat) </a:t>
            </a:r>
            <a:r>
              <a:rPr lang="hr-HR" b="1" dirty="0"/>
              <a:t>zabilježi ključne pojmove</a:t>
            </a:r>
            <a:r>
              <a:rPr lang="hr-HR" dirty="0"/>
              <a:t> vezane uz sadržaje (preporučamo nakon završenih aktivnosti kako će biti naznačeno u prezentaciji).</a:t>
            </a:r>
          </a:p>
          <a:p>
            <a:pPr marL="91440" lvl="0" indent="0" rtl="0">
              <a:spcBef>
                <a:spcPts val="1400"/>
              </a:spcBef>
              <a:spcAft>
                <a:spcPts val="0"/>
              </a:spcAft>
              <a:buSzPts val="2000"/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800"/>
              <a:buFont typeface="Calibri"/>
              <a:buNone/>
            </a:pPr>
            <a:r>
              <a:rPr lang="hr-HR" b="1" i="1" dirty="0">
                <a:solidFill>
                  <a:schemeClr val="accent3">
                    <a:lumMod val="50000"/>
                  </a:schemeClr>
                </a:solidFill>
              </a:rPr>
              <a:t>SLOŽENI TRODIJELNI OBLIK</a:t>
            </a:r>
            <a:endParaRPr lang="hr-HR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5FF6E71-A30F-4423-9559-C62D5E94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9" y="286603"/>
            <a:ext cx="5063240" cy="1737359"/>
          </a:xfrm>
        </p:spPr>
        <p:txBody>
          <a:bodyPr>
            <a:noAutofit/>
          </a:bodyPr>
          <a:lstStyle/>
          <a:p>
            <a:r>
              <a:rPr lang="hr-HR" sz="2400" b="1" dirty="0">
                <a:solidFill>
                  <a:srgbClr val="C00000"/>
                </a:solidFill>
              </a:rPr>
              <a:t>Zašto ljudi plešu? Uz kakvu glazbu voliš plesati? Voliš li slušati plesnu glazbu ili te ona uvijek potiče na pokret? Možeš li se zamisliti na dvorskoj zabavi u 18. stoljeću? Koji bi u tom slučaju bio tvoj omiljeni ples?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17B5B2-5EE1-41A6-8A21-011838F09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153" y="2234153"/>
            <a:ext cx="5023286" cy="3634940"/>
          </a:xfrm>
        </p:spPr>
        <p:txBody>
          <a:bodyPr>
            <a:normAutofit/>
          </a:bodyPr>
          <a:lstStyle/>
          <a:p>
            <a:pPr marL="292608" lvl="1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hr-HR" dirty="0"/>
              <a:t>Kratke odgovore na pitanja izloži </a:t>
            </a:r>
            <a:r>
              <a:rPr lang="hr-HR" b="1" dirty="0"/>
              <a:t>pisano</a:t>
            </a:r>
            <a:r>
              <a:rPr lang="hr-HR" dirty="0"/>
              <a:t> u željenom, unaprijed s predmetnim nastavnikom dogovorenom, obliku. Ukoliko želiš svojim razmišljanjima pridruži i poveznicu na konkretnu skladbu.</a:t>
            </a:r>
          </a:p>
          <a:p>
            <a:pPr marL="292608" lvl="1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endParaRPr lang="hr-HR" dirty="0"/>
          </a:p>
          <a:p>
            <a:pPr marL="2065760" lvl="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r-HR" dirty="0">
                <a:solidFill>
                  <a:srgbClr val="FF0000"/>
                </a:solidFill>
              </a:rPr>
              <a:t>Napomena predmetnome nastavniku:</a:t>
            </a:r>
          </a:p>
          <a:p>
            <a:pPr marL="2065760" lvl="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r-HR" dirty="0"/>
              <a:t>Zadatak se može izraditi sljedećim digitalnim alatima:</a:t>
            </a:r>
            <a:endParaRPr lang="hr-HR" u="sng" dirty="0"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065760" lvl="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r-HR" u="sng" dirty="0">
                <a:solidFill>
                  <a:srgbClr val="0070C0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marL="2065760" lvl="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r-HR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https://padlet.com/dashboard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 marL="2065760" lvl="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r-HR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https://en.linoit.com/</a:t>
            </a:r>
            <a:r>
              <a:rPr lang="hr-HR" dirty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81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9617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901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FF6E71-A30F-4423-9559-C62D5E94C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b="1" dirty="0">
                <a:solidFill>
                  <a:srgbClr val="C00000"/>
                </a:solidFill>
              </a:rPr>
              <a:t>Prisjeti se najpopularnijih plesova sa europskih dvorova, još od razdoblja renesanse.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C17B5B2-5EE1-41A6-8A21-011838F0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C00000"/>
                </a:solidFill>
              </a:rPr>
              <a:t>Pogledaj videozapis: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hlinkClick r:id="rId2"/>
              </a:rPr>
              <a:t>https://www.youtube.com/watch?v=ESUzbLWuzY8</a:t>
            </a:r>
            <a:endParaRPr lang="hr-HR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1800" dirty="0"/>
              <a:t>Jean Philippe </a:t>
            </a:r>
            <a:r>
              <a:rPr lang="hr-HR" sz="1800" dirty="0" err="1"/>
              <a:t>Rameau</a:t>
            </a:r>
            <a:r>
              <a:rPr lang="hr-HR" sz="1800" dirty="0"/>
              <a:t>: </a:t>
            </a:r>
            <a:r>
              <a:rPr lang="hr-HR" sz="1800" i="1" dirty="0" err="1"/>
              <a:t>The</a:t>
            </a:r>
            <a:r>
              <a:rPr lang="hr-HR" sz="1800" i="1" dirty="0"/>
              <a:t> Premier Menuet </a:t>
            </a:r>
            <a:r>
              <a:rPr lang="hr-HR" sz="1800" dirty="0"/>
              <a:t>iz opere </a:t>
            </a:r>
            <a:r>
              <a:rPr lang="hr-HR" sz="1800" i="1" dirty="0"/>
              <a:t>Les </a:t>
            </a:r>
            <a:r>
              <a:rPr lang="hr-HR" sz="1800" i="1" dirty="0" err="1"/>
              <a:t>Indes</a:t>
            </a:r>
            <a:r>
              <a:rPr lang="hr-HR" sz="1800" i="1" dirty="0"/>
              <a:t> </a:t>
            </a:r>
            <a:r>
              <a:rPr lang="hr-HR" sz="1800" i="1" dirty="0" err="1"/>
              <a:t>Galantes</a:t>
            </a:r>
            <a:r>
              <a:rPr lang="hr-HR" sz="1800" dirty="0"/>
              <a:t>, scena iz filma </a:t>
            </a:r>
            <a:r>
              <a:rPr lang="hr-HR" sz="1800" i="1" dirty="0"/>
              <a:t>Marie </a:t>
            </a:r>
            <a:r>
              <a:rPr lang="hr-HR" sz="1800" i="1" dirty="0" err="1"/>
              <a:t>Antoinette</a:t>
            </a:r>
            <a:endParaRPr lang="hr-HR" sz="1800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hr-HR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C00000"/>
                </a:solidFill>
              </a:rPr>
              <a:t>Prisjeti se!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chemeClr val="accent5">
                    <a:lumMod val="75000"/>
                  </a:schemeClr>
                </a:solidFill>
              </a:rPr>
              <a:t>Već u baroku, mnogi plesovi postaju dio koncertne skladbe (namijenjene samo slušanju) – suite. Jedini ples koji je iz niza </a:t>
            </a:r>
            <a:r>
              <a:rPr lang="hr-HR" sz="1800" dirty="0" err="1">
                <a:solidFill>
                  <a:schemeClr val="accent5">
                    <a:lumMod val="75000"/>
                  </a:schemeClr>
                </a:solidFill>
              </a:rPr>
              <a:t>suitnih</a:t>
            </a:r>
            <a:r>
              <a:rPr lang="hr-HR" sz="1800" dirty="0">
                <a:solidFill>
                  <a:schemeClr val="accent5">
                    <a:lumMod val="75000"/>
                  </a:schemeClr>
                </a:solidFill>
              </a:rPr>
              <a:t> plesova nadživio barok i ušao u sastav pretklasicističkih i klasicističkih glazbenih vrsta jest </a:t>
            </a:r>
            <a:r>
              <a:rPr lang="hr-HR" sz="1800" b="1" dirty="0">
                <a:solidFill>
                  <a:schemeClr val="accent5">
                    <a:lumMod val="75000"/>
                  </a:schemeClr>
                </a:solidFill>
              </a:rPr>
              <a:t>menuet</a:t>
            </a:r>
            <a:r>
              <a:rPr lang="hr-HR" sz="1800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86334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ts val="3200"/>
            </a:pPr>
            <a:r>
              <a:rPr lang="hr-HR" sz="2800" b="1" dirty="0">
                <a:solidFill>
                  <a:srgbClr val="C00000"/>
                </a:solidFill>
              </a:rPr>
              <a:t>1. zadatak: </a:t>
            </a:r>
            <a:br>
              <a:rPr lang="hr-HR" sz="2800" b="1" dirty="0">
                <a:solidFill>
                  <a:srgbClr val="C00000"/>
                </a:solidFill>
              </a:rPr>
            </a:br>
            <a:r>
              <a:rPr lang="hr-HR" sz="2800" b="1" dirty="0">
                <a:solidFill>
                  <a:srgbClr val="C00000"/>
                </a:solidFill>
              </a:rPr>
              <a:t>Što tvori složeni trodijelni oblik?</a:t>
            </a:r>
            <a:endParaRPr sz="2800" i="1" dirty="0">
              <a:solidFill>
                <a:schemeClr val="tx1"/>
              </a:solidFill>
            </a:endParaRPr>
          </a:p>
        </p:txBody>
      </p:sp>
      <p:sp>
        <p:nvSpPr>
          <p:cNvPr id="239" name="Google Shape;239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rgbClr val="C00000"/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rgbClr val="C00000"/>
                </a:solidFill>
              </a:rPr>
              <a:t>Prouči sadržaje i riješi zadatke na </a:t>
            </a:r>
            <a:r>
              <a:rPr lang="hr-HR" sz="1800" b="1" dirty="0">
                <a:solidFill>
                  <a:srgbClr val="C00000"/>
                </a:solidFill>
              </a:rPr>
              <a:t>IZZI DOS </a:t>
            </a:r>
            <a:r>
              <a:rPr lang="hr-HR" sz="1800" dirty="0">
                <a:solidFill>
                  <a:srgbClr val="C00000"/>
                </a:solidFill>
              </a:rPr>
              <a:t>stranici</a:t>
            </a: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https://hr.izzi.digital/DOS/14152/14168.html</a:t>
            </a:r>
            <a:r>
              <a:rPr lang="hr-HR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chemeClr val="tx1"/>
                </a:solidFill>
              </a:rPr>
              <a:t>Odlomak: </a:t>
            </a:r>
            <a:r>
              <a:rPr lang="hr-HR" sz="1800" b="1" dirty="0">
                <a:solidFill>
                  <a:schemeClr val="tx1"/>
                </a:solidFill>
              </a:rPr>
              <a:t>Što tvori složeni trodijelni oblik?</a:t>
            </a:r>
            <a:r>
              <a:rPr lang="hr-HR" sz="1800" dirty="0">
                <a:solidFill>
                  <a:schemeClr val="tx1"/>
                </a:solidFill>
              </a:rPr>
              <a:t> </a:t>
            </a:r>
          </a:p>
          <a:p>
            <a:pPr lvl="2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pl-PL" sz="1600" b="1" dirty="0"/>
              <a:t>Poslušaj videozapis i dopuni rečenice </a:t>
            </a:r>
            <a:r>
              <a:rPr lang="pl-PL" sz="1600" dirty="0"/>
              <a:t>– primjer: </a:t>
            </a:r>
            <a:r>
              <a:rPr lang="hr-HR" sz="1600" dirty="0"/>
              <a:t>Wolfgang Amadeus Mozart: </a:t>
            </a:r>
            <a:r>
              <a:rPr lang="hr-HR" sz="1600" i="1" dirty="0"/>
              <a:t>Gudački kvintet u G-duru</a:t>
            </a:r>
            <a:r>
              <a:rPr lang="hr-HR" sz="1600" dirty="0"/>
              <a:t> K.V. 525, </a:t>
            </a:r>
            <a:r>
              <a:rPr lang="hr-HR" sz="1600" i="1" dirty="0"/>
              <a:t>Mala noćna glazba</a:t>
            </a:r>
            <a:r>
              <a:rPr lang="hr-HR" sz="1600" dirty="0"/>
              <a:t>, 3. stavak: </a:t>
            </a:r>
            <a:r>
              <a:rPr lang="hr-HR" sz="1600" i="1" dirty="0"/>
              <a:t>Menuet, Allegretto</a:t>
            </a:r>
            <a:endParaRPr lang="hr-HR" sz="1600" b="1" dirty="0">
              <a:solidFill>
                <a:schemeClr val="tx1"/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chemeClr val="accent5">
                  <a:lumMod val="75000"/>
                </a:schemeClr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l-PL" dirty="0"/>
              <a:t>Poslušaj videozapis i dopuni rečenice.</a:t>
            </a:r>
            <a:endParaRPr lang="hr-HR" sz="1800" b="1" i="1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sz="1800" b="1" i="1" dirty="0">
              <a:solidFill>
                <a:schemeClr val="tx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>
                <a:solidFill>
                  <a:schemeClr val="tx1"/>
                </a:solidFill>
              </a:rPr>
              <a:t>Zaključke izloži pisanim putem, na način dogovoren s predmetnim nastavnikom.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2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ts val="3200"/>
            </a:pPr>
            <a:r>
              <a:rPr lang="hr-HR" sz="2800" b="1" dirty="0">
                <a:solidFill>
                  <a:srgbClr val="C00000"/>
                </a:solidFill>
              </a:rPr>
              <a:t>2. zadatak: </a:t>
            </a:r>
            <a:br>
              <a:rPr lang="hr-HR" sz="2800" b="1" dirty="0">
                <a:solidFill>
                  <a:srgbClr val="C00000"/>
                </a:solidFill>
              </a:rPr>
            </a:br>
            <a:r>
              <a:rPr lang="hr-HR" sz="2800" b="1" dirty="0">
                <a:solidFill>
                  <a:srgbClr val="C00000"/>
                </a:solidFill>
              </a:rPr>
              <a:t>Usporedi obilježja Menueta i </a:t>
            </a:r>
            <a:r>
              <a:rPr lang="hr-HR" sz="2800" b="1" dirty="0" err="1">
                <a:solidFill>
                  <a:srgbClr val="C00000"/>
                </a:solidFill>
              </a:rPr>
              <a:t>Tria</a:t>
            </a:r>
            <a:endParaRPr sz="2800" i="1" dirty="0">
              <a:solidFill>
                <a:schemeClr val="tx1"/>
              </a:solidFill>
            </a:endParaRPr>
          </a:p>
        </p:txBody>
      </p:sp>
      <p:sp>
        <p:nvSpPr>
          <p:cNvPr id="239" name="Google Shape;239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rgbClr val="C00000"/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rgbClr val="C00000"/>
                </a:solidFill>
              </a:rPr>
              <a:t>Prouči sadržaje i riješi zadatke na </a:t>
            </a:r>
            <a:r>
              <a:rPr lang="hr-HR" sz="1800" b="1" dirty="0">
                <a:solidFill>
                  <a:srgbClr val="C00000"/>
                </a:solidFill>
              </a:rPr>
              <a:t>IZZI DOS </a:t>
            </a:r>
            <a:r>
              <a:rPr lang="hr-HR" sz="1800" dirty="0">
                <a:solidFill>
                  <a:srgbClr val="C00000"/>
                </a:solidFill>
              </a:rPr>
              <a:t>stranici</a:t>
            </a: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https://hr.izzi.digital/DOS/14152/14168.html</a:t>
            </a:r>
            <a:r>
              <a:rPr lang="hr-HR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hr-HR" sz="1800" dirty="0">
                <a:solidFill>
                  <a:schemeClr val="tx1"/>
                </a:solidFill>
              </a:rPr>
              <a:t>Odlomak: </a:t>
            </a:r>
            <a:r>
              <a:rPr lang="hr-HR" sz="1800" b="1" dirty="0">
                <a:solidFill>
                  <a:schemeClr val="tx1"/>
                </a:solidFill>
              </a:rPr>
              <a:t>Menuet vs. Trio</a:t>
            </a:r>
            <a:endParaRPr lang="hr-HR" sz="1800" dirty="0">
              <a:solidFill>
                <a:schemeClr val="tx1"/>
              </a:solidFill>
            </a:endParaRPr>
          </a:p>
          <a:p>
            <a:pPr lvl="2" indent="-114300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pl-PL" sz="1600" b="1" dirty="0"/>
              <a:t>Razvrstaj glazbena obilježja</a:t>
            </a:r>
            <a:r>
              <a:rPr lang="pl-PL" sz="1600" dirty="0"/>
              <a:t>– primjer: </a:t>
            </a:r>
            <a:r>
              <a:rPr lang="hr-HR" sz="1600" dirty="0"/>
              <a:t>Wolfgang Amadeus Mozart: </a:t>
            </a:r>
            <a:r>
              <a:rPr lang="hr-HR" sz="1600" i="1" dirty="0"/>
              <a:t>Gudački kvintet u G-duru</a:t>
            </a:r>
            <a:r>
              <a:rPr lang="hr-HR" sz="1600" dirty="0"/>
              <a:t> K.V. 525, </a:t>
            </a:r>
            <a:r>
              <a:rPr lang="hr-HR" sz="1600" i="1" dirty="0"/>
              <a:t>Mala noćna glazba</a:t>
            </a:r>
            <a:r>
              <a:rPr lang="hr-HR" sz="1600" dirty="0"/>
              <a:t>, 3. stavak: </a:t>
            </a:r>
            <a:r>
              <a:rPr lang="hr-HR" sz="1600" i="1" dirty="0"/>
              <a:t>Menuet, Allegretto</a:t>
            </a:r>
            <a:endParaRPr lang="hr-HR" sz="1600" b="1" dirty="0">
              <a:solidFill>
                <a:schemeClr val="tx1"/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chemeClr val="accent5">
                  <a:lumMod val="75000"/>
                </a:schemeClr>
              </a:solidFill>
            </a:endParaRPr>
          </a:p>
          <a:p>
            <a:pPr lvl="0" indent="-114300">
              <a:spcBef>
                <a:spcPts val="0"/>
              </a:spcBef>
              <a:spcAft>
                <a:spcPts val="0"/>
              </a:spcAft>
              <a:buSzPts val="1800"/>
            </a:pPr>
            <a:endParaRPr lang="hr-HR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l-PL" dirty="0"/>
              <a:t>Poslušaj videozapis i dopuni rečenice.</a:t>
            </a:r>
            <a:endParaRPr lang="hr-HR" sz="1800" b="1" i="1" dirty="0">
              <a:solidFill>
                <a:schemeClr val="tx1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hr-HR" sz="1800" b="1" i="1" dirty="0">
              <a:solidFill>
                <a:schemeClr val="tx1"/>
              </a:solidFill>
            </a:endParaRPr>
          </a:p>
          <a:p>
            <a:pPr marL="292608" lvl="1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hr-HR" dirty="0">
                <a:solidFill>
                  <a:schemeClr val="tx1"/>
                </a:solidFill>
              </a:rPr>
              <a:t>Zaključke izloži pisanim putem, na način dogovoren s predmetnim nastavnikom.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8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1DFE635C-C432-47DA-AEAB-A593345CB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9FBF3D3-2448-4FF3-B57B-852CB3B85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E040C66D-4F1C-4AC9-9214-C9E6DA54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Google Shape;233;p29"/>
          <p:cNvSpPr txBox="1">
            <a:spLocks noGrp="1"/>
          </p:cNvSpPr>
          <p:nvPr>
            <p:ph type="title"/>
          </p:nvPr>
        </p:nvSpPr>
        <p:spPr>
          <a:xfrm>
            <a:off x="3915696" y="965200"/>
            <a:ext cx="4499251" cy="492760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Uspoređujući Haydnove i Mozartove komorne skladbe, sonate, simfonije i ostala četverostavačna djela, uočit ćeš da je, gotovo uvijek, 3. stavak skladan u složenom trodijelnom obliku (</a:t>
            </a:r>
            <a:r>
              <a:rPr lang="en-US" sz="2600" b="1" i="1">
                <a:solidFill>
                  <a:schemeClr val="tx2"/>
                </a:solidFill>
              </a:rPr>
              <a:t>Menuet – Trio – Menuet</a:t>
            </a:r>
            <a:r>
              <a:rPr lang="en-US" sz="2600" b="1">
                <a:solidFill>
                  <a:schemeClr val="tx2"/>
                </a:solidFill>
              </a:rPr>
              <a:t>).</a:t>
            </a:r>
            <a:br>
              <a:rPr lang="en-US" sz="2600" b="1">
                <a:solidFill>
                  <a:schemeClr val="tx2"/>
                </a:solidFill>
              </a:rPr>
            </a:br>
            <a:r>
              <a:rPr lang="en-US" sz="2600" b="1">
                <a:solidFill>
                  <a:schemeClr val="tx2"/>
                </a:solidFill>
              </a:rPr>
              <a:t>Beethoven u svom zrelom stvaralaštvu </a:t>
            </a:r>
            <a:r>
              <a:rPr lang="en-US" sz="2600" b="1" i="1">
                <a:solidFill>
                  <a:schemeClr val="tx2"/>
                </a:solidFill>
              </a:rPr>
              <a:t>Menuet</a:t>
            </a:r>
            <a:r>
              <a:rPr lang="en-US" sz="2600" b="1">
                <a:solidFill>
                  <a:schemeClr val="tx2"/>
                </a:solidFill>
              </a:rPr>
              <a:t> zamjenjuje </a:t>
            </a:r>
            <a:r>
              <a:rPr lang="en-US" sz="2600" b="1" i="1">
                <a:solidFill>
                  <a:schemeClr val="tx2"/>
                </a:solidFill>
              </a:rPr>
              <a:t>Scherzom</a:t>
            </a:r>
            <a:r>
              <a:rPr lang="en-US" sz="2600" b="1">
                <a:solidFill>
                  <a:schemeClr val="tx2"/>
                </a:solidFill>
              </a:rPr>
              <a:t> (tal. scherzo = šala). Njegov primjer slijede skladatelji romantizma i 20. stoljeća.</a:t>
            </a:r>
            <a:endParaRPr lang="en-US" sz="2600" b="1" i="1">
              <a:solidFill>
                <a:schemeClr val="tx2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385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8550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68625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Plav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977</Words>
  <Application>Microsoft Office PowerPoint</Application>
  <PresentationFormat>Prikaz na zaslonu (4:3)</PresentationFormat>
  <Paragraphs>111</Paragraphs>
  <Slides>13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Retrospektiva</vt:lpstr>
      <vt:lpstr> SLOŽENI TRODIJELNI OBLIK</vt:lpstr>
      <vt:lpstr>Za rad će ti trebati:</vt:lpstr>
      <vt:lpstr>Način rada:</vt:lpstr>
      <vt:lpstr>SLOŽENI TRODIJELNI OBLIK</vt:lpstr>
      <vt:lpstr>Zašto ljudi plešu? Uz kakvu glazbu voliš plesati? Voliš li slušati plesnu glazbu ili te ona uvijek potiče na pokret? Možeš li se zamisliti na dvorskoj zabavi u 18. stoljeću? Koji bi u tom slučaju bio tvoj omiljeni ples?</vt:lpstr>
      <vt:lpstr>Prisjeti se najpopularnijih plesova sa europskih dvorova, još od razdoblja renesanse. </vt:lpstr>
      <vt:lpstr>1. zadatak:  Što tvori složeni trodijelni oblik?</vt:lpstr>
      <vt:lpstr>2. zadatak:  Usporedi obilježja Menueta i Tria</vt:lpstr>
      <vt:lpstr>Uspoređujući Haydnove i Mozartove komorne skladbe, sonate, simfonije i ostala četverostavačna djela, uočit ćeš da je, gotovo uvijek, 3. stavak skladan u složenom trodijelnom obliku (Menuet – Trio – Menuet). Beethoven u svom zrelom stvaralaštvu Menuet zamjenjuje Scherzom (tal. scherzo = šala). Njegov primjer slijede skladatelji romantizma i 20. stoljeća.</vt:lpstr>
      <vt:lpstr>3. zadatak:  Usustavi sadržaje i zaključi!</vt:lpstr>
      <vt:lpstr>IZBORNI MINI PROJEKTNI ZADATAK  O humoru u glazbi</vt:lpstr>
      <vt:lpstr>Tablica za refleksiju i samorefleksiju (za učenika):</vt:lpstr>
      <vt:lpstr>Rubrika za formativno vrednovanje (za nastavnika) Tema: Digitalni alat: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SLOŽENI TRODIJELNI OBLIK</dc:title>
  <dc:creator>Ivana Tuškan</dc:creator>
  <cp:lastModifiedBy>Ivana Tuškan</cp:lastModifiedBy>
  <cp:revision>3</cp:revision>
  <dcterms:created xsi:type="dcterms:W3CDTF">2020-04-24T13:48:12Z</dcterms:created>
  <dcterms:modified xsi:type="dcterms:W3CDTF">2020-04-24T14:13:47Z</dcterms:modified>
</cp:coreProperties>
</file>