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20" r:id="rId1"/>
  </p:sldMasterIdLst>
  <p:notesMasterIdLst>
    <p:notesMasterId r:id="rId25"/>
  </p:notesMasterIdLst>
  <p:sldIdLst>
    <p:sldId id="256" r:id="rId2"/>
    <p:sldId id="257" r:id="rId3"/>
    <p:sldId id="258" r:id="rId4"/>
    <p:sldId id="272" r:id="rId5"/>
    <p:sldId id="289" r:id="rId6"/>
    <p:sldId id="273" r:id="rId7"/>
    <p:sldId id="275" r:id="rId8"/>
    <p:sldId id="298" r:id="rId9"/>
    <p:sldId id="290" r:id="rId10"/>
    <p:sldId id="305" r:id="rId11"/>
    <p:sldId id="291" r:id="rId12"/>
    <p:sldId id="307" r:id="rId13"/>
    <p:sldId id="306" r:id="rId14"/>
    <p:sldId id="308" r:id="rId15"/>
    <p:sldId id="304" r:id="rId16"/>
    <p:sldId id="299" r:id="rId17"/>
    <p:sldId id="295" r:id="rId18"/>
    <p:sldId id="294" r:id="rId19"/>
    <p:sldId id="300" r:id="rId20"/>
    <p:sldId id="297" r:id="rId21"/>
    <p:sldId id="301" r:id="rId22"/>
    <p:sldId id="302" r:id="rId23"/>
    <p:sldId id="30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zica Ambrus-Kis" initials="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1AFA560-9310-49E0-A04C-438730C9A3D0}">
  <a:tblStyle styleId="{01AFA560-9310-49E0-A04C-438730C9A3D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2833802-FEF1-4C79-8D5D-14CF1EAF98D9}" styleName="Svijetli stil 2 - Isticanj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5793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5428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72665b58a5_1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72665b58a5_1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8819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72665b58a5_1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72665b58a5_1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0705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262e5bf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g7262e5bf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0443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9173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1893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33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039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331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517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86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219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592578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436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3107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528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727146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37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fil-klett.hr/sites/default/files/metodicki-kutak/14-track14_4.mp3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fil-klett.hr/sites/default/files/metodicki-kutak/14-track14_4.mp3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fil-klett.hr/sites/default/files/metodicki-kutak/14-track14_4.mp3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2386/2893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va.com/" TargetMode="External"/><Relationship Id="rId7" Type="http://schemas.openxmlformats.org/officeDocument/2006/relationships/hyperlink" Target="https://www.genial.ly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ezi.com/" TargetMode="External"/><Relationship Id="rId5" Type="http://schemas.openxmlformats.org/officeDocument/2006/relationships/hyperlink" Target="https://padlet.com/dashboard" TargetMode="External"/><Relationship Id="rId4" Type="http://schemas.openxmlformats.org/officeDocument/2006/relationships/hyperlink" Target="https://en.linoit.com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indmeister.com/" TargetMode="External"/><Relationship Id="rId3" Type="http://schemas.openxmlformats.org/officeDocument/2006/relationships/hyperlink" Target="https://hr.izzi.digital/DOS/2386/2403.html" TargetMode="External"/><Relationship Id="rId7" Type="http://schemas.openxmlformats.org/officeDocument/2006/relationships/hyperlink" Target="https://www.genial.ly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ezi.com/" TargetMode="External"/><Relationship Id="rId5" Type="http://schemas.openxmlformats.org/officeDocument/2006/relationships/hyperlink" Target="https://hr.izzi.digital/DOS/2386/2893.html" TargetMode="External"/><Relationship Id="rId4" Type="http://schemas.openxmlformats.org/officeDocument/2006/relationships/hyperlink" Target="https://hr.izzi.digital/DOS/2386/2590.html" TargetMode="External"/><Relationship Id="rId9" Type="http://schemas.openxmlformats.org/officeDocument/2006/relationships/hyperlink" Target="https://coggle.it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prezi.com/" TargetMode="External"/><Relationship Id="rId3" Type="http://schemas.openxmlformats.org/officeDocument/2006/relationships/hyperlink" Target="http://www.skole.hr/obrazovanje-i-tehnologija?news_id=14251" TargetMode="External"/><Relationship Id="rId7" Type="http://schemas.openxmlformats.org/officeDocument/2006/relationships/hyperlink" Target="https://en.linoit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nva.com/" TargetMode="External"/><Relationship Id="rId11" Type="http://schemas.openxmlformats.org/officeDocument/2006/relationships/hyperlink" Target="https://coggle.it/" TargetMode="External"/><Relationship Id="rId5" Type="http://schemas.openxmlformats.org/officeDocument/2006/relationships/hyperlink" Target="https://padlet.com/dashboard" TargetMode="External"/><Relationship Id="rId10" Type="http://schemas.openxmlformats.org/officeDocument/2006/relationships/hyperlink" Target="https://www.mindmeister.com/" TargetMode="External"/><Relationship Id="rId4" Type="http://schemas.openxmlformats.org/officeDocument/2006/relationships/hyperlink" Target="https://www.dziv.hr/hr/intelektualno-vlasnistvo/" TargetMode="External"/><Relationship Id="rId9" Type="http://schemas.openxmlformats.org/officeDocument/2006/relationships/hyperlink" Target="https://www.genial.ly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2386/2403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r.izzi.digital/DOS/2386/2893.html" TargetMode="External"/><Relationship Id="rId4" Type="http://schemas.openxmlformats.org/officeDocument/2006/relationships/hyperlink" Target="https://hr.izzi.digital/DOS/2386/2590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dashboard" TargetMode="External"/><Relationship Id="rId2" Type="http://schemas.openxmlformats.org/officeDocument/2006/relationships/hyperlink" Target="https://hr.izzi.digital/DOS/2386/2403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linoit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2386/2403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2386/2403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2386/2590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alibri"/>
              <a:buNone/>
            </a:pPr>
            <a:br>
              <a:rPr lang="hr-HR" sz="4000" b="1" dirty="0"/>
            </a:br>
            <a:r>
              <a:rPr lang="hr-HR" sz="5400" b="1" i="1" dirty="0">
                <a:solidFill>
                  <a:schemeClr val="accent3">
                    <a:lumMod val="50000"/>
                  </a:schemeClr>
                </a:solidFill>
              </a:rPr>
              <a:t>TEMA S VARIJACIJAMA</a:t>
            </a:r>
            <a:endParaRPr sz="54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2" name="Google Shape;102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hr-HR" sz="1800" b="1" dirty="0"/>
              <a:t>(1 nastavni sat)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hr-HR" sz="1800" b="1" dirty="0"/>
              <a:t>CILJANI RAZRED: </a:t>
            </a:r>
          </a:p>
          <a:p>
            <a:pPr marL="28575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hr-HR" sz="1800" b="1" dirty="0"/>
              <a:t>2. RAZRED </a:t>
            </a:r>
            <a:r>
              <a:rPr lang="hr-HR" sz="1800" b="1" dirty="0" err="1"/>
              <a:t>ČETVEROGODIŠNJEGa</a:t>
            </a:r>
            <a:r>
              <a:rPr lang="hr-HR" sz="1800" b="1" dirty="0"/>
              <a:t> PROGRAMA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57AC96-D03E-4BF2-A90F-1C17112EC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solidFill>
                  <a:schemeClr val="accent5">
                    <a:lumMod val="75000"/>
                  </a:schemeClr>
                </a:solidFill>
              </a:rPr>
              <a:t>Za obradu teme s varijacijama na primjeru klasicističkih djela odaberite ili 6.a (primjer iz tiskanog udžbenika) ili 6.b zadatak (na IZZI-ju)</a:t>
            </a:r>
          </a:p>
        </p:txBody>
      </p:sp>
    </p:spTree>
    <p:extLst>
      <p:ext uri="{BB962C8B-B14F-4D97-AF65-F5344CB8AC3E}">
        <p14:creationId xmlns:p14="http://schemas.microsoft.com/office/powerpoint/2010/main" val="505356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lang="hr-HR" sz="3200" b="1" dirty="0">
                <a:solidFill>
                  <a:srgbClr val="C00000"/>
                </a:solidFill>
              </a:rPr>
              <a:t>6.a zadatak: Varijacije u djelima klasicističkih skladatelja</a:t>
            </a:r>
            <a:endParaRPr sz="3200" b="1" dirty="0">
              <a:solidFill>
                <a:schemeClr val="dk1"/>
              </a:solidFill>
            </a:endParaRPr>
          </a:p>
        </p:txBody>
      </p:sp>
      <p:sp>
        <p:nvSpPr>
          <p:cNvPr id="263" name="Google Shape;263;p3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hr-HR" sz="2000" dirty="0">
                <a:solidFill>
                  <a:schemeClr val="dk1"/>
                </a:solidFill>
              </a:rPr>
              <a:t>Upoznaj 2. stavak </a:t>
            </a:r>
            <a:r>
              <a:rPr lang="hr-HR" sz="2000" i="1" dirty="0" err="1">
                <a:solidFill>
                  <a:schemeClr val="dk1"/>
                </a:solidFill>
              </a:rPr>
              <a:t>Andantino</a:t>
            </a:r>
            <a:r>
              <a:rPr lang="hr-HR" sz="2000" dirty="0">
                <a:solidFill>
                  <a:schemeClr val="dk1"/>
                </a:solidFill>
              </a:rPr>
              <a:t> </a:t>
            </a:r>
            <a:r>
              <a:rPr lang="hr-HR" sz="2000" i="1" dirty="0" err="1">
                <a:solidFill>
                  <a:schemeClr val="dk1"/>
                </a:solidFill>
              </a:rPr>
              <a:t>Koncertantnog</a:t>
            </a:r>
            <a:r>
              <a:rPr lang="hr-HR" sz="2000" i="1" dirty="0">
                <a:solidFill>
                  <a:schemeClr val="dk1"/>
                </a:solidFill>
              </a:rPr>
              <a:t> kvarteta </a:t>
            </a:r>
            <a:r>
              <a:rPr lang="hr-HR" sz="2000" dirty="0">
                <a:solidFill>
                  <a:schemeClr val="dk1"/>
                </a:solidFill>
              </a:rPr>
              <a:t>br. 3 u F-duru Ivana </a:t>
            </a:r>
            <a:r>
              <a:rPr lang="hr-HR" sz="2000" dirty="0" err="1">
                <a:solidFill>
                  <a:schemeClr val="dk1"/>
                </a:solidFill>
              </a:rPr>
              <a:t>Jarnovića</a:t>
            </a:r>
            <a:r>
              <a:rPr lang="hr-HR" sz="2000" dirty="0">
                <a:solidFill>
                  <a:schemeClr val="dk1"/>
                </a:solidFill>
              </a:rPr>
              <a:t>, na stranici 119. – 121. udžbenika </a:t>
            </a:r>
            <a:r>
              <a:rPr lang="hr-HR" sz="2000" b="1" i="1" dirty="0">
                <a:solidFill>
                  <a:schemeClr val="dk1"/>
                </a:solidFill>
              </a:rPr>
              <a:t>Glazbeni susreti 2. vrste</a:t>
            </a:r>
            <a:endParaRPr lang="hr-HR" sz="2000" b="1" i="1" dirty="0">
              <a:solidFill>
                <a:srgbClr val="C00000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pl-PL" sz="2000" dirty="0">
              <a:solidFill>
                <a:schemeClr val="dk1"/>
              </a:solidFill>
            </a:endParaRP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l-PL" sz="1800" dirty="0">
                <a:solidFill>
                  <a:schemeClr val="dk1"/>
                </a:solidFill>
              </a:rPr>
              <a:t>audiozapis možeš pronaći na sljedećoj stranici</a:t>
            </a: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l-PL" sz="1800" dirty="0">
                <a:solidFill>
                  <a:schemeClr val="dk1"/>
                </a:solidFill>
                <a:hlinkClick r:id="rId3"/>
              </a:rPr>
              <a:t>https://www.profil-klett.hr/sites/default/files/metodicki-kutak/14-track14_4.mp3</a:t>
            </a:r>
            <a:r>
              <a:rPr lang="pl-PL" sz="1800" dirty="0">
                <a:solidFill>
                  <a:schemeClr val="dk1"/>
                </a:solidFill>
              </a:rPr>
              <a:t>  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pl-PL" sz="2000" dirty="0">
              <a:solidFill>
                <a:schemeClr val="dk1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l-PL" sz="2000" dirty="0">
                <a:solidFill>
                  <a:srgbClr val="FF0000"/>
                </a:solidFill>
              </a:rPr>
              <a:t>Zadatci za 1. slušanje </a:t>
            </a:r>
            <a:r>
              <a:rPr lang="pl-PL" sz="2000" dirty="0">
                <a:solidFill>
                  <a:schemeClr val="dk1"/>
                </a:solidFill>
              </a:rPr>
              <a:t>– samo promisli o pitanjima tijekom slušanja:</a:t>
            </a:r>
          </a:p>
          <a:p>
            <a:pPr marL="749808" lvl="1" indent="-457200"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pl-PL" sz="2000" dirty="0">
                <a:solidFill>
                  <a:srgbClr val="FF0000"/>
                </a:solidFill>
              </a:rPr>
              <a:t>Koliko puta skladatelj ponavlja temu?</a:t>
            </a:r>
          </a:p>
          <a:p>
            <a:pPr marL="749808" lvl="1" indent="-457200"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pl-PL" sz="2000" dirty="0">
                <a:solidFill>
                  <a:srgbClr val="FF0000"/>
                </a:solidFill>
              </a:rPr>
              <a:t>Je li tema svaki put doslovno ponovljena ili je izmijenjena?</a:t>
            </a:r>
          </a:p>
          <a:p>
            <a:pPr marL="749808" lvl="1" indent="-457200"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pl-PL" sz="2000" dirty="0">
                <a:solidFill>
                  <a:srgbClr val="FF0000"/>
                </a:solidFill>
              </a:rPr>
              <a:t>Koji izvođački sastav prepoznaješ u skladbi?</a:t>
            </a:r>
          </a:p>
          <a:p>
            <a:pPr marL="749808" lvl="1" indent="-457200"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pl-PL" sz="2000" dirty="0">
                <a:solidFill>
                  <a:srgbClr val="FF0000"/>
                </a:solidFill>
              </a:rPr>
              <a:t>Ističe li se pojedino glazbalo više od ostalih?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pl-PL" sz="20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532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lang="hr-HR" sz="3200" b="1" dirty="0">
                <a:solidFill>
                  <a:srgbClr val="C00000"/>
                </a:solidFill>
              </a:rPr>
              <a:t>6.a zadatak: Varijacije u djelima klasicističkih skladatelja</a:t>
            </a:r>
            <a:endParaRPr sz="3200" b="1" dirty="0">
              <a:solidFill>
                <a:schemeClr val="dk1"/>
              </a:solidFill>
            </a:endParaRPr>
          </a:p>
        </p:txBody>
      </p:sp>
      <p:sp>
        <p:nvSpPr>
          <p:cNvPr id="263" name="Google Shape;263;p3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hr-HR" sz="2000" dirty="0">
                <a:solidFill>
                  <a:schemeClr val="dk1"/>
                </a:solidFill>
              </a:rPr>
              <a:t>Upoznaj 2. stavak </a:t>
            </a:r>
            <a:r>
              <a:rPr lang="hr-HR" sz="2000" i="1" dirty="0" err="1">
                <a:solidFill>
                  <a:schemeClr val="dk1"/>
                </a:solidFill>
              </a:rPr>
              <a:t>Andantino</a:t>
            </a:r>
            <a:r>
              <a:rPr lang="hr-HR" sz="2000" dirty="0">
                <a:solidFill>
                  <a:schemeClr val="dk1"/>
                </a:solidFill>
              </a:rPr>
              <a:t> </a:t>
            </a:r>
            <a:r>
              <a:rPr lang="hr-HR" sz="2000" i="1" dirty="0" err="1">
                <a:solidFill>
                  <a:schemeClr val="dk1"/>
                </a:solidFill>
              </a:rPr>
              <a:t>Koncertantnog</a:t>
            </a:r>
            <a:r>
              <a:rPr lang="hr-HR" sz="2000" i="1" dirty="0">
                <a:solidFill>
                  <a:schemeClr val="dk1"/>
                </a:solidFill>
              </a:rPr>
              <a:t> kvarteta </a:t>
            </a:r>
            <a:r>
              <a:rPr lang="hr-HR" sz="2000" dirty="0">
                <a:solidFill>
                  <a:schemeClr val="dk1"/>
                </a:solidFill>
              </a:rPr>
              <a:t>br. 3 u F-duru Ivana </a:t>
            </a:r>
            <a:r>
              <a:rPr lang="hr-HR" sz="2000" dirty="0" err="1">
                <a:solidFill>
                  <a:schemeClr val="dk1"/>
                </a:solidFill>
              </a:rPr>
              <a:t>Jarnovića</a:t>
            </a:r>
            <a:r>
              <a:rPr lang="hr-HR" sz="2000" dirty="0">
                <a:solidFill>
                  <a:schemeClr val="dk1"/>
                </a:solidFill>
              </a:rPr>
              <a:t>, na stranici 119. – 121. udžbenika </a:t>
            </a:r>
            <a:r>
              <a:rPr lang="hr-HR" sz="2000" b="1" i="1" dirty="0">
                <a:solidFill>
                  <a:schemeClr val="dk1"/>
                </a:solidFill>
              </a:rPr>
              <a:t>Glazbeni susreti 2. vrste</a:t>
            </a:r>
            <a:endParaRPr lang="hr-HR" sz="2000" b="1" i="1" dirty="0">
              <a:solidFill>
                <a:srgbClr val="C00000"/>
              </a:solidFill>
            </a:endParaRP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hr-HR" sz="1600" dirty="0" err="1">
                <a:solidFill>
                  <a:schemeClr val="tx1"/>
                </a:solidFill>
              </a:rPr>
              <a:t>audiozapis</a:t>
            </a:r>
            <a:r>
              <a:rPr lang="hr-HR" sz="1600" dirty="0">
                <a:solidFill>
                  <a:schemeClr val="tx1"/>
                </a:solidFill>
              </a:rPr>
              <a:t> možeš pronaći na sljedećoj stranici</a:t>
            </a: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hr-HR" sz="1600" dirty="0">
                <a:solidFill>
                  <a:schemeClr val="tx1"/>
                </a:solidFill>
                <a:hlinkClick r:id="rId3"/>
              </a:rPr>
              <a:t>https://www.profil-klett.hr/sites/default/files/metodicki-kutak/14-track14_4.mp3</a:t>
            </a:r>
            <a:r>
              <a:rPr lang="hr-HR" sz="1600" dirty="0">
                <a:solidFill>
                  <a:schemeClr val="tx1"/>
                </a:solidFill>
              </a:rPr>
              <a:t>  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pl-PL" sz="2000" dirty="0">
              <a:solidFill>
                <a:schemeClr val="dk1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l-PL" sz="2000" dirty="0">
                <a:solidFill>
                  <a:srgbClr val="FF0000"/>
                </a:solidFill>
              </a:rPr>
              <a:t>Zadatak za 2. slušanje: 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l-PL" sz="2000" dirty="0">
                <a:solidFill>
                  <a:schemeClr val="dk1"/>
                </a:solidFill>
              </a:rPr>
              <a:t>Prati strukturu teme (minutaža 00 – 00:45) i odaberi točan odgovor:</a:t>
            </a:r>
          </a:p>
          <a:p>
            <a:pPr marL="749808" lvl="1" indent="-45720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pl-PL" sz="2000" dirty="0">
                <a:solidFill>
                  <a:schemeClr val="dk1"/>
                </a:solidFill>
              </a:rPr>
              <a:t>a a b a </a:t>
            </a:r>
          </a:p>
          <a:p>
            <a:pPr marL="749808" lvl="1" indent="-45720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pl-PL" sz="2000" dirty="0">
                <a:solidFill>
                  <a:schemeClr val="dk1"/>
                </a:solidFill>
              </a:rPr>
              <a:t>a a b b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l-PL" sz="2000" dirty="0">
                <a:solidFill>
                  <a:schemeClr val="dk1"/>
                </a:solidFill>
              </a:rPr>
              <a:t>U kojem je obliku skladana tema? Odaberi točan odgovor:</a:t>
            </a:r>
          </a:p>
          <a:p>
            <a:pPr marL="749808" lvl="1" indent="-45720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pl-PL" sz="2000" dirty="0">
                <a:solidFill>
                  <a:schemeClr val="dk1"/>
                </a:solidFill>
              </a:rPr>
              <a:t>Prijelaznom obliku dvodijelne pjesme</a:t>
            </a:r>
          </a:p>
          <a:p>
            <a:pPr marL="749808" lvl="1" indent="-45720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pl-PL" sz="2000" dirty="0">
                <a:solidFill>
                  <a:schemeClr val="dk1"/>
                </a:solidFill>
              </a:rPr>
              <a:t>Dvodijelnom obliku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pl-PL" sz="2000" dirty="0">
              <a:solidFill>
                <a:schemeClr val="dk1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l-PL" sz="2000" dirty="0">
                <a:solidFill>
                  <a:schemeClr val="dk1"/>
                </a:solidFill>
              </a:rPr>
              <a:t>Zaključke izloži pisanim putem, na ranije dogovoren način.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pl-PL" sz="2000" dirty="0">
              <a:solidFill>
                <a:schemeClr val="dk1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hr-HR" sz="1600" i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92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lang="hr-HR" sz="3200" b="1" dirty="0">
                <a:solidFill>
                  <a:srgbClr val="C00000"/>
                </a:solidFill>
              </a:rPr>
              <a:t>6.a zadatak: Varijacije u djelima klasicističkih skladatelja</a:t>
            </a:r>
            <a:endParaRPr sz="3200" b="1" dirty="0">
              <a:solidFill>
                <a:schemeClr val="dk1"/>
              </a:solidFill>
            </a:endParaRPr>
          </a:p>
        </p:txBody>
      </p:sp>
      <p:sp>
        <p:nvSpPr>
          <p:cNvPr id="263" name="Google Shape;263;p34"/>
          <p:cNvSpPr txBox="1">
            <a:spLocks noGrp="1"/>
          </p:cNvSpPr>
          <p:nvPr>
            <p:ph idx="1"/>
          </p:nvPr>
        </p:nvSpPr>
        <p:spPr>
          <a:xfrm>
            <a:off x="822959" y="1737361"/>
            <a:ext cx="7543801" cy="4255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hr-HR" dirty="0">
                <a:solidFill>
                  <a:schemeClr val="dk1"/>
                </a:solidFill>
              </a:rPr>
              <a:t>Upoznaj 2. stavak </a:t>
            </a:r>
            <a:r>
              <a:rPr lang="hr-HR" i="1" dirty="0" err="1">
                <a:solidFill>
                  <a:schemeClr val="dk1"/>
                </a:solidFill>
              </a:rPr>
              <a:t>Andantino</a:t>
            </a:r>
            <a:r>
              <a:rPr lang="hr-HR" dirty="0">
                <a:solidFill>
                  <a:schemeClr val="dk1"/>
                </a:solidFill>
              </a:rPr>
              <a:t> </a:t>
            </a:r>
            <a:r>
              <a:rPr lang="hr-HR" i="1" dirty="0" err="1">
                <a:solidFill>
                  <a:schemeClr val="dk1"/>
                </a:solidFill>
              </a:rPr>
              <a:t>Koncertantnog</a:t>
            </a:r>
            <a:r>
              <a:rPr lang="hr-HR" i="1" dirty="0">
                <a:solidFill>
                  <a:schemeClr val="dk1"/>
                </a:solidFill>
              </a:rPr>
              <a:t> kvarteta </a:t>
            </a:r>
            <a:r>
              <a:rPr lang="hr-HR" dirty="0">
                <a:solidFill>
                  <a:schemeClr val="dk1"/>
                </a:solidFill>
              </a:rPr>
              <a:t>br. 3 u F-duru Ivana </a:t>
            </a:r>
            <a:r>
              <a:rPr lang="hr-HR" dirty="0" err="1">
                <a:solidFill>
                  <a:schemeClr val="dk1"/>
                </a:solidFill>
              </a:rPr>
              <a:t>Jarnovića</a:t>
            </a:r>
            <a:r>
              <a:rPr lang="hr-HR" dirty="0">
                <a:solidFill>
                  <a:schemeClr val="dk1"/>
                </a:solidFill>
              </a:rPr>
              <a:t>, na stranici 119. – 121. udžbenika </a:t>
            </a:r>
            <a:r>
              <a:rPr lang="hr-HR" b="1" i="1" dirty="0">
                <a:solidFill>
                  <a:schemeClr val="dk1"/>
                </a:solidFill>
              </a:rPr>
              <a:t>Glazbeni susreti 2. vrste</a:t>
            </a:r>
            <a:endParaRPr lang="hr-HR" b="1" i="1" dirty="0">
              <a:solidFill>
                <a:srgbClr val="C00000"/>
              </a:solidFill>
            </a:endParaRP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hr-HR" dirty="0" err="1">
                <a:solidFill>
                  <a:schemeClr val="tx1"/>
                </a:solidFill>
              </a:rPr>
              <a:t>audiozapis</a:t>
            </a:r>
            <a:r>
              <a:rPr lang="hr-HR" dirty="0">
                <a:solidFill>
                  <a:schemeClr val="tx1"/>
                </a:solidFill>
              </a:rPr>
              <a:t>: </a:t>
            </a:r>
            <a:r>
              <a:rPr lang="hr-HR" dirty="0">
                <a:solidFill>
                  <a:schemeClr val="tx1"/>
                </a:solidFill>
                <a:hlinkClick r:id="rId3"/>
              </a:rPr>
              <a:t>https://www.profil-klett.hr/sites/default/files/metodicki-kutak/14-track14_4.mp3</a:t>
            </a:r>
            <a:r>
              <a:rPr lang="hr-HR" dirty="0">
                <a:solidFill>
                  <a:schemeClr val="tx1"/>
                </a:solidFill>
              </a:rPr>
              <a:t>  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pl-PL" b="1" dirty="0">
              <a:solidFill>
                <a:schemeClr val="dk1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l-PL" b="1" dirty="0">
                <a:solidFill>
                  <a:srgbClr val="FF0000"/>
                </a:solidFill>
              </a:rPr>
              <a:t>Zadatci za 3. slušanje - Dopuni rečenice:</a:t>
            </a:r>
          </a:p>
          <a:p>
            <a:pPr marL="578358" lvl="1" indent="-28575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FF0000"/>
                </a:solidFill>
              </a:rPr>
              <a:t>U prvoj varijaciji  promijenjena je (navedi sastavnicu) ___________ ukrašena ljestvičnim prohodima.</a:t>
            </a:r>
          </a:p>
          <a:p>
            <a:pPr marL="578358" lvl="1" indent="-28575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FF0000"/>
                </a:solidFill>
              </a:rPr>
              <a:t>U drugoj varijaciji ističe se (navedi glazbalo)______________ u donošenju glavne, melodijski, varirane teme, ostala glazbala sviraju suptilnu </a:t>
            </a:r>
            <a:r>
              <a:rPr lang="pl-PL" i="1" dirty="0">
                <a:solidFill>
                  <a:srgbClr val="FF0000"/>
                </a:solidFill>
              </a:rPr>
              <a:t>pizzicato</a:t>
            </a:r>
            <a:r>
              <a:rPr lang="pl-PL" dirty="0">
                <a:solidFill>
                  <a:srgbClr val="FF0000"/>
                </a:solidFill>
              </a:rPr>
              <a:t> pratnju.</a:t>
            </a:r>
          </a:p>
          <a:p>
            <a:pPr marL="578358" lvl="1" indent="-28575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FF0000"/>
                </a:solidFill>
              </a:rPr>
              <a:t>U trećoj varijaciji promijenjen je tonski rod, odnosno varijacija je u (navedi tonski rod)______________________ .</a:t>
            </a:r>
          </a:p>
          <a:p>
            <a:pPr marL="578358" lvl="1" indent="-28575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FF0000"/>
                </a:solidFill>
              </a:rPr>
              <a:t>U četvrtoj varijaciji promijenjen je (navedi sastavnicu) __________ basovske dionice, koji se sada odvija u šesnaestinkama, dok je tema u violinama.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pl-PL" dirty="0">
              <a:solidFill>
                <a:schemeClr val="dk1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l-PL" dirty="0">
                <a:solidFill>
                  <a:schemeClr val="dk1"/>
                </a:solidFill>
              </a:rPr>
              <a:t>Zaključke izloži pisanim putem, na ranije dogovoren način.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pl-PL" sz="2000" dirty="0">
              <a:solidFill>
                <a:schemeClr val="dk1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hr-HR" sz="1600" i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427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8886C4-F69B-4D1C-A158-56CD11EB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5">
                    <a:lumMod val="50000"/>
                  </a:schemeClr>
                </a:solidFill>
              </a:rPr>
              <a:t>Promisli i zaključi!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29275BE-8723-4E99-82E4-6C5F8734A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b="1" dirty="0">
                <a:solidFill>
                  <a:schemeClr val="accent5">
                    <a:lumMod val="50000"/>
                  </a:schemeClr>
                </a:solidFill>
              </a:rPr>
              <a:t>Zašto se ova instrumentalna vrsta zove </a:t>
            </a:r>
            <a:r>
              <a:rPr lang="hr-HR" b="1" dirty="0" err="1">
                <a:solidFill>
                  <a:schemeClr val="accent5">
                    <a:lumMod val="50000"/>
                  </a:schemeClr>
                </a:solidFill>
              </a:rPr>
              <a:t>koncertantni</a:t>
            </a:r>
            <a:r>
              <a:rPr lang="hr-HR" b="1" dirty="0">
                <a:solidFill>
                  <a:schemeClr val="accent5">
                    <a:lumMod val="50000"/>
                  </a:schemeClr>
                </a:solidFill>
              </a:rPr>
              <a:t> kvartet?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 dirty="0">
                <a:solidFill>
                  <a:schemeClr val="accent5">
                    <a:lumMod val="50000"/>
                  </a:schemeClr>
                </a:solidFill>
              </a:rPr>
              <a:t>Koja obilježja koncerta prepoznaješ u ovome kvartetu? </a:t>
            </a:r>
          </a:p>
        </p:txBody>
      </p:sp>
    </p:spTree>
    <p:extLst>
      <p:ext uri="{BB962C8B-B14F-4D97-AF65-F5344CB8AC3E}">
        <p14:creationId xmlns:p14="http://schemas.microsoft.com/office/powerpoint/2010/main" val="3911843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lang="hr-HR" sz="3200" b="1" dirty="0">
                <a:solidFill>
                  <a:srgbClr val="C00000"/>
                </a:solidFill>
              </a:rPr>
              <a:t>6.b zadatak: Varijacije u djelima bečkih klasičara</a:t>
            </a:r>
            <a:endParaRPr sz="3200" b="1" dirty="0">
              <a:solidFill>
                <a:schemeClr val="dk1"/>
              </a:solidFill>
            </a:endParaRPr>
          </a:p>
        </p:txBody>
      </p:sp>
      <p:sp>
        <p:nvSpPr>
          <p:cNvPr id="263" name="Google Shape;263;p3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hr-HR" sz="2000" dirty="0">
                <a:solidFill>
                  <a:schemeClr val="dk1"/>
                </a:solidFill>
              </a:rPr>
              <a:t>Riješi zadatak na stranici </a:t>
            </a:r>
            <a:r>
              <a:rPr lang="hr-HR" sz="2000" b="1" dirty="0">
                <a:solidFill>
                  <a:srgbClr val="0070C0"/>
                </a:solidFill>
              </a:rPr>
              <a:t>IZZI</a:t>
            </a:r>
            <a:r>
              <a:rPr lang="hr-HR" sz="2000" dirty="0">
                <a:solidFill>
                  <a:schemeClr val="dk1"/>
                </a:solidFill>
              </a:rPr>
              <a:t> </a:t>
            </a:r>
            <a:r>
              <a:rPr lang="hr-HR" sz="20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https://hr.izzi.digital/DOS/2386/2893.html</a:t>
            </a:r>
            <a:r>
              <a:rPr lang="hr-HR" sz="2000" dirty="0">
                <a:solidFill>
                  <a:srgbClr val="0070C0"/>
                </a:solidFill>
              </a:rPr>
              <a:t> </a:t>
            </a:r>
            <a:r>
              <a:rPr lang="hr-HR" sz="2000" dirty="0">
                <a:solidFill>
                  <a:schemeClr val="dk1"/>
                </a:solidFill>
              </a:rPr>
              <a:t>pod naslovom </a:t>
            </a:r>
            <a:r>
              <a:rPr lang="hr-HR" sz="2000" i="1" dirty="0">
                <a:solidFill>
                  <a:srgbClr val="C00000"/>
                </a:solidFill>
              </a:rPr>
              <a:t>Varijacije u djelima bečkih klasičara</a:t>
            </a:r>
            <a:endParaRPr lang="hr-HR" sz="2000" b="1" i="1" dirty="0">
              <a:solidFill>
                <a:srgbClr val="C00000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hr-HR" sz="2000" b="1" dirty="0">
              <a:solidFill>
                <a:srgbClr val="C00000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hr-HR" sz="1600" dirty="0">
                <a:solidFill>
                  <a:schemeClr val="dk1"/>
                </a:solidFill>
              </a:rPr>
              <a:t>Joseph </a:t>
            </a:r>
            <a:r>
              <a:rPr lang="hr-HR" sz="1600" dirty="0" err="1">
                <a:solidFill>
                  <a:schemeClr val="dk1"/>
                </a:solidFill>
              </a:rPr>
              <a:t>Haydn</a:t>
            </a:r>
            <a:r>
              <a:rPr lang="hr-HR" sz="1600" dirty="0">
                <a:solidFill>
                  <a:schemeClr val="dk1"/>
                </a:solidFill>
              </a:rPr>
              <a:t>: </a:t>
            </a:r>
            <a:r>
              <a:rPr lang="hr-HR" sz="1600" i="1" dirty="0">
                <a:solidFill>
                  <a:schemeClr val="dk1"/>
                </a:solidFill>
              </a:rPr>
              <a:t>Carski kvartet </a:t>
            </a:r>
            <a:r>
              <a:rPr lang="hr-HR" sz="1600" dirty="0" err="1">
                <a:solidFill>
                  <a:schemeClr val="dk1"/>
                </a:solidFill>
              </a:rPr>
              <a:t>op</a:t>
            </a:r>
            <a:r>
              <a:rPr lang="hr-HR" sz="1600" dirty="0">
                <a:solidFill>
                  <a:schemeClr val="dk1"/>
                </a:solidFill>
              </a:rPr>
              <a:t>. 76 br. 3, 2. stavak: </a:t>
            </a:r>
            <a:r>
              <a:rPr lang="hr-HR" sz="1600" i="1" dirty="0">
                <a:solidFill>
                  <a:schemeClr val="dk1"/>
                </a:solidFill>
              </a:rPr>
              <a:t>Adagio </a:t>
            </a:r>
            <a:r>
              <a:rPr lang="hr-HR" sz="1600" i="1" dirty="0" err="1">
                <a:solidFill>
                  <a:schemeClr val="dk1"/>
                </a:solidFill>
              </a:rPr>
              <a:t>sostenuto</a:t>
            </a:r>
            <a:endParaRPr lang="hr-HR" sz="1600" i="1" dirty="0">
              <a:solidFill>
                <a:schemeClr val="dk1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hr-HR" sz="1600" i="1" dirty="0">
              <a:solidFill>
                <a:schemeClr val="dk1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l-PL" sz="2000" dirty="0">
                <a:solidFill>
                  <a:schemeClr val="dk1"/>
                </a:solidFill>
              </a:rPr>
              <a:t>Zaključke izloži pisanim putem, na ranije dogovoren način.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hr-HR" sz="1600" i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004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7BD2AE-A609-4FE9-AA81-A3CDD72A8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>
                <a:solidFill>
                  <a:srgbClr val="C00000"/>
                </a:solidFill>
              </a:rPr>
              <a:t>7. zadatak: </a:t>
            </a:r>
            <a:r>
              <a:rPr lang="hr-HR" sz="3600" b="1" i="1" dirty="0">
                <a:solidFill>
                  <a:srgbClr val="C00000"/>
                </a:solidFill>
              </a:rPr>
              <a:t>Usustavi sadržaje!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15C16D-62F6-4A00-856A-E6543B5D8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Ponovi sadržaje iz prethodnih aktivnosti i zabilježi unaprijed dogovorenom formom / alatom (u obliku prezentacije, umne mape i sl.)</a:t>
            </a:r>
          </a:p>
          <a:p>
            <a:r>
              <a:rPr lang="hr-HR" b="1" dirty="0">
                <a:solidFill>
                  <a:srgbClr val="C00000"/>
                </a:solidFill>
              </a:rPr>
              <a:t>Ključni pojmovi: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>
                <a:solidFill>
                  <a:srgbClr val="C00000"/>
                </a:solidFill>
              </a:rPr>
              <a:t>Pojam tema, obilježja teme pogodne za variranje, najčešći glazbeni oblici tema pogodnih za variranje, o podrijetlu tema, sastavnice koje mogu biti varirane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r-HR" dirty="0">
                <a:solidFill>
                  <a:srgbClr val="C00000"/>
                </a:solidFill>
              </a:rPr>
              <a:t>Varijacije u djelima bečkih klasičara: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>
                <a:solidFill>
                  <a:srgbClr val="C00000"/>
                </a:solidFill>
              </a:rPr>
              <a:t>    Joseph </a:t>
            </a:r>
            <a:r>
              <a:rPr lang="hr-HR" dirty="0" err="1">
                <a:solidFill>
                  <a:srgbClr val="C00000"/>
                </a:solidFill>
              </a:rPr>
              <a:t>Haydn</a:t>
            </a:r>
            <a:r>
              <a:rPr lang="hr-HR" dirty="0">
                <a:solidFill>
                  <a:srgbClr val="C00000"/>
                </a:solidFill>
              </a:rPr>
              <a:t>: </a:t>
            </a:r>
            <a:r>
              <a:rPr lang="hr-HR" i="1" dirty="0">
                <a:solidFill>
                  <a:srgbClr val="C00000"/>
                </a:solidFill>
              </a:rPr>
              <a:t>Carski kvartet </a:t>
            </a:r>
            <a:r>
              <a:rPr lang="hr-HR" dirty="0" err="1">
                <a:solidFill>
                  <a:srgbClr val="C00000"/>
                </a:solidFill>
              </a:rPr>
              <a:t>op</a:t>
            </a:r>
            <a:r>
              <a:rPr lang="hr-HR" dirty="0">
                <a:solidFill>
                  <a:srgbClr val="C00000"/>
                </a:solidFill>
              </a:rPr>
              <a:t>. 76 br. 3, 2. stavak: </a:t>
            </a:r>
            <a:r>
              <a:rPr lang="hr-HR" i="1" dirty="0">
                <a:solidFill>
                  <a:srgbClr val="C00000"/>
                </a:solidFill>
              </a:rPr>
              <a:t>Adagio </a:t>
            </a:r>
            <a:r>
              <a:rPr lang="hr-HR" i="1" dirty="0" err="1">
                <a:solidFill>
                  <a:srgbClr val="C00000"/>
                </a:solidFill>
              </a:rPr>
              <a:t>sostenuto</a:t>
            </a:r>
            <a:endParaRPr lang="hr-HR" i="1" dirty="0">
              <a:solidFill>
                <a:srgbClr val="C00000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None/>
            </a:pPr>
            <a:endParaRPr lang="hr-HR" i="1" dirty="0">
              <a:solidFill>
                <a:srgbClr val="C00000"/>
              </a:solidFill>
            </a:endParaRPr>
          </a:p>
          <a:p>
            <a:pPr marL="578358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r-HR" sz="2400" b="1" dirty="0">
                <a:solidFill>
                  <a:srgbClr val="C00000"/>
                </a:solidFill>
              </a:rPr>
              <a:t>Zaključi: Što je tema s varijacijama?</a:t>
            </a:r>
          </a:p>
        </p:txBody>
      </p:sp>
    </p:spTree>
    <p:extLst>
      <p:ext uri="{BB962C8B-B14F-4D97-AF65-F5344CB8AC3E}">
        <p14:creationId xmlns:p14="http://schemas.microsoft.com/office/powerpoint/2010/main" val="3656576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4ED9F1-51A0-4BB9-B52A-0D2B9E9A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Tablica za refleksiju i samorefleksiju:</a:t>
            </a:r>
            <a:endParaRPr lang="hr-HR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97B17C18-C78C-4B9E-AA14-96A3A1194B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880307"/>
              </p:ext>
            </p:extLst>
          </p:nvPr>
        </p:nvGraphicFramePr>
        <p:xfrm>
          <a:off x="822325" y="1846263"/>
          <a:ext cx="7543800" cy="3467463"/>
        </p:xfrm>
        <a:graphic>
          <a:graphicData uri="http://schemas.openxmlformats.org/drawingml/2006/table">
            <a:tbl>
              <a:tblPr firstRow="1" bandRow="1">
                <a:tableStyleId>{01AFA560-9310-49E0-A04C-438730C9A3D0}</a:tableStyleId>
              </a:tblPr>
              <a:tblGrid>
                <a:gridCol w="5689686">
                  <a:extLst>
                    <a:ext uri="{9D8B030D-6E8A-4147-A177-3AD203B41FA5}">
                      <a16:colId xmlns:a16="http://schemas.microsoft.com/office/drawing/2014/main" val="926881142"/>
                    </a:ext>
                  </a:extLst>
                </a:gridCol>
                <a:gridCol w="1854114">
                  <a:extLst>
                    <a:ext uri="{9D8B030D-6E8A-4147-A177-3AD203B41FA5}">
                      <a16:colId xmlns:a16="http://schemas.microsoft.com/office/drawing/2014/main" val="3262881210"/>
                    </a:ext>
                  </a:extLst>
                </a:gridCol>
              </a:tblGrid>
              <a:tr h="10328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ZANIMLJIVOST NASTAVNIH SADRŽAJA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(od uopće mi nisu zanimljivi … do jako su mi zanimljivi)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775815"/>
                  </a:ext>
                </a:extLst>
              </a:tr>
              <a:tr h="881200"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RAZUMLJIVOST NASTAVNIH SADRŽAJA 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(od uopće nisu jasni i razumljivi … do jako su jasni i razumljivi)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3870494"/>
                  </a:ext>
                </a:extLst>
              </a:tr>
              <a:tr h="9605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TVOJE SUDJELOVANJE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(od uopće se nisam trudio/trudila … do jako sam se trudio/trudila)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5373631"/>
                  </a:ext>
                </a:extLst>
              </a:tr>
              <a:tr h="592827">
                <a:tc gridSpan="2"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9296277"/>
                  </a:ext>
                </a:extLst>
              </a:tr>
            </a:tbl>
          </a:graphicData>
        </a:graphic>
      </p:graphicFrame>
      <p:pic>
        <p:nvPicPr>
          <p:cNvPr id="6" name="Slika 5">
            <a:extLst>
              <a:ext uri="{FF2B5EF4-FFF2-40B4-BE49-F238E27FC236}">
                <a16:creationId xmlns:a16="http://schemas.microsoft.com/office/drawing/2014/main" id="{6D7BEAA1-1523-47CC-B116-741E26446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425" y="4533539"/>
            <a:ext cx="1085182" cy="1054699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3FCF0907-2022-4F77-8573-E7D488BE1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781" y="4557925"/>
            <a:ext cx="1188823" cy="1048603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35FFBD72-04B3-4BDF-80D1-2400F9B0D3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0779" y="4533539"/>
            <a:ext cx="1066892" cy="1072989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CD755BE3-9FA8-42B4-A6FE-4CBCABB9BB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7920" y="4533538"/>
            <a:ext cx="1194920" cy="1054699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02AA51FB-1959-4D8E-B463-E6D3E77CF5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6366" y="4527442"/>
            <a:ext cx="1213209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58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3200" b="1" i="1" dirty="0">
                <a:solidFill>
                  <a:schemeClr val="accent5">
                    <a:lumMod val="50000"/>
                  </a:schemeClr>
                </a:solidFill>
              </a:rPr>
              <a:t>IZBORNI MINI PROJEKTNI ZADATAK – 1.</a:t>
            </a:r>
            <a:endParaRPr sz="3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9" name="Google Shape;269;p3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hr-HR" sz="1800" b="1" dirty="0">
                <a:solidFill>
                  <a:srgbClr val="FF0000"/>
                </a:solidFill>
              </a:rPr>
              <a:t>Varijacije u popularnoj, filmskoj i </a:t>
            </a:r>
            <a:r>
              <a:rPr lang="hr-HR" sz="1800" b="1" i="1" dirty="0">
                <a:solidFill>
                  <a:srgbClr val="FF0000"/>
                </a:solidFill>
              </a:rPr>
              <a:t>jazz</a:t>
            </a:r>
            <a:r>
              <a:rPr lang="hr-HR" sz="1800" b="1" dirty="0">
                <a:solidFill>
                  <a:srgbClr val="FF0000"/>
                </a:solidFill>
              </a:rPr>
              <a:t>-glazbi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hr-HR" sz="1800" b="1" dirty="0">
                <a:solidFill>
                  <a:schemeClr val="accent5">
                    <a:lumMod val="50000"/>
                  </a:schemeClr>
                </a:solidFill>
              </a:rPr>
              <a:t>Poznaješ li primjere teme s varijacijama u popularnoj ili filmskoj glazbi? Kako se varira tema u </a:t>
            </a:r>
            <a:r>
              <a:rPr lang="hr-HR" sz="1800" b="1" i="1" dirty="0">
                <a:solidFill>
                  <a:schemeClr val="accent5">
                    <a:lumMod val="50000"/>
                  </a:schemeClr>
                </a:solidFill>
              </a:rPr>
              <a:t>jazz </a:t>
            </a:r>
            <a:r>
              <a:rPr lang="hr-HR" sz="1800" b="1" dirty="0">
                <a:solidFill>
                  <a:schemeClr val="accent5">
                    <a:lumMod val="50000"/>
                  </a:schemeClr>
                </a:solidFill>
              </a:rPr>
              <a:t>skladbama? Jesu li te varijacija zapisane?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hr-HR" sz="1800" dirty="0"/>
              <a:t>Pronađi primjere varijacija u popularnoj, filmskoj i </a:t>
            </a:r>
            <a:r>
              <a:rPr lang="hr-HR" sz="1800" i="1" dirty="0"/>
              <a:t>jazz</a:t>
            </a:r>
            <a:r>
              <a:rPr lang="hr-HR" sz="1800" dirty="0"/>
              <a:t>-glazbi. Objasni na koji način se varira i obrađuje tema u odabranoj skladbi. Zaključke predstavi razredu služeći se odabranim digitalnim alatom.</a:t>
            </a:r>
          </a:p>
          <a:p>
            <a:pPr marL="658368" lvl="3" indent="0">
              <a:spcAft>
                <a:spcPts val="0"/>
              </a:spcAft>
              <a:buNone/>
            </a:pPr>
            <a:endParaRPr lang="hr-HR" dirty="0"/>
          </a:p>
          <a:p>
            <a:pPr marL="475488" lvl="2" indent="0">
              <a:spcAft>
                <a:spcPts val="0"/>
              </a:spcAft>
              <a:buNone/>
            </a:pPr>
            <a:r>
              <a:rPr lang="hr-HR" sz="1600" dirty="0"/>
              <a:t>prijedlog digitalnih alata za izradu oglasne ploče ili plakata:</a:t>
            </a:r>
          </a:p>
          <a:p>
            <a:pPr marL="475488" lvl="2" indent="0">
              <a:spcAft>
                <a:spcPts val="0"/>
              </a:spcAft>
              <a:buNone/>
            </a:pPr>
            <a:r>
              <a:rPr lang="hr-HR" sz="1600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https://www.canva.com/</a:t>
            </a:r>
            <a:endParaRPr lang="hr-HR" sz="1600" u="sng" dirty="0">
              <a:solidFill>
                <a:srgbClr val="0070C0"/>
              </a:solidFill>
            </a:endParaRP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dirty="0">
                <a:solidFill>
                  <a:srgbClr val="0070C0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https://en.linoit.com/</a:t>
            </a:r>
            <a:endParaRPr lang="hr-HR" sz="1600" dirty="0">
              <a:solidFill>
                <a:srgbClr val="0070C0"/>
              </a:solidFill>
              <a:latin typeface="+mj-lt"/>
            </a:endParaRP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https://padlet.com/dashboard</a:t>
            </a:r>
            <a:endParaRPr lang="hr-HR" sz="1600" dirty="0">
              <a:solidFill>
                <a:srgbClr val="0070C0"/>
              </a:solidFill>
            </a:endParaRP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dirty="0"/>
              <a:t>za izradu prezentacija:</a:t>
            </a: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https://prezi.com/</a:t>
            </a:r>
            <a:r>
              <a:rPr lang="pl-PL" sz="1600" dirty="0">
                <a:solidFill>
                  <a:srgbClr val="0070C0"/>
                </a:solidFill>
              </a:rPr>
              <a:t>    </a:t>
            </a: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https://www.genial.ly/</a:t>
            </a:r>
            <a:r>
              <a:rPr lang="pl-PL" sz="1600" dirty="0">
                <a:solidFill>
                  <a:srgbClr val="0070C0"/>
                </a:solidFill>
              </a:rPr>
              <a:t>, </a:t>
            </a:r>
          </a:p>
          <a:p>
            <a:pPr lvl="2"/>
            <a:endParaRPr lang="hr-HR" sz="1600" dirty="0">
              <a:solidFill>
                <a:srgbClr val="0070C0"/>
              </a:solidFill>
              <a:latin typeface="+mj-lt"/>
            </a:endParaRPr>
          </a:p>
          <a:p>
            <a:endParaRPr lang="hr-HR" sz="1800" dirty="0">
              <a:solidFill>
                <a:srgbClr val="0070C0"/>
              </a:solidFill>
              <a:latin typeface="+mj-lt"/>
            </a:endParaRPr>
          </a:p>
          <a:p>
            <a:pPr marL="0" lvl="0" indent="0">
              <a:buNone/>
            </a:pPr>
            <a:r>
              <a:rPr lang="hr-HR" sz="1800" dirty="0">
                <a:latin typeface="+mj-lt"/>
              </a:rPr>
              <a:t> </a:t>
            </a:r>
          </a:p>
          <a:p>
            <a:pPr marL="0" lvl="0" indent="0">
              <a:buNone/>
            </a:pPr>
            <a:endParaRPr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8240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4ED9F1-51A0-4BB9-B52A-0D2B9E9AC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11372"/>
          </a:xfrm>
        </p:spPr>
        <p:txBody>
          <a:bodyPr>
            <a:normAutofit fontScale="90000"/>
          </a:bodyPr>
          <a:lstStyle/>
          <a:p>
            <a:r>
              <a:rPr lang="pl-PL" sz="3200" b="1" dirty="0"/>
              <a:t>Tablica za refleksiju i samorefleksiju (za učenika):</a:t>
            </a:r>
            <a:endParaRPr lang="hr-HR" sz="3200" b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97B17C18-C78C-4B9E-AA14-96A3A1194B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834974"/>
              </p:ext>
            </p:extLst>
          </p:nvPr>
        </p:nvGraphicFramePr>
        <p:xfrm>
          <a:off x="822325" y="1743958"/>
          <a:ext cx="7543800" cy="4016065"/>
        </p:xfrm>
        <a:graphic>
          <a:graphicData uri="http://schemas.openxmlformats.org/drawingml/2006/table">
            <a:tbl>
              <a:tblPr firstRow="1" bandRow="1">
                <a:tableStyleId>{01AFA560-9310-49E0-A04C-438730C9A3D0}</a:tableStyleId>
              </a:tblPr>
              <a:tblGrid>
                <a:gridCol w="5689686">
                  <a:extLst>
                    <a:ext uri="{9D8B030D-6E8A-4147-A177-3AD203B41FA5}">
                      <a16:colId xmlns:a16="http://schemas.microsoft.com/office/drawing/2014/main" val="926881142"/>
                    </a:ext>
                  </a:extLst>
                </a:gridCol>
                <a:gridCol w="1854114">
                  <a:extLst>
                    <a:ext uri="{9D8B030D-6E8A-4147-A177-3AD203B41FA5}">
                      <a16:colId xmlns:a16="http://schemas.microsoft.com/office/drawing/2014/main" val="3262881210"/>
                    </a:ext>
                  </a:extLst>
                </a:gridCol>
              </a:tblGrid>
              <a:tr h="862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ZANIMLJIVOST NASTAVNIH SADRŽAJA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(od uopće mi nisu zanimljivi … do jako su mi zanimljivi)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775815"/>
                  </a:ext>
                </a:extLst>
              </a:tr>
              <a:tr h="735641"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RAZUMLJIVOST NASTAVNIH SADRŽAJA 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(od uopće nisu jasni i razumljivi … do jako su jasni i razumljivi)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3870494"/>
                  </a:ext>
                </a:extLst>
              </a:tr>
              <a:tr h="801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TVOJE SUDJELOVANJE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(od uopće se nisam trudio/trudila … do jako sam se trudio/trudila)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5373631"/>
                  </a:ext>
                </a:extLst>
              </a:tr>
              <a:tr h="80190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Gdje mogu biti još bolji, uspješniji (u područjima istraživanja, povezivanju, vrednovanju i izvođenju zaključaka, pisanom ili usmenom izražavanju…)? Što mogu napraviti kako bih sljedeći put uspješnije riješila/riješio zadatak?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8558381"/>
                  </a:ext>
                </a:extLst>
              </a:tr>
              <a:tr h="814368">
                <a:tc gridSpan="2"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dirty="0"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dirty="0"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dirty="0"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9296277"/>
                  </a:ext>
                </a:extLst>
              </a:tr>
            </a:tbl>
          </a:graphicData>
        </a:graphic>
      </p:graphicFrame>
      <p:pic>
        <p:nvPicPr>
          <p:cNvPr id="6" name="Slika 5">
            <a:extLst>
              <a:ext uri="{FF2B5EF4-FFF2-40B4-BE49-F238E27FC236}">
                <a16:creationId xmlns:a16="http://schemas.microsoft.com/office/drawing/2014/main" id="{6D7BEAA1-1523-47CC-B116-741E26446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425" y="4910612"/>
            <a:ext cx="1085182" cy="1054699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3FCF0907-2022-4F77-8573-E7D488BE1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781" y="4899033"/>
            <a:ext cx="1188823" cy="1048603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35FFBD72-04B3-4BDF-80D1-2400F9B0D3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0779" y="4910612"/>
            <a:ext cx="1066892" cy="1072989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CD755BE3-9FA8-42B4-A6FE-4CBCABB9BB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9558" y="4878592"/>
            <a:ext cx="1194920" cy="1054699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02AA51FB-1959-4D8E-B463-E6D3E77CF5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6366" y="4832586"/>
            <a:ext cx="1213209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849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hr-HR" sz="4000" b="1" dirty="0">
                <a:solidFill>
                  <a:schemeClr val="accent3">
                    <a:lumMod val="50000"/>
                  </a:schemeClr>
                </a:solidFill>
              </a:rPr>
              <a:t>Za rad će ti trebati:</a:t>
            </a:r>
          </a:p>
        </p:txBody>
      </p:sp>
      <p:sp>
        <p:nvSpPr>
          <p:cNvPr id="108" name="Google Shape;108;p14"/>
          <p:cNvSpPr txBox="1">
            <a:spLocks noGrp="1"/>
          </p:cNvSpPr>
          <p:nvPr>
            <p:ph idx="1"/>
          </p:nvPr>
        </p:nvSpPr>
        <p:spPr>
          <a:xfrm>
            <a:off x="359424" y="1845725"/>
            <a:ext cx="8007300" cy="40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endParaRPr lang="hr-HR" sz="1800" dirty="0"/>
          </a:p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hr-HR" dirty="0"/>
              <a:t>udžbenik </a:t>
            </a:r>
            <a:r>
              <a:rPr lang="hr-HR" b="1" i="1" dirty="0"/>
              <a:t>Glazbeni susreti 2. vrste </a:t>
            </a:r>
          </a:p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hr-HR" dirty="0"/>
              <a:t>pristup internetu putem laptopa, tableta ili mobitela</a:t>
            </a: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hr-HR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https://hr.izzi.digital/DOS/2386/2403.html</a:t>
            </a:r>
            <a:r>
              <a:rPr lang="hr-HR" dirty="0">
                <a:solidFill>
                  <a:srgbClr val="0070C0"/>
                </a:solidFill>
              </a:rPr>
              <a:t> </a:t>
            </a: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hr-HR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https://hr.izzi.digital/DOS/2386/2590.html</a:t>
            </a:r>
            <a:endParaRPr lang="hr-HR" dirty="0">
              <a:solidFill>
                <a:srgbClr val="0070C0"/>
              </a:solidFill>
            </a:endParaRP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hr-HR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https://hr.izzi.digital/DOS/2386/2893.html</a:t>
            </a:r>
            <a:r>
              <a:rPr lang="hr-HR" dirty="0">
                <a:solidFill>
                  <a:srgbClr val="0070C0"/>
                </a:solidFill>
              </a:rPr>
              <a:t> </a:t>
            </a:r>
          </a:p>
          <a:p>
            <a:pPr marL="469900" lvl="0" indent="-457200"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hr-HR" dirty="0"/>
              <a:t>bilježnica, papir i olovka, </a:t>
            </a:r>
            <a:r>
              <a:rPr lang="hr-HR" i="1" dirty="0"/>
              <a:t>Wordov</a:t>
            </a:r>
            <a:r>
              <a:rPr lang="hr-HR" dirty="0"/>
              <a:t> dokument, odgovore možeš pisati i željenim digitalnim alatom (sukladno dogovoru s predmetnim nastavnikom) </a:t>
            </a:r>
          </a:p>
          <a:p>
            <a:pPr marL="1008560" lvl="5" indent="0"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rPr lang="pl-PL" sz="2000" dirty="0"/>
              <a:t>prijedlog eventualnih digitalnih alata za bilješke pri radu – za izradu prezentacija </a:t>
            </a:r>
            <a:r>
              <a:rPr lang="pl-PL" sz="2000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https://prezi.com/</a:t>
            </a:r>
            <a:r>
              <a:rPr lang="pl-PL" sz="2000" dirty="0">
                <a:solidFill>
                  <a:srgbClr val="0070C0"/>
                </a:solidFill>
              </a:rPr>
              <a:t>    </a:t>
            </a:r>
            <a:r>
              <a:rPr lang="pl-PL" sz="2000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https://www.genial.ly/</a:t>
            </a:r>
            <a:r>
              <a:rPr lang="pl-PL" sz="2000" dirty="0">
                <a:solidFill>
                  <a:srgbClr val="0070C0"/>
                </a:solidFill>
              </a:rPr>
              <a:t>, </a:t>
            </a:r>
            <a:r>
              <a:rPr lang="pl-PL" sz="2000" dirty="0"/>
              <a:t>umnih mapa </a:t>
            </a:r>
            <a:r>
              <a:rPr lang="pl-PL" sz="2000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https://www.mindmeister.com/</a:t>
            </a:r>
            <a:r>
              <a:rPr lang="pl-PL" sz="2000" dirty="0">
                <a:solidFill>
                  <a:srgbClr val="0070C0"/>
                </a:solidFill>
              </a:rPr>
              <a:t> </a:t>
            </a:r>
            <a:r>
              <a:rPr lang="pl-PL" sz="2000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https://coggle.it/</a:t>
            </a:r>
            <a:r>
              <a:rPr lang="pl-PL" sz="2000" dirty="0"/>
              <a:t>  i sl.</a:t>
            </a:r>
          </a:p>
          <a:p>
            <a:pPr marL="0" lvl="0" indent="0"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rPr lang="pl-PL" dirty="0"/>
              <a:t> </a:t>
            </a:r>
          </a:p>
          <a:p>
            <a:pPr marL="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52B4B0-4EC1-475C-A96A-F7DB46CA3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Rubrika za formativno vrednovanje (za nastavnika)</a:t>
            </a:r>
            <a:br>
              <a:rPr lang="hr-H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hr-HR" sz="2400" dirty="0">
                <a:solidFill>
                  <a:srgbClr val="C00000"/>
                </a:solidFill>
              </a:rPr>
              <a:t>Tema:</a:t>
            </a:r>
            <a:br>
              <a:rPr lang="hr-HR" sz="2400" dirty="0">
                <a:solidFill>
                  <a:srgbClr val="C00000"/>
                </a:solidFill>
              </a:rPr>
            </a:br>
            <a:r>
              <a:rPr lang="hr-HR" sz="2400" dirty="0">
                <a:solidFill>
                  <a:srgbClr val="C00000"/>
                </a:solidFill>
              </a:rPr>
              <a:t>Digitalni alat:</a:t>
            </a:r>
            <a:endParaRPr lang="hr-HR" sz="2400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051B5922-15AA-490C-B946-EE8B193D14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48460"/>
              </p:ext>
            </p:extLst>
          </p:nvPr>
        </p:nvGraphicFramePr>
        <p:xfrm>
          <a:off x="840259" y="1737361"/>
          <a:ext cx="7525866" cy="417544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32879">
                  <a:extLst>
                    <a:ext uri="{9D8B030D-6E8A-4147-A177-3AD203B41FA5}">
                      <a16:colId xmlns:a16="http://schemas.microsoft.com/office/drawing/2014/main" val="2032247251"/>
                    </a:ext>
                  </a:extLst>
                </a:gridCol>
                <a:gridCol w="1036949">
                  <a:extLst>
                    <a:ext uri="{9D8B030D-6E8A-4147-A177-3AD203B41FA5}">
                      <a16:colId xmlns:a16="http://schemas.microsoft.com/office/drawing/2014/main" val="1950663860"/>
                    </a:ext>
                  </a:extLst>
                </a:gridCol>
                <a:gridCol w="1112362">
                  <a:extLst>
                    <a:ext uri="{9D8B030D-6E8A-4147-A177-3AD203B41FA5}">
                      <a16:colId xmlns:a16="http://schemas.microsoft.com/office/drawing/2014/main" val="2283760901"/>
                    </a:ext>
                  </a:extLst>
                </a:gridCol>
                <a:gridCol w="1046376">
                  <a:extLst>
                    <a:ext uri="{9D8B030D-6E8A-4147-A177-3AD203B41FA5}">
                      <a16:colId xmlns:a16="http://schemas.microsoft.com/office/drawing/2014/main" val="2000807961"/>
                    </a:ext>
                  </a:extLst>
                </a:gridCol>
                <a:gridCol w="1065229">
                  <a:extLst>
                    <a:ext uri="{9D8B030D-6E8A-4147-A177-3AD203B41FA5}">
                      <a16:colId xmlns:a16="http://schemas.microsoft.com/office/drawing/2014/main" val="3831725205"/>
                    </a:ext>
                  </a:extLst>
                </a:gridCol>
                <a:gridCol w="1032071">
                  <a:extLst>
                    <a:ext uri="{9D8B030D-6E8A-4147-A177-3AD203B41FA5}">
                      <a16:colId xmlns:a16="http://schemas.microsoft.com/office/drawing/2014/main" val="4026687490"/>
                    </a:ext>
                  </a:extLst>
                </a:gridCol>
              </a:tblGrid>
              <a:tr h="380771">
                <a:tc>
                  <a:txBody>
                    <a:bodyPr/>
                    <a:lstStyle/>
                    <a:p>
                      <a:r>
                        <a:rPr lang="hr-HR" dirty="0"/>
                        <a:t>Datum: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hr-HR" dirty="0"/>
                        <a:t>Ime i prezime: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32305"/>
                  </a:ext>
                </a:extLst>
              </a:tr>
              <a:tr h="589413"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FF9D05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FF9D0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VREDNOVANJE ZA UČENJE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DA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UGLAVNOM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DA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DJELOMIČNO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UGLAVNOM 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NE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NE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669695"/>
                  </a:ext>
                </a:extLst>
              </a:tr>
              <a:tr h="576373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Odgovoran/odgovorna. </a:t>
                      </a:r>
                    </a:p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predaje i izvršava na vrijeme.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029871"/>
                  </a:ext>
                </a:extLst>
              </a:tr>
              <a:tr h="751110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Samostalno opisuje razmišljanja o zadanoj temi i sintetizira zaključke. Opise potkrepljuje primjerima.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666202"/>
                  </a:ext>
                </a:extLst>
              </a:tr>
              <a:tr h="1126665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Samostalno rabi različite izvore za pronalaženje relevantnih verbalnih, vizualnih i audio-vizualnih podataka potrebnih za izradu zadatka. Navodi izvore i citate.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184233"/>
                  </a:ext>
                </a:extLst>
              </a:tr>
              <a:tr h="751110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Sadržaji su oblikovani jednostavnim, svima razumljivim riječima/grafičkim prikazom i sl. Jasno su i logično strukturirani.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37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1416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3200" b="1" i="1" dirty="0">
                <a:solidFill>
                  <a:schemeClr val="accent5">
                    <a:lumMod val="50000"/>
                  </a:schemeClr>
                </a:solidFill>
              </a:rPr>
              <a:t>IZBORNI MINI PROJEKTNI ZADATAK - 2.</a:t>
            </a:r>
            <a:endParaRPr sz="3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9" name="Google Shape;269;p3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b="1" i="1" dirty="0">
                <a:solidFill>
                  <a:srgbClr val="FF0000"/>
                </a:solidFill>
              </a:rPr>
              <a:t>Zašto je bitno upoznati se sa zaštitom intelektualnoga vlasništva i autorskim pravima?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hr-HR" sz="1800" b="1" i="1" dirty="0">
              <a:solidFill>
                <a:srgbClr val="FF0000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dirty="0">
                <a:solidFill>
                  <a:schemeClr val="tx1"/>
                </a:solidFill>
              </a:rPr>
              <a:t>Više informacija o intelektualnome vlasništvu i autorskim pravima možeš pronaći na sljedećim poveznicama: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r-HR" sz="18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http://www.skole.hr/obrazovanje-i-tehnologija?news_id=14251</a:t>
            </a:r>
            <a:r>
              <a:rPr lang="hr-HR" sz="1800" dirty="0">
                <a:solidFill>
                  <a:srgbClr val="0070C0"/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r-HR" sz="18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https://www.dziv.hr/hr/intelektualno-vlasnistvo/</a:t>
            </a:r>
            <a:r>
              <a:rPr lang="hr-HR" sz="1800" dirty="0">
                <a:solidFill>
                  <a:srgbClr val="0070C0"/>
                </a:solidFill>
              </a:rPr>
              <a:t>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800" dirty="0">
                <a:solidFill>
                  <a:schemeClr val="tx1"/>
                </a:solidFill>
              </a:rPr>
              <a:t>(kriteriji: istražiti temu, sve opise / navode potkrijepiti dodatnim sadržajima: primjerima, citatima i sl. sve opise, istaknuti vlastiti stav; koristiti najmanje 2 različita izvora koje je nužno istaknuti u uratku).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hr-HR" sz="1800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hr-HR" sz="1800" dirty="0">
              <a:solidFill>
                <a:schemeClr val="tx1"/>
              </a:solidFill>
            </a:endParaRPr>
          </a:p>
          <a:p>
            <a:pPr marL="292608" lvl="1" indent="0">
              <a:spcAft>
                <a:spcPts val="0"/>
              </a:spcAft>
              <a:buNone/>
            </a:pPr>
            <a:r>
              <a:rPr lang="hr-HR" sz="1600" dirty="0">
                <a:solidFill>
                  <a:schemeClr val="tx1"/>
                </a:solidFill>
              </a:rPr>
              <a:t>Prijedlog digitalnih alata za izradu oglasne ploče ili plakata: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6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https://padlet.com/dashboard</a:t>
            </a:r>
            <a:r>
              <a:rPr lang="hr-HR" sz="1600" dirty="0">
                <a:solidFill>
                  <a:srgbClr val="0070C0"/>
                </a:solidFill>
              </a:rPr>
              <a:t>  </a:t>
            </a:r>
            <a:r>
              <a:rPr lang="hr-HR" sz="1600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https://www.canva.com/</a:t>
            </a:r>
            <a:r>
              <a:rPr lang="hr-HR" sz="1600" dirty="0">
                <a:solidFill>
                  <a:srgbClr val="0070C0"/>
                </a:solidFill>
              </a:rPr>
              <a:t>  </a:t>
            </a:r>
            <a:r>
              <a:rPr lang="hr-HR" sz="1600" dirty="0">
                <a:solidFill>
                  <a:srgbClr val="0070C0"/>
                </a:solidFill>
                <a:latin typeface="+mj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https://en.linoit.com/</a:t>
            </a:r>
            <a:r>
              <a:rPr lang="hr-HR" sz="1600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dirty="0"/>
              <a:t>za izradu prezentacija </a:t>
            </a:r>
            <a:r>
              <a:rPr lang="pl-PL" sz="1600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https://prezi.com/</a:t>
            </a:r>
            <a:r>
              <a:rPr lang="pl-PL" sz="1600" dirty="0">
                <a:solidFill>
                  <a:srgbClr val="0070C0"/>
                </a:solidFill>
              </a:rPr>
              <a:t>    </a:t>
            </a:r>
            <a:r>
              <a:rPr lang="pl-PL" sz="1600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https://www.genial.ly/</a:t>
            </a:r>
            <a:r>
              <a:rPr lang="pl-PL" sz="1600" dirty="0">
                <a:solidFill>
                  <a:srgbClr val="0070C0"/>
                </a:solidFill>
              </a:rPr>
              <a:t>, 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dirty="0"/>
              <a:t>umnih mapa </a:t>
            </a:r>
            <a:r>
              <a:rPr lang="pl-PL" sz="1600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https://www.mindmeister.com/</a:t>
            </a:r>
            <a:r>
              <a:rPr lang="pl-PL" sz="1600" dirty="0">
                <a:solidFill>
                  <a:srgbClr val="0070C0"/>
                </a:solidFill>
              </a:rPr>
              <a:t> </a:t>
            </a:r>
            <a:r>
              <a:rPr lang="pl-PL" sz="1600" dirty="0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https://coggle.it/</a:t>
            </a:r>
            <a:r>
              <a:rPr lang="pl-PL" sz="1600" dirty="0"/>
              <a:t>  i sl.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hr-HR" sz="1800" dirty="0">
              <a:solidFill>
                <a:srgbClr val="0070C0"/>
              </a:solidFill>
              <a:latin typeface="+mj-lt"/>
            </a:endParaRPr>
          </a:p>
          <a:p>
            <a:endParaRPr lang="hr-HR" sz="1800" dirty="0">
              <a:solidFill>
                <a:srgbClr val="0070C0"/>
              </a:solidFill>
              <a:latin typeface="+mj-lt"/>
            </a:endParaRPr>
          </a:p>
          <a:p>
            <a:pPr marL="0" lvl="0" indent="0">
              <a:buNone/>
            </a:pPr>
            <a:r>
              <a:rPr lang="hr-HR" sz="1800" dirty="0">
                <a:latin typeface="+mj-lt"/>
              </a:rPr>
              <a:t> </a:t>
            </a:r>
          </a:p>
          <a:p>
            <a:pPr marL="0" lvl="0" indent="0">
              <a:buNone/>
            </a:pPr>
            <a:endParaRPr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96461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4ED9F1-51A0-4BB9-B52A-0D2B9E9AC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11372"/>
          </a:xfrm>
        </p:spPr>
        <p:txBody>
          <a:bodyPr>
            <a:normAutofit/>
          </a:bodyPr>
          <a:lstStyle/>
          <a:p>
            <a:r>
              <a:rPr lang="pl-PL" sz="2800" b="1" dirty="0"/>
              <a:t>Tablica za refleksiju i samorefleksiju (za učenika):</a:t>
            </a:r>
            <a:endParaRPr lang="hr-HR" sz="2800" b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97B17C18-C78C-4B9E-AA14-96A3A1194BC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2325" y="1743958"/>
          <a:ext cx="7543800" cy="4016065"/>
        </p:xfrm>
        <a:graphic>
          <a:graphicData uri="http://schemas.openxmlformats.org/drawingml/2006/table">
            <a:tbl>
              <a:tblPr firstRow="1" bandRow="1">
                <a:tableStyleId>{01AFA560-9310-49E0-A04C-438730C9A3D0}</a:tableStyleId>
              </a:tblPr>
              <a:tblGrid>
                <a:gridCol w="5689686">
                  <a:extLst>
                    <a:ext uri="{9D8B030D-6E8A-4147-A177-3AD203B41FA5}">
                      <a16:colId xmlns:a16="http://schemas.microsoft.com/office/drawing/2014/main" val="926881142"/>
                    </a:ext>
                  </a:extLst>
                </a:gridCol>
                <a:gridCol w="1854114">
                  <a:extLst>
                    <a:ext uri="{9D8B030D-6E8A-4147-A177-3AD203B41FA5}">
                      <a16:colId xmlns:a16="http://schemas.microsoft.com/office/drawing/2014/main" val="3262881210"/>
                    </a:ext>
                  </a:extLst>
                </a:gridCol>
              </a:tblGrid>
              <a:tr h="862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ZANIMLJIVOST NASTAVNIH SADRŽAJA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(od uopće mi nisu zanimljivi … do jako su mi zanimljivi)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775815"/>
                  </a:ext>
                </a:extLst>
              </a:tr>
              <a:tr h="735641"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RAZUMLJIVOST NASTAVNIH SADRŽAJA 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(od uopće nisu jasni i razumljivi … do jako su jasni i razumljivi)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3870494"/>
                  </a:ext>
                </a:extLst>
              </a:tr>
              <a:tr h="801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TVOJE SUDJELOVANJE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(od uopće se nisam trudio/trudila … do jako sam se trudio/trudila)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5373631"/>
                  </a:ext>
                </a:extLst>
              </a:tr>
              <a:tr h="80190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Gdje mogu biti još bolji, uspješniji (u područjima istraživanja, povezivanju, vrednovanju i izvođenju zaključaka, pisanom ili usmenom izražavanju…)? Što mogu napraviti kako bih sljedeći put uspješnije riješila/riješio zadatak?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8558381"/>
                  </a:ext>
                </a:extLst>
              </a:tr>
              <a:tr h="814368">
                <a:tc gridSpan="2"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dirty="0"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dirty="0"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dirty="0"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9296277"/>
                  </a:ext>
                </a:extLst>
              </a:tr>
            </a:tbl>
          </a:graphicData>
        </a:graphic>
      </p:graphicFrame>
      <p:pic>
        <p:nvPicPr>
          <p:cNvPr id="6" name="Slika 5">
            <a:extLst>
              <a:ext uri="{FF2B5EF4-FFF2-40B4-BE49-F238E27FC236}">
                <a16:creationId xmlns:a16="http://schemas.microsoft.com/office/drawing/2014/main" id="{6D7BEAA1-1523-47CC-B116-741E26446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425" y="4910612"/>
            <a:ext cx="1085182" cy="1054699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3FCF0907-2022-4F77-8573-E7D488BE1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781" y="4899033"/>
            <a:ext cx="1188823" cy="1048603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35FFBD72-04B3-4BDF-80D1-2400F9B0D3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0779" y="4910612"/>
            <a:ext cx="1066892" cy="1072989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CD755BE3-9FA8-42B4-A6FE-4CBCABB9BB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9558" y="4878592"/>
            <a:ext cx="1194920" cy="1054699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02AA51FB-1959-4D8E-B463-E6D3E77CF5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6366" y="4832586"/>
            <a:ext cx="1213209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9516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52B4B0-4EC1-475C-A96A-F7DB46CA3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Rubrika za formativno vrednovanje (za nastavnika)</a:t>
            </a:r>
            <a:br>
              <a:rPr lang="hr-H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hr-HR" sz="2400" dirty="0">
                <a:solidFill>
                  <a:srgbClr val="C00000"/>
                </a:solidFill>
              </a:rPr>
              <a:t>Tema:</a:t>
            </a:r>
            <a:br>
              <a:rPr lang="hr-HR" sz="2400" dirty="0">
                <a:solidFill>
                  <a:srgbClr val="C00000"/>
                </a:solidFill>
              </a:rPr>
            </a:br>
            <a:r>
              <a:rPr lang="hr-HR" sz="2400" dirty="0">
                <a:solidFill>
                  <a:srgbClr val="C00000"/>
                </a:solidFill>
              </a:rPr>
              <a:t>Digitalni alat:</a:t>
            </a:r>
            <a:endParaRPr lang="hr-HR" sz="2400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051B5922-15AA-490C-B946-EE8B193D143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40259" y="1737361"/>
          <a:ext cx="7525866" cy="417544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32879">
                  <a:extLst>
                    <a:ext uri="{9D8B030D-6E8A-4147-A177-3AD203B41FA5}">
                      <a16:colId xmlns:a16="http://schemas.microsoft.com/office/drawing/2014/main" val="2032247251"/>
                    </a:ext>
                  </a:extLst>
                </a:gridCol>
                <a:gridCol w="1036949">
                  <a:extLst>
                    <a:ext uri="{9D8B030D-6E8A-4147-A177-3AD203B41FA5}">
                      <a16:colId xmlns:a16="http://schemas.microsoft.com/office/drawing/2014/main" val="1950663860"/>
                    </a:ext>
                  </a:extLst>
                </a:gridCol>
                <a:gridCol w="1112362">
                  <a:extLst>
                    <a:ext uri="{9D8B030D-6E8A-4147-A177-3AD203B41FA5}">
                      <a16:colId xmlns:a16="http://schemas.microsoft.com/office/drawing/2014/main" val="2283760901"/>
                    </a:ext>
                  </a:extLst>
                </a:gridCol>
                <a:gridCol w="1046376">
                  <a:extLst>
                    <a:ext uri="{9D8B030D-6E8A-4147-A177-3AD203B41FA5}">
                      <a16:colId xmlns:a16="http://schemas.microsoft.com/office/drawing/2014/main" val="2000807961"/>
                    </a:ext>
                  </a:extLst>
                </a:gridCol>
                <a:gridCol w="1065229">
                  <a:extLst>
                    <a:ext uri="{9D8B030D-6E8A-4147-A177-3AD203B41FA5}">
                      <a16:colId xmlns:a16="http://schemas.microsoft.com/office/drawing/2014/main" val="3831725205"/>
                    </a:ext>
                  </a:extLst>
                </a:gridCol>
                <a:gridCol w="1032071">
                  <a:extLst>
                    <a:ext uri="{9D8B030D-6E8A-4147-A177-3AD203B41FA5}">
                      <a16:colId xmlns:a16="http://schemas.microsoft.com/office/drawing/2014/main" val="4026687490"/>
                    </a:ext>
                  </a:extLst>
                </a:gridCol>
              </a:tblGrid>
              <a:tr h="380771">
                <a:tc>
                  <a:txBody>
                    <a:bodyPr/>
                    <a:lstStyle/>
                    <a:p>
                      <a:r>
                        <a:rPr lang="hr-HR" dirty="0"/>
                        <a:t>Datum: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hr-HR" dirty="0"/>
                        <a:t>Ime i prezime: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32305"/>
                  </a:ext>
                </a:extLst>
              </a:tr>
              <a:tr h="589413"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FF9D05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FF9D0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VREDNOVANJE ZA UČENJE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DA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UGLAVNOM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DA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DJELOMIČNO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UGLAVNOM 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NE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NE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669695"/>
                  </a:ext>
                </a:extLst>
              </a:tr>
              <a:tr h="576373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Odgovoran/odgovorna. </a:t>
                      </a:r>
                    </a:p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predaje i izvršava na vrijeme.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029871"/>
                  </a:ext>
                </a:extLst>
              </a:tr>
              <a:tr h="751110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Samostalno opisuje razmišljanja o zadanoj temi i sintetizira zaključke. Opise potkrepljuje primjerima.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666202"/>
                  </a:ext>
                </a:extLst>
              </a:tr>
              <a:tr h="1126665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Samostalno rabi različite izvore za pronalaženje relevantnih verbalnih, vizualnih i audio-vizualnih podataka potrebnih za izradu zadatka. Navodi izvore i citate.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184233"/>
                  </a:ext>
                </a:extLst>
              </a:tr>
              <a:tr h="751110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Sadržaji su oblikovani jednostavnim, svima razumljivim riječima/grafičkim prikazom i sl. Jasno su i logično strukturirani.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37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33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hr-HR" sz="3600" b="1" dirty="0">
                <a:solidFill>
                  <a:schemeClr val="accent3">
                    <a:lumMod val="50000"/>
                  </a:schemeClr>
                </a:solidFill>
              </a:rPr>
              <a:t>Način rada:</a:t>
            </a:r>
          </a:p>
        </p:txBody>
      </p:sp>
      <p:sp>
        <p:nvSpPr>
          <p:cNvPr id="114" name="Google Shape;114;p1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lvl="0" indent="0">
              <a:spcBef>
                <a:spcPts val="1400"/>
              </a:spcBef>
              <a:spcAft>
                <a:spcPts val="0"/>
              </a:spcAft>
              <a:buNone/>
            </a:pPr>
            <a:r>
              <a:rPr lang="hr-HR" b="1" dirty="0"/>
              <a:t>Riješi zadatke</a:t>
            </a:r>
            <a:r>
              <a:rPr lang="hr-HR" dirty="0"/>
              <a:t>, u prezentaciji označene </a:t>
            </a:r>
            <a:r>
              <a:rPr lang="hr-HR" b="1" dirty="0">
                <a:solidFill>
                  <a:srgbClr val="C00000"/>
                </a:solidFill>
              </a:rPr>
              <a:t>crvenom bojom</a:t>
            </a:r>
            <a:r>
              <a:rPr lang="hr-HR" dirty="0"/>
              <a:t>, sa stranica </a:t>
            </a:r>
            <a:r>
              <a:rPr lang="hr-HR" b="1" dirty="0">
                <a:solidFill>
                  <a:srgbClr val="0070C0"/>
                </a:solidFill>
              </a:rPr>
              <a:t>IZZI</a:t>
            </a:r>
          </a:p>
          <a:p>
            <a:pPr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https://hr.izzi.digital/DOS/2386/2403.html</a:t>
            </a:r>
            <a:endParaRPr lang="hr-HR" dirty="0">
              <a:solidFill>
                <a:srgbClr val="0070C0"/>
              </a:solidFill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https://hr.izzi.digital/DOS/2386/2590.html</a:t>
            </a:r>
            <a:endParaRPr lang="hr-HR" dirty="0">
              <a:solidFill>
                <a:srgbClr val="0070C0"/>
              </a:solidFill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https://hr.izzi.digital/DOS/2386/2893.html</a:t>
            </a:r>
            <a:r>
              <a:rPr lang="hr-HR" dirty="0">
                <a:solidFill>
                  <a:srgbClr val="0070C0"/>
                </a:solidFill>
              </a:rPr>
              <a:t> </a:t>
            </a:r>
          </a:p>
          <a:p>
            <a:pPr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r-HR" b="1" dirty="0"/>
          </a:p>
          <a:p>
            <a:pPr lvl="0" indent="0">
              <a:spcBef>
                <a:spcPts val="1400"/>
              </a:spcBef>
              <a:spcAft>
                <a:spcPts val="0"/>
              </a:spcAft>
              <a:buNone/>
            </a:pPr>
            <a:r>
              <a:rPr lang="hr-HR" dirty="0"/>
              <a:t>Dogovorenim alatom / formom s predmetnim nastavnikom (u bilježnicu, list papira, Word dokument, željeni digitalni alat) </a:t>
            </a:r>
            <a:r>
              <a:rPr lang="hr-HR" b="1" dirty="0"/>
              <a:t>zabilježi ključne pojmove</a:t>
            </a:r>
            <a:r>
              <a:rPr lang="hr-HR" dirty="0"/>
              <a:t> vezane uz sadržaje (preporučamo nakon završenih aktivnosti kako će biti naznačeno u prezentaciji).</a:t>
            </a:r>
          </a:p>
          <a:p>
            <a:pPr marL="91440" lvl="0" indent="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800"/>
              <a:buFont typeface="Calibri"/>
              <a:buNone/>
            </a:pPr>
            <a:r>
              <a:rPr lang="hr-HR" b="1" i="1" dirty="0">
                <a:solidFill>
                  <a:schemeClr val="accent3">
                    <a:lumMod val="50000"/>
                  </a:schemeClr>
                </a:solidFill>
              </a:rPr>
              <a:t>TEMA S VARIJACIJAMA</a:t>
            </a:r>
            <a:endParaRPr lang="hr-HR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2BC111-8EC0-460E-923E-8C3CD0145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hr-HR" sz="2800" b="1" i="1" dirty="0">
                <a:solidFill>
                  <a:srgbClr val="0070C0"/>
                </a:solidFill>
              </a:rPr>
            </a:br>
            <a:r>
              <a:rPr lang="hr-HR" sz="3200" b="1" i="1" dirty="0">
                <a:solidFill>
                  <a:schemeClr val="accent3">
                    <a:lumMod val="50000"/>
                  </a:schemeClr>
                </a:solidFill>
              </a:rPr>
              <a:t>Što je tema?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6FCCFE-DE63-4BAA-A615-CD43CF2BA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indent="-152400">
              <a:spcBef>
                <a:spcPts val="0"/>
              </a:spcBef>
              <a:spcAft>
                <a:spcPts val="0"/>
              </a:spcAft>
              <a:buSzPts val="2400"/>
            </a:pPr>
            <a:r>
              <a:rPr lang="hr-HR" b="1" dirty="0">
                <a:solidFill>
                  <a:srgbClr val="C00000"/>
                </a:solidFill>
              </a:rPr>
              <a:t>1. zadatak: Objasni značenje pojma tema. </a:t>
            </a:r>
            <a:r>
              <a:rPr lang="hr-HR" dirty="0">
                <a:solidFill>
                  <a:schemeClr val="tx1"/>
                </a:solidFill>
              </a:rPr>
              <a:t>Zatim pogledaj videozapise na stranici IZZI </a:t>
            </a:r>
            <a:r>
              <a:rPr lang="hr-HR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https://hr.izzi.digital/DOS/2386/2403.html</a:t>
            </a:r>
            <a:r>
              <a:rPr lang="hr-HR" dirty="0">
                <a:solidFill>
                  <a:srgbClr val="0070C0"/>
                </a:solidFill>
              </a:rPr>
              <a:t> </a:t>
            </a:r>
            <a:r>
              <a:rPr lang="hr-HR" dirty="0">
                <a:solidFill>
                  <a:schemeClr val="tx1"/>
                </a:solidFill>
              </a:rPr>
              <a:t>, odlomak </a:t>
            </a:r>
            <a:r>
              <a:rPr lang="hr-HR" b="1" i="1" dirty="0">
                <a:solidFill>
                  <a:srgbClr val="0070C0"/>
                </a:solidFill>
              </a:rPr>
              <a:t>Što je tema</a:t>
            </a:r>
            <a:r>
              <a:rPr lang="hr-HR" dirty="0">
                <a:solidFill>
                  <a:schemeClr val="tx1"/>
                </a:solidFill>
              </a:rPr>
              <a:t> i odgovori na pitanja ispod: </a:t>
            </a:r>
            <a:r>
              <a:rPr lang="hr-HR" b="1" dirty="0">
                <a:solidFill>
                  <a:srgbClr val="C00000"/>
                </a:solidFill>
              </a:rPr>
              <a:t>Usporedi predložene videozapise. Poznaješ li umjetnike koji su u njima predstavljeni? Koji pojmovi najbolje opisuju primjere? Što im je zajednička tema? 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hr-HR" sz="2000" dirty="0"/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hr-HR" sz="2000" dirty="0"/>
              <a:t>Kratke odgovore na pitanja izloži </a:t>
            </a:r>
            <a:r>
              <a:rPr lang="hr-HR" sz="2000" b="1" dirty="0"/>
              <a:t>pisano</a:t>
            </a:r>
            <a:r>
              <a:rPr lang="hr-HR" sz="2000" dirty="0"/>
              <a:t> u željenom, unaprijed s predmetnim nastavnikom dogovorenom, obliku. </a:t>
            </a: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hr-HR" sz="1700" b="1" dirty="0">
                <a:solidFill>
                  <a:srgbClr val="C00000"/>
                </a:solidFill>
              </a:rPr>
              <a:t>Dodatno, izborno: </a:t>
            </a:r>
            <a:r>
              <a:rPr lang="hr-HR" sz="1700" dirty="0">
                <a:solidFill>
                  <a:schemeClr val="accent5">
                    <a:lumMod val="50000"/>
                  </a:schemeClr>
                </a:solidFill>
              </a:rPr>
              <a:t>Što je značilo biti </a:t>
            </a:r>
            <a:r>
              <a:rPr lang="hr-HR" sz="1700" i="1" dirty="0">
                <a:solidFill>
                  <a:schemeClr val="accent5">
                    <a:lumMod val="50000"/>
                  </a:schemeClr>
                </a:solidFill>
              </a:rPr>
              <a:t>zvijezda</a:t>
            </a:r>
            <a:r>
              <a:rPr lang="hr-HR" sz="1700" dirty="0">
                <a:solidFill>
                  <a:schemeClr val="accent5">
                    <a:lumMod val="50000"/>
                  </a:schemeClr>
                </a:solidFill>
              </a:rPr>
              <a:t> nekad, a što znači danas? Niccolo Paganini, Ivan Mane </a:t>
            </a:r>
            <a:r>
              <a:rPr lang="hr-HR" sz="1700" dirty="0" err="1">
                <a:solidFill>
                  <a:schemeClr val="accent5">
                    <a:lumMod val="50000"/>
                  </a:schemeClr>
                </a:solidFill>
              </a:rPr>
              <a:t>Jarnović</a:t>
            </a:r>
            <a:r>
              <a:rPr lang="hr-HR" sz="1700" dirty="0">
                <a:solidFill>
                  <a:schemeClr val="accent5">
                    <a:lumMod val="50000"/>
                  </a:schemeClr>
                </a:solidFill>
              </a:rPr>
              <a:t> i Franjo Krežma u svoje su vrijeme uživali pravi status zvijezda. </a:t>
            </a: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hr-HR" sz="1700" dirty="0">
                <a:solidFill>
                  <a:schemeClr val="accent5">
                    <a:lumMod val="50000"/>
                  </a:schemeClr>
                </a:solidFill>
              </a:rPr>
              <a:t>Pronađi još nekoliko sličnih primjera iz glazbene povijesti i usporedi ih s današnjim zvijezdama.</a:t>
            </a: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hr-HR" dirty="0"/>
          </a:p>
          <a:p>
            <a:pPr marL="2065760" lvl="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000" dirty="0">
                <a:solidFill>
                  <a:srgbClr val="FF0000"/>
                </a:solidFill>
              </a:rPr>
              <a:t>Napomena predmetnome nastavniku:</a:t>
            </a:r>
          </a:p>
          <a:p>
            <a:pPr marL="2065760" lvl="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000" dirty="0"/>
              <a:t>Zadatak se može izraditi sljedećim digitalnim alatima:</a:t>
            </a:r>
            <a:endParaRPr lang="hr-HR" sz="2000" u="sng" dirty="0">
              <a:solidFill>
                <a:srgbClr val="6B9F25"/>
              </a:solidFill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065760" lvl="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000" u="sng" dirty="0">
                <a:solidFill>
                  <a:srgbClr val="0070C0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https://www.mentimeter.com/</a:t>
            </a:r>
            <a:r>
              <a:rPr lang="hr-HR" sz="2000" dirty="0">
                <a:solidFill>
                  <a:srgbClr val="0070C0"/>
                </a:solidFill>
              </a:rPr>
              <a:t> </a:t>
            </a:r>
          </a:p>
          <a:p>
            <a:pPr marL="2065760" lvl="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000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https://padlet.com/dashboard</a:t>
            </a:r>
            <a:r>
              <a:rPr lang="hr-HR" sz="2000" dirty="0">
                <a:solidFill>
                  <a:srgbClr val="0070C0"/>
                </a:solidFill>
              </a:rPr>
              <a:t> </a:t>
            </a:r>
          </a:p>
          <a:p>
            <a:pPr marL="2065760" lvl="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000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https://en.linoit.com/</a:t>
            </a:r>
            <a:r>
              <a:rPr lang="hr-HR" sz="2000" dirty="0">
                <a:solidFill>
                  <a:srgbClr val="0070C0"/>
                </a:solidFill>
              </a:rPr>
              <a:t>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5566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C00000"/>
              </a:buClr>
              <a:buSzPts val="3200"/>
            </a:pPr>
            <a:r>
              <a:rPr lang="hr-HR" sz="2800" b="1" dirty="0">
                <a:solidFill>
                  <a:srgbClr val="C00000"/>
                </a:solidFill>
              </a:rPr>
              <a:t>2. zadatak: Koje značajke treba imati tema da bi bila pogodna za daljnju razradu?</a:t>
            </a:r>
            <a:br>
              <a:rPr lang="hr-HR" sz="2800" b="1" dirty="0">
                <a:solidFill>
                  <a:srgbClr val="C00000"/>
                </a:solidFill>
              </a:rPr>
            </a:br>
            <a:endParaRPr sz="2800" i="1" dirty="0">
              <a:solidFill>
                <a:schemeClr val="tx1"/>
              </a:solidFill>
            </a:endParaRPr>
          </a:p>
        </p:txBody>
      </p:sp>
      <p:sp>
        <p:nvSpPr>
          <p:cNvPr id="239" name="Google Shape;239;p3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lvl="0" indent="-114300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hr-HR" dirty="0"/>
              <a:t>Riješi zadatak na stranici IZZI </a:t>
            </a:r>
            <a:r>
              <a:rPr lang="hr-HR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https://hr.izzi.digital/DOS/2386/2403.html</a:t>
            </a:r>
            <a:r>
              <a:rPr lang="hr-HR" dirty="0">
                <a:solidFill>
                  <a:srgbClr val="0070C0"/>
                </a:solidFill>
              </a:rPr>
              <a:t>  </a:t>
            </a:r>
            <a:r>
              <a:rPr lang="hr-HR" dirty="0"/>
              <a:t> odlomak </a:t>
            </a:r>
            <a:r>
              <a:rPr lang="hr-HR" b="1" i="1" dirty="0">
                <a:solidFill>
                  <a:srgbClr val="0070C0"/>
                </a:solidFill>
              </a:rPr>
              <a:t>Koje značajke treba imati tema da bi bila pogodna za daljnju razradu?</a:t>
            </a:r>
          </a:p>
          <a:p>
            <a:pPr lvl="0" indent="-114300">
              <a:spcBef>
                <a:spcPts val="0"/>
              </a:spcBef>
              <a:spcAft>
                <a:spcPts val="0"/>
              </a:spcAft>
              <a:buSzPts val="1800"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C00000"/>
              </a:buClr>
              <a:buSzPts val="2800"/>
            </a:pPr>
            <a:r>
              <a:rPr lang="hr-HR" sz="2800" b="1" dirty="0">
                <a:solidFill>
                  <a:srgbClr val="C00000"/>
                </a:solidFill>
              </a:rPr>
              <a:t>3. zadatak – O podrijetlu teme za variranje</a:t>
            </a:r>
            <a:endParaRPr sz="2400" dirty="0"/>
          </a:p>
        </p:txBody>
      </p:sp>
      <p:sp>
        <p:nvSpPr>
          <p:cNvPr id="251" name="Google Shape;251;p3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1800"/>
              <a:buNone/>
            </a:pPr>
            <a:r>
              <a:rPr lang="hr-HR" dirty="0"/>
              <a:t>Riješi zadatak na stranici</a:t>
            </a:r>
            <a:r>
              <a:rPr lang="hr-HR" b="1" dirty="0">
                <a:solidFill>
                  <a:srgbClr val="0070C0"/>
                </a:solidFill>
              </a:rPr>
              <a:t> IZZI </a:t>
            </a:r>
            <a:r>
              <a:rPr lang="hr-HR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https://hr.izzi.digital/DOS/2386/2403.html</a:t>
            </a:r>
            <a:r>
              <a:rPr lang="hr-HR" dirty="0">
                <a:solidFill>
                  <a:srgbClr val="0070C0"/>
                </a:solidFill>
              </a:rPr>
              <a:t>    </a:t>
            </a:r>
            <a:r>
              <a:rPr lang="hr-HR" dirty="0"/>
              <a:t>odlomak </a:t>
            </a:r>
            <a:r>
              <a:rPr lang="hr-HR" b="1" i="1" dirty="0">
                <a:solidFill>
                  <a:srgbClr val="0070C0"/>
                </a:solidFill>
              </a:rPr>
              <a:t>O podrijetlu teme za variranje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C00000"/>
              </a:buClr>
              <a:buSzPts val="2800"/>
            </a:pPr>
            <a:r>
              <a:rPr lang="hr-HR" sz="2800" b="1" dirty="0">
                <a:solidFill>
                  <a:srgbClr val="C00000"/>
                </a:solidFill>
              </a:rPr>
              <a:t>4. zadatak – Varijacije</a:t>
            </a:r>
            <a:endParaRPr sz="2400" dirty="0"/>
          </a:p>
        </p:txBody>
      </p:sp>
      <p:sp>
        <p:nvSpPr>
          <p:cNvPr id="251" name="Google Shape;251;p3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hr-HR" dirty="0"/>
              <a:t>Riješi zadatak na stranici</a:t>
            </a:r>
            <a:r>
              <a:rPr lang="hr-HR" b="1" dirty="0">
                <a:solidFill>
                  <a:srgbClr val="0070C0"/>
                </a:solidFill>
              </a:rPr>
              <a:t> IZZI </a:t>
            </a:r>
            <a:r>
              <a:rPr lang="hr-HR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https://hr.izzi.digital/DOS/2386/2590.html</a:t>
            </a:r>
            <a:r>
              <a:rPr lang="hr-HR" dirty="0">
                <a:solidFill>
                  <a:srgbClr val="0070C0"/>
                </a:solidFill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hr-HR" dirty="0"/>
              <a:t>odlomak </a:t>
            </a:r>
            <a:r>
              <a:rPr lang="hr-HR" b="1" i="1" dirty="0">
                <a:solidFill>
                  <a:srgbClr val="0070C0"/>
                </a:solidFill>
              </a:rPr>
              <a:t>Značajke variranja.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hr-HR" sz="1600" dirty="0">
                <a:solidFill>
                  <a:schemeClr val="tx1"/>
                </a:solidFill>
              </a:rPr>
              <a:t>Carl Philipp Emanuel Bach: </a:t>
            </a:r>
            <a:r>
              <a:rPr lang="hr-HR" sz="1600" i="1" dirty="0">
                <a:solidFill>
                  <a:schemeClr val="tx1"/>
                </a:solidFill>
              </a:rPr>
              <a:t>Dvanaest varijacija na temu La </a:t>
            </a:r>
            <a:r>
              <a:rPr lang="hr-HR" sz="1600" i="1" dirty="0" err="1">
                <a:solidFill>
                  <a:schemeClr val="tx1"/>
                </a:solidFill>
              </a:rPr>
              <a:t>Folie</a:t>
            </a:r>
            <a:r>
              <a:rPr lang="hr-HR" sz="1600" i="1" dirty="0">
                <a:solidFill>
                  <a:schemeClr val="tx1"/>
                </a:solidFill>
              </a:rPr>
              <a:t> </a:t>
            </a:r>
            <a:r>
              <a:rPr lang="hr-HR" sz="1600" i="1" dirty="0" err="1">
                <a:solidFill>
                  <a:schemeClr val="tx1"/>
                </a:solidFill>
              </a:rPr>
              <a:t>d'Espagne</a:t>
            </a:r>
            <a:r>
              <a:rPr lang="hr-HR" sz="1600" i="1" dirty="0">
                <a:solidFill>
                  <a:schemeClr val="tx1"/>
                </a:solidFill>
              </a:rPr>
              <a:t> </a:t>
            </a:r>
            <a:r>
              <a:rPr lang="hr-HR" sz="1600" dirty="0">
                <a:solidFill>
                  <a:schemeClr val="tx1"/>
                </a:solidFill>
              </a:rPr>
              <a:t>WQ 118/9 </a:t>
            </a:r>
          </a:p>
          <a:p>
            <a:pPr marL="658368" lvl="3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hr-HR" sz="1600" dirty="0">
                <a:solidFill>
                  <a:schemeClr val="tx1"/>
                </a:solidFill>
              </a:rPr>
              <a:t>Kao uvodnu aktivnost u zadatak upoznaj temu </a:t>
            </a:r>
            <a:r>
              <a:rPr lang="hr-HR" sz="1600" i="1" dirty="0">
                <a:solidFill>
                  <a:schemeClr val="tx1"/>
                </a:solidFill>
              </a:rPr>
              <a:t>La </a:t>
            </a:r>
            <a:r>
              <a:rPr lang="hr-HR" sz="1600" i="1" dirty="0" err="1">
                <a:solidFill>
                  <a:schemeClr val="tx1"/>
                </a:solidFill>
              </a:rPr>
              <a:t>Folia</a:t>
            </a:r>
            <a:r>
              <a:rPr lang="hr-HR" sz="1600" i="1" dirty="0">
                <a:solidFill>
                  <a:schemeClr val="tx1"/>
                </a:solidFill>
              </a:rPr>
              <a:t> </a:t>
            </a:r>
            <a:r>
              <a:rPr lang="hr-HR" sz="1600" dirty="0">
                <a:solidFill>
                  <a:schemeClr val="tx1"/>
                </a:solidFill>
              </a:rPr>
              <a:t>kroz zadatke na istoj stranici IZZI-ja (odlomci </a:t>
            </a:r>
            <a:r>
              <a:rPr lang="hr-HR" sz="1600" b="1" i="1" dirty="0">
                <a:solidFill>
                  <a:schemeClr val="tx1"/>
                </a:solidFill>
              </a:rPr>
              <a:t>Uvod</a:t>
            </a:r>
            <a:r>
              <a:rPr lang="hr-HR" sz="1600" dirty="0">
                <a:solidFill>
                  <a:schemeClr val="tx1"/>
                </a:solidFill>
              </a:rPr>
              <a:t> i </a:t>
            </a:r>
            <a:r>
              <a:rPr lang="hr-HR" sz="1600" b="1" i="1" dirty="0">
                <a:solidFill>
                  <a:schemeClr val="tx1"/>
                </a:solidFill>
              </a:rPr>
              <a:t>Što je La </a:t>
            </a:r>
            <a:r>
              <a:rPr lang="hr-HR" sz="1600" b="1" i="1" dirty="0" err="1">
                <a:solidFill>
                  <a:schemeClr val="tx1"/>
                </a:solidFill>
              </a:rPr>
              <a:t>Folia</a:t>
            </a:r>
            <a:r>
              <a:rPr lang="hr-HR" sz="1600" dirty="0">
                <a:solidFill>
                  <a:schemeClr val="tx1"/>
                </a:solidFill>
              </a:rPr>
              <a:t>?)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hr-HR" dirty="0">
              <a:solidFill>
                <a:srgbClr val="C00000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hr-HR" dirty="0">
                <a:solidFill>
                  <a:srgbClr val="C00000"/>
                </a:solidFill>
              </a:rPr>
              <a:t>Zaključi: Što ostaje prepoznatljivo pri variranju teme te koje sastavnice mogu biti varirane i na koji način?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hr-HR" dirty="0">
              <a:solidFill>
                <a:srgbClr val="C00000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hr-HR" dirty="0">
                <a:solidFill>
                  <a:schemeClr val="tx1"/>
                </a:solidFill>
              </a:rPr>
              <a:t>Zaključke izloži pisanim putem, kako je predloženo u sljedećem zadatku.</a:t>
            </a:r>
          </a:p>
          <a:p>
            <a:pPr marL="0" lvl="0" indent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1800"/>
              <a:buNone/>
            </a:pPr>
            <a:endParaRPr sz="1600" i="1" dirty="0"/>
          </a:p>
        </p:txBody>
      </p:sp>
    </p:spTree>
    <p:extLst>
      <p:ext uri="{BB962C8B-B14F-4D97-AF65-F5344CB8AC3E}">
        <p14:creationId xmlns:p14="http://schemas.microsoft.com/office/powerpoint/2010/main" val="3283740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7BD2AE-A609-4FE9-AA81-A3CDD72A8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>
                <a:solidFill>
                  <a:srgbClr val="C00000"/>
                </a:solidFill>
              </a:rPr>
              <a:t>5. zadatak: </a:t>
            </a:r>
            <a:r>
              <a:rPr lang="hr-HR" sz="3600" b="1" i="1" dirty="0">
                <a:solidFill>
                  <a:srgbClr val="C00000"/>
                </a:solidFill>
              </a:rPr>
              <a:t>Usustavi sadržaje!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15C16D-62F6-4A00-856A-E6543B5D8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Ponovi sadržaje iz prethodnih aktivnosti i zabilježi unaprijed dogovorenom formom / alatom (u obliku prezentacije, umne mape i sl.)</a:t>
            </a:r>
          </a:p>
          <a:p>
            <a:r>
              <a:rPr lang="hr-HR" dirty="0">
                <a:solidFill>
                  <a:srgbClr val="C00000"/>
                </a:solidFill>
              </a:rPr>
              <a:t>Ključni pojmovi: </a:t>
            </a:r>
          </a:p>
          <a:p>
            <a:r>
              <a:rPr lang="hr-HR" dirty="0">
                <a:solidFill>
                  <a:srgbClr val="C00000"/>
                </a:solidFill>
              </a:rPr>
              <a:t>Pojam tema, obilježja teme pogodne za variranje, najčešći glazbeni oblici tema pogodnih za variranje, o podrijetlu tema, sastavnice koje mogu biti varirane</a:t>
            </a:r>
          </a:p>
        </p:txBody>
      </p:sp>
    </p:spTree>
    <p:extLst>
      <p:ext uri="{BB962C8B-B14F-4D97-AF65-F5344CB8AC3E}">
        <p14:creationId xmlns:p14="http://schemas.microsoft.com/office/powerpoint/2010/main" val="24967742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Plavo-zelena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435</TotalTime>
  <Words>2015</Words>
  <Application>Microsoft Office PowerPoint</Application>
  <PresentationFormat>Prikaz na zaslonu (4:3)</PresentationFormat>
  <Paragraphs>236</Paragraphs>
  <Slides>23</Slides>
  <Notes>13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Retrospektiva</vt:lpstr>
      <vt:lpstr> TEMA S VARIJACIJAMA</vt:lpstr>
      <vt:lpstr>Za rad će ti trebati:</vt:lpstr>
      <vt:lpstr>Način rada:</vt:lpstr>
      <vt:lpstr>TEMA S VARIJACIJAMA</vt:lpstr>
      <vt:lpstr> Što je tema?</vt:lpstr>
      <vt:lpstr>2. zadatak: Koje značajke treba imati tema da bi bila pogodna za daljnju razradu? </vt:lpstr>
      <vt:lpstr>3. zadatak – O podrijetlu teme za variranje</vt:lpstr>
      <vt:lpstr>4. zadatak – Varijacije</vt:lpstr>
      <vt:lpstr>5. zadatak: Usustavi sadržaje!</vt:lpstr>
      <vt:lpstr>Za obradu teme s varijacijama na primjeru klasicističkih djela odaberite ili 6.a (primjer iz tiskanog udžbenika) ili 6.b zadatak (na IZZI-ju)</vt:lpstr>
      <vt:lpstr>6.a zadatak: Varijacije u djelima klasicističkih skladatelja</vt:lpstr>
      <vt:lpstr>6.a zadatak: Varijacije u djelima klasicističkih skladatelja</vt:lpstr>
      <vt:lpstr>6.a zadatak: Varijacije u djelima klasicističkih skladatelja</vt:lpstr>
      <vt:lpstr>Promisli i zaključi!</vt:lpstr>
      <vt:lpstr>6.b zadatak: Varijacije u djelima bečkih klasičara</vt:lpstr>
      <vt:lpstr>7. zadatak: Usustavi sadržaje!</vt:lpstr>
      <vt:lpstr>Tablica za refleksiju i samorefleksiju:</vt:lpstr>
      <vt:lpstr>IZBORNI MINI PROJEKTNI ZADATAK – 1.</vt:lpstr>
      <vt:lpstr>Tablica za refleksiju i samorefleksiju (za učenika):</vt:lpstr>
      <vt:lpstr>Rubrika za formativno vrednovanje (za nastavnika) Tema: Digitalni alat:</vt:lpstr>
      <vt:lpstr>IZBORNI MINI PROJEKTNI ZADATAK - 2.</vt:lpstr>
      <vt:lpstr>Tablica za refleksiju i samorefleksiju (za učenika):</vt:lpstr>
      <vt:lpstr>Rubrika za formativno vrednovanje (za nastavnika) Tema: Digitalni alat: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stilu Pregled glazbeno-stilskih razdoblja Glazba plemenskih zajednica</dc:title>
  <cp:lastModifiedBy>Ivana Tuškan</cp:lastModifiedBy>
  <cp:revision>52</cp:revision>
  <dcterms:modified xsi:type="dcterms:W3CDTF">2020-04-14T11:28:20Z</dcterms:modified>
</cp:coreProperties>
</file>