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9" r:id="rId4"/>
    <p:sldId id="262" r:id="rId5"/>
    <p:sldId id="258" r:id="rId6"/>
    <p:sldId id="257" r:id="rId7"/>
    <p:sldId id="261" r:id="rId8"/>
    <p:sldId id="263" r:id="rId9"/>
    <p:sldId id="265" r:id="rId10"/>
    <p:sldId id="266" r:id="rId11"/>
    <p:sldId id="278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1" r:id="rId24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9F7F9B"/>
    <a:srgbClr val="A47A9F"/>
    <a:srgbClr val="AC0098"/>
    <a:srgbClr val="A14796"/>
    <a:srgbClr val="516A38"/>
    <a:srgbClr val="FFF907"/>
    <a:srgbClr val="B965AF"/>
    <a:srgbClr val="45647B"/>
    <a:srgbClr val="DDB1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852F-A4AA-44CD-AB8A-AA73B865164C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8298-49C5-4728-9C92-B776EEE7414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5739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852F-A4AA-44CD-AB8A-AA73B865164C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8298-49C5-4728-9C92-B776EEE7414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5566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852F-A4AA-44CD-AB8A-AA73B865164C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8298-49C5-4728-9C92-B776EEE7414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8303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852F-A4AA-44CD-AB8A-AA73B865164C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8298-49C5-4728-9C92-B776EEE7414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455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852F-A4AA-44CD-AB8A-AA73B865164C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8298-49C5-4728-9C92-B776EEE7414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6476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852F-A4AA-44CD-AB8A-AA73B865164C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8298-49C5-4728-9C92-B776EEE7414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80162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852F-A4AA-44CD-AB8A-AA73B865164C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8298-49C5-4728-9C92-B776EEE7414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6729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852F-A4AA-44CD-AB8A-AA73B865164C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8298-49C5-4728-9C92-B776EEE7414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5733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852F-A4AA-44CD-AB8A-AA73B865164C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8298-49C5-4728-9C92-B776EEE7414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1622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852F-A4AA-44CD-AB8A-AA73B865164C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8298-49C5-4728-9C92-B776EEE7414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542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3852F-A4AA-44CD-AB8A-AA73B865164C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18298-49C5-4728-9C92-B776EEE7414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2460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3852F-A4AA-44CD-AB8A-AA73B865164C}" type="datetimeFigureOut">
              <a:rPr lang="hr-HR" smtClean="0"/>
              <a:pPr/>
              <a:t>7.12.2016.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18298-49C5-4728-9C92-B776EEE74147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8322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2.jpe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6.jpeg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NULL" TargetMode="External"/><Relationship Id="rId4" Type="http://schemas.openxmlformats.org/officeDocument/2006/relationships/hyperlink" Target="NUL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87624" y="332656"/>
            <a:ext cx="6858000" cy="1521123"/>
          </a:xfrm>
        </p:spPr>
        <p:txBody>
          <a:bodyPr/>
          <a:lstStyle/>
          <a:p>
            <a:r>
              <a:rPr lang="hr-HR" sz="8000" dirty="0"/>
              <a:t>BOJA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78269" y="1865861"/>
            <a:ext cx="7918648" cy="2948136"/>
          </a:xfrm>
        </p:spPr>
        <p:txBody>
          <a:bodyPr>
            <a:normAutofit/>
          </a:bodyPr>
          <a:lstStyle/>
          <a:p>
            <a:r>
              <a:rPr lang="hr-HR" sz="4000" dirty="0"/>
              <a:t>ČISTOĆA BOJE</a:t>
            </a:r>
          </a:p>
          <a:p>
            <a:endParaRPr lang="hr-HR" sz="4000" dirty="0"/>
          </a:p>
          <a:p>
            <a:endParaRPr lang="hr-HR" sz="4000" dirty="0"/>
          </a:p>
          <a:p>
            <a:endParaRPr lang="hr-HR" sz="4000" dirty="0"/>
          </a:p>
        </p:txBody>
      </p:sp>
      <p:sp>
        <p:nvSpPr>
          <p:cNvPr id="4" name="Rectangle 3"/>
          <p:cNvSpPr/>
          <p:nvPr/>
        </p:nvSpPr>
        <p:spPr>
          <a:xfrm>
            <a:off x="3584349" y="6093296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dirty="0"/>
              <a:t>Nives </a:t>
            </a:r>
            <a:r>
              <a:rPr lang="hr-HR" dirty="0" err="1"/>
              <a:t>Miljuš</a:t>
            </a:r>
            <a:r>
              <a:rPr lang="hr-HR" dirty="0"/>
              <a:t>, III. osnovna škola Bjelovar, Bjelovar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2636912"/>
            <a:ext cx="3744416" cy="250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32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224136"/>
          </a:xfrm>
        </p:spPr>
        <p:txBody>
          <a:bodyPr>
            <a:noAutofit/>
          </a:bodyPr>
          <a:lstStyle/>
          <a:p>
            <a:r>
              <a:rPr lang="hr-HR" sz="2800" dirty="0"/>
              <a:t>   JARKE BOJE → jake, snažne, čiste, uočljive, intenzivne</a:t>
            </a:r>
            <a:br>
              <a:rPr lang="hr-HR" sz="2800" dirty="0"/>
            </a:br>
            <a:r>
              <a:rPr lang="hr-HR" sz="2800" dirty="0"/>
              <a:t>   ZAGASITE → slabe, prigušene, nečiste, zamućene</a:t>
            </a:r>
          </a:p>
        </p:txBody>
      </p:sp>
      <p:sp>
        <p:nvSpPr>
          <p:cNvPr id="3" name="Elipsa 2"/>
          <p:cNvSpPr/>
          <p:nvPr/>
        </p:nvSpPr>
        <p:spPr>
          <a:xfrm>
            <a:off x="1046305" y="1992083"/>
            <a:ext cx="930709" cy="94556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Elipsa 3"/>
          <p:cNvSpPr/>
          <p:nvPr/>
        </p:nvSpPr>
        <p:spPr>
          <a:xfrm>
            <a:off x="4788024" y="3168171"/>
            <a:ext cx="1440160" cy="1340949"/>
          </a:xfrm>
          <a:prstGeom prst="ellipse">
            <a:avLst/>
          </a:prstGeom>
          <a:solidFill>
            <a:srgbClr val="EB5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lipsa 4"/>
          <p:cNvSpPr/>
          <p:nvPr/>
        </p:nvSpPr>
        <p:spPr>
          <a:xfrm>
            <a:off x="2555775" y="4509120"/>
            <a:ext cx="648073" cy="648072"/>
          </a:xfrm>
          <a:prstGeom prst="ellipse">
            <a:avLst/>
          </a:prstGeom>
          <a:solidFill>
            <a:srgbClr val="FFF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/>
          <p:cNvSpPr/>
          <p:nvPr/>
        </p:nvSpPr>
        <p:spPr>
          <a:xfrm>
            <a:off x="7181844" y="2818685"/>
            <a:ext cx="699267" cy="646348"/>
          </a:xfrm>
          <a:prstGeom prst="ellipse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r-HR" dirty="0"/>
          </a:p>
        </p:txBody>
      </p:sp>
      <p:sp>
        <p:nvSpPr>
          <p:cNvPr id="7" name="Elipsa 6"/>
          <p:cNvSpPr/>
          <p:nvPr/>
        </p:nvSpPr>
        <p:spPr>
          <a:xfrm>
            <a:off x="3563888" y="5157192"/>
            <a:ext cx="1080120" cy="1080120"/>
          </a:xfrm>
          <a:prstGeom prst="ellipse">
            <a:avLst/>
          </a:prstGeom>
          <a:solidFill>
            <a:srgbClr val="516A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/>
          <p:cNvSpPr/>
          <p:nvPr/>
        </p:nvSpPr>
        <p:spPr>
          <a:xfrm>
            <a:off x="6876256" y="4509120"/>
            <a:ext cx="1310444" cy="1296144"/>
          </a:xfrm>
          <a:prstGeom prst="ellipse">
            <a:avLst/>
          </a:prstGeom>
          <a:solidFill>
            <a:srgbClr val="E2B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Elipsa 8"/>
          <p:cNvSpPr/>
          <p:nvPr/>
        </p:nvSpPr>
        <p:spPr>
          <a:xfrm>
            <a:off x="5580112" y="5668357"/>
            <a:ext cx="1008112" cy="9112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Elipsa 9"/>
          <p:cNvSpPr/>
          <p:nvPr/>
        </p:nvSpPr>
        <p:spPr>
          <a:xfrm>
            <a:off x="3689902" y="1828947"/>
            <a:ext cx="1098122" cy="1008112"/>
          </a:xfrm>
          <a:prstGeom prst="ellipse">
            <a:avLst/>
          </a:prstGeom>
          <a:solidFill>
            <a:srgbClr val="DD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Elipsa 10"/>
          <p:cNvSpPr/>
          <p:nvPr/>
        </p:nvSpPr>
        <p:spPr>
          <a:xfrm>
            <a:off x="1031063" y="3934248"/>
            <a:ext cx="786694" cy="76937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Elipsa 11"/>
          <p:cNvSpPr/>
          <p:nvPr/>
        </p:nvSpPr>
        <p:spPr>
          <a:xfrm>
            <a:off x="2518454" y="3115564"/>
            <a:ext cx="1134127" cy="1057287"/>
          </a:xfrm>
          <a:prstGeom prst="ellipse">
            <a:avLst/>
          </a:prstGeom>
          <a:solidFill>
            <a:srgbClr val="456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Elipsa 12"/>
          <p:cNvSpPr/>
          <p:nvPr/>
        </p:nvSpPr>
        <p:spPr>
          <a:xfrm>
            <a:off x="1409042" y="5445224"/>
            <a:ext cx="1038721" cy="1008112"/>
          </a:xfrm>
          <a:prstGeom prst="ellipse">
            <a:avLst/>
          </a:prstGeom>
          <a:solidFill>
            <a:srgbClr val="AC0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Elipsa 13"/>
          <p:cNvSpPr/>
          <p:nvPr/>
        </p:nvSpPr>
        <p:spPr>
          <a:xfrm>
            <a:off x="6169677" y="2040032"/>
            <a:ext cx="603067" cy="572155"/>
          </a:xfrm>
          <a:prstGeom prst="ellipse">
            <a:avLst/>
          </a:prstGeom>
          <a:solidFill>
            <a:srgbClr val="A47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2" name="Zakrivljeni poveznik 21"/>
          <p:cNvCxnSpPr>
            <a:stCxn id="5" idx="6"/>
          </p:cNvCxnSpPr>
          <p:nvPr/>
        </p:nvCxnSpPr>
        <p:spPr>
          <a:xfrm>
            <a:off x="3203848" y="4833156"/>
            <a:ext cx="3744416" cy="468052"/>
          </a:xfrm>
          <a:prstGeom prst="curvedConnector3">
            <a:avLst>
              <a:gd name="adj1" fmla="val 51110"/>
            </a:avLst>
          </a:prstGeom>
          <a:ln w="28575">
            <a:solidFill>
              <a:srgbClr val="FFF907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Zakrivljeni poveznik 26"/>
          <p:cNvCxnSpPr>
            <a:stCxn id="3" idx="6"/>
          </p:cNvCxnSpPr>
          <p:nvPr/>
        </p:nvCxnSpPr>
        <p:spPr>
          <a:xfrm>
            <a:off x="1977014" y="2464868"/>
            <a:ext cx="2955026" cy="1018540"/>
          </a:xfrm>
          <a:prstGeom prst="curvedConnector3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Zakrivljeni poveznik 28"/>
          <p:cNvCxnSpPr>
            <a:stCxn id="7" idx="6"/>
            <a:endCxn id="6" idx="3"/>
          </p:cNvCxnSpPr>
          <p:nvPr/>
        </p:nvCxnSpPr>
        <p:spPr>
          <a:xfrm flipV="1">
            <a:off x="4644008" y="3370378"/>
            <a:ext cx="2640241" cy="2326874"/>
          </a:xfrm>
          <a:prstGeom prst="curvedConnector2">
            <a:avLst/>
          </a:prstGeom>
          <a:ln w="28575">
            <a:solidFill>
              <a:srgbClr val="516A38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Zakrivljeni poveznik 34"/>
          <p:cNvCxnSpPr/>
          <p:nvPr/>
        </p:nvCxnSpPr>
        <p:spPr>
          <a:xfrm flipV="1">
            <a:off x="1817759" y="3838647"/>
            <a:ext cx="810100" cy="391972"/>
          </a:xfrm>
          <a:prstGeom prst="curvedConnector3">
            <a:avLst>
              <a:gd name="adj1" fmla="val 50000"/>
            </a:avLst>
          </a:prstGeom>
          <a:ln w="28575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Zakrivljeni poveznik 50"/>
          <p:cNvCxnSpPr>
            <a:stCxn id="14" idx="2"/>
          </p:cNvCxnSpPr>
          <p:nvPr/>
        </p:nvCxnSpPr>
        <p:spPr>
          <a:xfrm rot="10800000" flipV="1">
            <a:off x="2447763" y="2326109"/>
            <a:ext cx="3721914" cy="3342247"/>
          </a:xfrm>
          <a:prstGeom prst="curvedConnector3">
            <a:avLst>
              <a:gd name="adj1" fmla="val 48511"/>
            </a:avLst>
          </a:prstGeom>
          <a:ln w="28575">
            <a:solidFill>
              <a:srgbClr val="AC0098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Zakrivljeni poveznik 64"/>
          <p:cNvCxnSpPr>
            <a:stCxn id="10" idx="7"/>
            <a:endCxn id="9" idx="7"/>
          </p:cNvCxnSpPr>
          <p:nvPr/>
        </p:nvCxnSpPr>
        <p:spPr>
          <a:xfrm rot="16200000" flipH="1">
            <a:off x="3621286" y="2982504"/>
            <a:ext cx="3825224" cy="1813381"/>
          </a:xfrm>
          <a:prstGeom prst="curvedConnector3">
            <a:avLst>
              <a:gd name="adj1" fmla="val -3679"/>
            </a:avLst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49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95400"/>
          </a:xfrm>
        </p:spPr>
        <p:txBody>
          <a:bodyPr>
            <a:normAutofit/>
          </a:bodyPr>
          <a:lstStyle/>
          <a:p>
            <a:pPr algn="ctr"/>
            <a:r>
              <a:rPr lang="hr-HR" sz="3200" dirty="0"/>
              <a:t>Što je u prirodi jarkih boja? Što misliš zašto?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671108" y="1825625"/>
            <a:ext cx="5801784" cy="4351338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6" name="TekstniOkvir 5"/>
          <p:cNvSpPr txBox="1"/>
          <p:nvPr/>
        </p:nvSpPr>
        <p:spPr>
          <a:xfrm rot="16200000">
            <a:off x="7485789" y="5197945"/>
            <a:ext cx="2400657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hr-HR" sz="1400" dirty="0" err="1"/>
              <a:t>Rebecca</a:t>
            </a:r>
            <a:r>
              <a:rPr lang="hr-HR" sz="1400" dirty="0"/>
              <a:t> Sabljo, 2. r.</a:t>
            </a:r>
          </a:p>
        </p:txBody>
      </p:sp>
    </p:spTree>
    <p:extLst>
      <p:ext uri="{BB962C8B-B14F-4D97-AF65-F5344CB8AC3E}">
        <p14:creationId xmlns:p14="http://schemas.microsoft.com/office/powerpoint/2010/main" val="3510758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9275"/>
            <a:ext cx="3930650" cy="2946400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586" y="548679"/>
            <a:ext cx="3928888" cy="294666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5586" y="3717032"/>
            <a:ext cx="4007791" cy="3005844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717032"/>
            <a:ext cx="4007792" cy="300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99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Zašto su skakavac i pauk zagasitih boja?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411051"/>
            <a:ext cx="4988848" cy="3741636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03172" y="2238062"/>
            <a:ext cx="5048109" cy="378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5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91344"/>
          </a:xfrm>
        </p:spPr>
        <p:txBody>
          <a:bodyPr>
            <a:normAutofit/>
          </a:bodyPr>
          <a:lstStyle/>
          <a:p>
            <a:pPr algn="ctr"/>
            <a:r>
              <a:rPr lang="hr-HR" sz="3200" dirty="0"/>
              <a:t>Imenuj jarke i zagasite boje.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531" y="1825625"/>
            <a:ext cx="5988938" cy="4351338"/>
          </a:xfrm>
        </p:spPr>
      </p:pic>
    </p:spTree>
    <p:extLst>
      <p:ext uri="{BB962C8B-B14F-4D97-AF65-F5344CB8AC3E}">
        <p14:creationId xmlns:p14="http://schemas.microsoft.com/office/powerpoint/2010/main" val="724020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640" y="260648"/>
            <a:ext cx="4104069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87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908720"/>
            <a:ext cx="7236296" cy="54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52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052736"/>
            <a:ext cx="7144440" cy="4871780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6012160" y="6597352"/>
            <a:ext cx="3131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1400" dirty="0"/>
          </a:p>
        </p:txBody>
      </p:sp>
      <p:sp>
        <p:nvSpPr>
          <p:cNvPr id="6" name="TekstniOkvir 5"/>
          <p:cNvSpPr txBox="1"/>
          <p:nvPr/>
        </p:nvSpPr>
        <p:spPr>
          <a:xfrm>
            <a:off x="5436096" y="6107045"/>
            <a:ext cx="3436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/>
              <a:t>Karla </a:t>
            </a:r>
            <a:r>
              <a:rPr lang="hr-HR" sz="1400" dirty="0" err="1"/>
              <a:t>Glazer</a:t>
            </a:r>
            <a:r>
              <a:rPr lang="hr-HR" sz="1400" dirty="0"/>
              <a:t>, 3.r.</a:t>
            </a:r>
          </a:p>
        </p:txBody>
      </p:sp>
    </p:spTree>
    <p:extLst>
      <p:ext uri="{BB962C8B-B14F-4D97-AF65-F5344CB8AC3E}">
        <p14:creationId xmlns:p14="http://schemas.microsoft.com/office/powerpoint/2010/main" val="1008169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682" t="5341" r="4489" b="3977"/>
          <a:stretch/>
        </p:blipFill>
        <p:spPr>
          <a:xfrm>
            <a:off x="971600" y="692696"/>
            <a:ext cx="7344816" cy="5560874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6012160" y="6253570"/>
            <a:ext cx="2627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/>
              <a:t>Ivona </a:t>
            </a:r>
            <a:r>
              <a:rPr lang="hr-HR" sz="1400" dirty="0" err="1"/>
              <a:t>Miklobušec</a:t>
            </a:r>
            <a:r>
              <a:rPr lang="hr-HR" sz="1400" dirty="0"/>
              <a:t>, 2. r.</a:t>
            </a:r>
          </a:p>
        </p:txBody>
      </p:sp>
    </p:spTree>
    <p:extLst>
      <p:ext uri="{BB962C8B-B14F-4D97-AF65-F5344CB8AC3E}">
        <p14:creationId xmlns:p14="http://schemas.microsoft.com/office/powerpoint/2010/main" val="2767412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341" t="4206" r="5171" b="4886"/>
          <a:stretch/>
        </p:blipFill>
        <p:spPr>
          <a:xfrm>
            <a:off x="827584" y="692696"/>
            <a:ext cx="7539052" cy="5744041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5292080" y="6436737"/>
            <a:ext cx="3347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 err="1"/>
              <a:t>Rebecca</a:t>
            </a:r>
            <a:r>
              <a:rPr lang="hr-HR" sz="1400" dirty="0"/>
              <a:t> Sabljo, 2. r.</a:t>
            </a:r>
          </a:p>
        </p:txBody>
      </p:sp>
    </p:spTree>
    <p:extLst>
      <p:ext uri="{BB962C8B-B14F-4D97-AF65-F5344CB8AC3E}">
        <p14:creationId xmlns:p14="http://schemas.microsoft.com/office/powerpoint/2010/main" val="3741781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91344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Promotri fotografije i odgovori koja je boja najuočljivija (koja se najbolje vidi)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089" t="-13492" r="-5382" b="1063"/>
          <a:stretch/>
        </p:blipFill>
        <p:spPr bwMode="auto">
          <a:xfrm>
            <a:off x="1043608" y="980728"/>
            <a:ext cx="7272807" cy="545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984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387" t="5795" r="5511" b="7160"/>
          <a:stretch/>
        </p:blipFill>
        <p:spPr>
          <a:xfrm>
            <a:off x="563868" y="404664"/>
            <a:ext cx="8016264" cy="6008277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5753503" y="6550223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400" dirty="0"/>
              <a:t>Lela </a:t>
            </a:r>
            <a:r>
              <a:rPr lang="hr-HR" sz="1400" dirty="0" err="1"/>
              <a:t>Remenarić</a:t>
            </a:r>
            <a:r>
              <a:rPr lang="hr-HR" sz="1400" dirty="0"/>
              <a:t>, 2. r.</a:t>
            </a:r>
          </a:p>
        </p:txBody>
      </p:sp>
    </p:spTree>
    <p:extLst>
      <p:ext uri="{BB962C8B-B14F-4D97-AF65-F5344CB8AC3E}">
        <p14:creationId xmlns:p14="http://schemas.microsoft.com/office/powerpoint/2010/main" val="132858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476672"/>
            <a:ext cx="7764769" cy="5898114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 rot="5400000">
            <a:off x="7817006" y="5578052"/>
            <a:ext cx="400110" cy="199357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hr-HR" sz="1400" dirty="0"/>
              <a:t>Nina </a:t>
            </a:r>
            <a:r>
              <a:rPr lang="hr-HR" sz="1400" dirty="0" err="1"/>
              <a:t>Čermak</a:t>
            </a:r>
            <a:r>
              <a:rPr lang="hr-HR" sz="1400" dirty="0"/>
              <a:t>, 2. r.</a:t>
            </a:r>
          </a:p>
        </p:txBody>
      </p:sp>
    </p:spTree>
    <p:extLst>
      <p:ext uri="{BB962C8B-B14F-4D97-AF65-F5344CB8AC3E}">
        <p14:creationId xmlns:p14="http://schemas.microsoft.com/office/powerpoint/2010/main" val="2131629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970" t="4242" r="3485" b="3232"/>
          <a:stretch/>
        </p:blipFill>
        <p:spPr>
          <a:xfrm>
            <a:off x="971600" y="764704"/>
            <a:ext cx="7178151" cy="5562763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7143071" y="6327467"/>
            <a:ext cx="2013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Sara </a:t>
            </a:r>
            <a:r>
              <a:rPr lang="hr-HR" sz="1400" dirty="0" err="1"/>
              <a:t>Kravaica</a:t>
            </a:r>
            <a:r>
              <a:rPr lang="hr-HR" sz="1400" dirty="0"/>
              <a:t>, 4. r</a:t>
            </a:r>
            <a:r>
              <a:rPr lang="hr-H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7479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LITERATURA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Nastavni plan i program za osnovnu školu 2006./2007.</a:t>
            </a:r>
          </a:p>
          <a:p>
            <a:r>
              <a:rPr lang="hr-HR" dirty="0"/>
              <a:t>Mati,Ida – </a:t>
            </a:r>
            <a:r>
              <a:rPr lang="hr-HR" dirty="0" err="1"/>
              <a:t>Košćec</a:t>
            </a:r>
            <a:r>
              <a:rPr lang="hr-HR" dirty="0"/>
              <a:t>,Gordana: </a:t>
            </a:r>
            <a:r>
              <a:rPr lang="hr-HR" i="1" dirty="0"/>
              <a:t>Točka, crta, svijet </a:t>
            </a:r>
            <a:r>
              <a:rPr lang="hr-HR" dirty="0"/>
              <a:t>1 i 2, priručnik s CD-om za učitelje/učiteljice likovne kulture u prvom i drugom razredu osnovne škole, Profil, Zagreb, 2007.</a:t>
            </a:r>
          </a:p>
          <a:p>
            <a:r>
              <a:rPr lang="hr-HR" dirty="0"/>
              <a:t>Mati,Ida – </a:t>
            </a:r>
            <a:r>
              <a:rPr lang="hr-HR" dirty="0" err="1"/>
              <a:t>Košćec</a:t>
            </a:r>
            <a:r>
              <a:rPr lang="hr-HR" dirty="0"/>
              <a:t>,Gordana: </a:t>
            </a:r>
            <a:r>
              <a:rPr lang="hr-HR" i="1" dirty="0"/>
              <a:t>Točka, crta, svijet </a:t>
            </a:r>
            <a:r>
              <a:rPr lang="hr-HR" dirty="0"/>
              <a:t>3 i 4, priručnik s CD-om za učitelje/učiteljice likovne kulture u trećem i četvrtom razredu osnovne škole, Profil, Zagreb, 2008.</a:t>
            </a:r>
          </a:p>
          <a:p>
            <a:r>
              <a:rPr lang="hr-HR" dirty="0"/>
              <a:t>Mati,Ida – </a:t>
            </a:r>
            <a:r>
              <a:rPr lang="hr-HR" dirty="0" err="1"/>
              <a:t>Košćec,Gordana</a:t>
            </a:r>
            <a:r>
              <a:rPr lang="hr-HR" dirty="0"/>
              <a:t>: </a:t>
            </a:r>
            <a:r>
              <a:rPr lang="hr-HR" i="1" dirty="0"/>
              <a:t>Točka, crta, svijet  </a:t>
            </a:r>
            <a:r>
              <a:rPr lang="hr-HR" dirty="0"/>
              <a:t>2, udžbenik iz likovne kulture, </a:t>
            </a:r>
            <a:r>
              <a:rPr lang="hr-HR"/>
              <a:t>3. izdanje</a:t>
            </a:r>
            <a:r>
              <a:rPr lang="hr-HR" dirty="0"/>
              <a:t>, Profil, Zagreb,2009.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r>
              <a:rPr lang="hr-HR" u="sng" dirty="0"/>
              <a:t>Internetske stranice:</a:t>
            </a:r>
          </a:p>
          <a:p>
            <a:r>
              <a:rPr lang="hr-HR" dirty="0">
                <a:hlinkClick r:id="rId3" invalidUrl="http://:likovna-kultura.ufzg.unizg.hr/index.htm"/>
              </a:rPr>
              <a:t>http://:likovna-kultura.ufzg.unizg.hr/</a:t>
            </a:r>
            <a:r>
              <a:rPr lang="hr-HR" dirty="0" err="1">
                <a:hlinkClick r:id="rId4" invalidUrl="http://:likovna-kultura.ufzg.unizg.hr/index.htm"/>
              </a:rPr>
              <a:t>index.htm</a:t>
            </a:r>
            <a:endParaRPr lang="hr-HR" dirty="0">
              <a:hlinkClick r:id="rId5" invalidUrl="http://:likovna-kultura.ufzg.unizg.hr/index.htm"/>
            </a:endParaRPr>
          </a:p>
        </p:txBody>
      </p:sp>
    </p:spTree>
    <p:extLst>
      <p:ext uri="{BB962C8B-B14F-4D97-AF65-F5344CB8AC3E}">
        <p14:creationId xmlns:p14="http://schemas.microsoft.com/office/powerpoint/2010/main" val="913757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ŽUTA BOJA</a:t>
            </a:r>
          </a:p>
        </p:txBody>
      </p:sp>
      <p:pic>
        <p:nvPicPr>
          <p:cNvPr id="4" name="Rezervirano mjesto sadržaja 3" descr="P4290056.JPG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751" r="9751"/>
          <a:stretch>
            <a:fillRect/>
          </a:stretch>
        </p:blipFill>
        <p:spPr>
          <a:xfrm>
            <a:off x="2699792" y="764704"/>
            <a:ext cx="6135216" cy="5632676"/>
          </a:xfrm>
          <a:prstGeom prst="rect">
            <a:avLst/>
          </a:prstGeom>
        </p:spPr>
      </p:pic>
      <p:sp>
        <p:nvSpPr>
          <p:cNvPr id="6" name="Rezervirano mjesto teksta 5"/>
          <p:cNvSpPr>
            <a:spLocks noGrp="1"/>
          </p:cNvSpPr>
          <p:nvPr>
            <p:ph type="body" sz="half" idx="2"/>
          </p:nvPr>
        </p:nvSpPr>
        <p:spPr>
          <a:xfrm>
            <a:off x="251520" y="2204864"/>
            <a:ext cx="2232248" cy="3811588"/>
          </a:xfrm>
        </p:spPr>
        <p:txBody>
          <a:bodyPr>
            <a:normAutofit/>
          </a:bodyPr>
          <a:lstStyle/>
          <a:p>
            <a:endParaRPr lang="hr-HR" sz="2800" dirty="0"/>
          </a:p>
          <a:p>
            <a:r>
              <a:rPr lang="hr-HR" sz="2800" dirty="0"/>
              <a:t>Koje još boje vidiš?</a:t>
            </a:r>
          </a:p>
          <a:p>
            <a:r>
              <a:rPr lang="hr-HR" sz="2800" dirty="0"/>
              <a:t>Nabroji ih!</a:t>
            </a:r>
          </a:p>
          <a:p>
            <a:endParaRPr lang="hr-HR" sz="2800" dirty="0"/>
          </a:p>
          <a:p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181466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3600" dirty="0"/>
              <a:t>PLAVA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788" y="1688306"/>
            <a:ext cx="4629150" cy="3471862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r-HR" sz="3200" dirty="0"/>
              <a:t>Koje sve boje vidiš?</a:t>
            </a:r>
          </a:p>
          <a:p>
            <a:endParaRPr lang="hr-HR" sz="3200" dirty="0"/>
          </a:p>
          <a:p>
            <a:r>
              <a:rPr lang="hr-HR" sz="3200" dirty="0"/>
              <a:t>Koja je „najjača”?</a:t>
            </a:r>
          </a:p>
        </p:txBody>
      </p:sp>
    </p:spTree>
    <p:extLst>
      <p:ext uri="{BB962C8B-B14F-4D97-AF65-F5344CB8AC3E}">
        <p14:creationId xmlns:p14="http://schemas.microsoft.com/office/powerpoint/2010/main" val="118827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Koja je boja „najjača”?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611" t="1038" r="2422" b="50472"/>
          <a:stretch/>
        </p:blipFill>
        <p:spPr>
          <a:xfrm>
            <a:off x="1727684" y="1690689"/>
            <a:ext cx="5688632" cy="4542442"/>
          </a:xfrm>
        </p:spPr>
      </p:pic>
    </p:spTree>
    <p:extLst>
      <p:ext uri="{BB962C8B-B14F-4D97-AF65-F5344CB8AC3E}">
        <p14:creationId xmlns:p14="http://schemas.microsoft.com/office/powerpoint/2010/main" val="3037225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U čemu je razlika?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519876"/>
            <a:ext cx="4003593" cy="5338124"/>
          </a:xfrm>
        </p:spPr>
      </p:pic>
      <p:pic>
        <p:nvPicPr>
          <p:cNvPr id="5" name="Rezervirano mjesto sadržaja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519876"/>
            <a:ext cx="4003593" cy="53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8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2448272" cy="1224136"/>
          </a:xfrm>
        </p:spPr>
        <p:txBody>
          <a:bodyPr anchor="ctr"/>
          <a:lstStyle/>
          <a:p>
            <a:pPr algn="ctr"/>
            <a:r>
              <a:rPr lang="hr-HR" dirty="0"/>
              <a:t>ČISTOĆA BOJE (ZASIĆENOST)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788" y="1431945"/>
            <a:ext cx="4629150" cy="3984584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2242591" cy="4385327"/>
          </a:xfrm>
        </p:spPr>
        <p:txBody>
          <a:bodyPr>
            <a:normAutofit/>
          </a:bodyPr>
          <a:lstStyle/>
          <a:p>
            <a:r>
              <a:rPr lang="hr-HR" sz="2400" dirty="0"/>
              <a:t>Dodavanjem bijele boje jarkoj narančastoj boji, ona gubi snagu, čistoću ili jarkost</a:t>
            </a:r>
          </a:p>
          <a:p>
            <a:r>
              <a:rPr lang="hr-HR" sz="2400" dirty="0"/>
              <a:t>- Postaje zagasita, prigušena</a:t>
            </a:r>
          </a:p>
        </p:txBody>
      </p:sp>
    </p:spTree>
    <p:extLst>
      <p:ext uri="{BB962C8B-B14F-4D97-AF65-F5344CB8AC3E}">
        <p14:creationId xmlns:p14="http://schemas.microsoft.com/office/powerpoint/2010/main" val="3898106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hr-HR" dirty="0"/>
              <a:t>ČISTOĆA BOJE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788" y="1121323"/>
            <a:ext cx="4629150" cy="4605829"/>
          </a:xfrm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Dodavanjem crne boje, zelena gubi svoju čistoću, jarkost. Postaje zamućena, zagasita, nečista.</a:t>
            </a:r>
          </a:p>
          <a:p>
            <a:endParaRPr lang="hr-HR" sz="2400" dirty="0"/>
          </a:p>
          <a:p>
            <a:r>
              <a:rPr lang="hr-HR" sz="2400" dirty="0"/>
              <a:t>Dobili smo tamnije tonove zelene boje.</a:t>
            </a:r>
          </a:p>
        </p:txBody>
      </p:sp>
    </p:spTree>
    <p:extLst>
      <p:ext uri="{BB962C8B-B14F-4D97-AF65-F5344CB8AC3E}">
        <p14:creationId xmlns:p14="http://schemas.microsoft.com/office/powerpoint/2010/main" val="2834583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224136"/>
          </a:xfrm>
        </p:spPr>
        <p:txBody>
          <a:bodyPr>
            <a:noAutofit/>
          </a:bodyPr>
          <a:lstStyle/>
          <a:p>
            <a:r>
              <a:rPr lang="hr-HR" sz="2800" dirty="0"/>
              <a:t>Dodavanjem crne, bijele ili sive, </a:t>
            </a:r>
            <a:r>
              <a:rPr lang="hr-HR" sz="2800" dirty="0">
                <a:solidFill>
                  <a:srgbClr val="FF0000"/>
                </a:solidFill>
              </a:rPr>
              <a:t>jarka</a:t>
            </a:r>
            <a:r>
              <a:rPr lang="hr-HR" sz="2800" dirty="0"/>
              <a:t> boja postaje </a:t>
            </a:r>
            <a:r>
              <a:rPr lang="hr-HR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zagasita</a:t>
            </a:r>
            <a:br>
              <a:rPr lang="hr-HR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hr-HR" sz="2800" dirty="0"/>
              <a:t>Pronađi parove jarkih i zagasitih boja!</a:t>
            </a:r>
            <a:br>
              <a:rPr lang="hr-HR" sz="2800" dirty="0"/>
            </a:br>
            <a:endParaRPr lang="hr-HR" sz="2800" dirty="0"/>
          </a:p>
        </p:txBody>
      </p:sp>
      <p:sp>
        <p:nvSpPr>
          <p:cNvPr id="3" name="Elipsa 2"/>
          <p:cNvSpPr/>
          <p:nvPr/>
        </p:nvSpPr>
        <p:spPr>
          <a:xfrm>
            <a:off x="1517054" y="2040032"/>
            <a:ext cx="930709" cy="94556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Elipsa 3"/>
          <p:cNvSpPr/>
          <p:nvPr/>
        </p:nvSpPr>
        <p:spPr>
          <a:xfrm>
            <a:off x="4788024" y="3168171"/>
            <a:ext cx="1440160" cy="1340949"/>
          </a:xfrm>
          <a:prstGeom prst="ellipse">
            <a:avLst/>
          </a:prstGeom>
          <a:solidFill>
            <a:srgbClr val="EB5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lipsa 4"/>
          <p:cNvSpPr/>
          <p:nvPr/>
        </p:nvSpPr>
        <p:spPr>
          <a:xfrm>
            <a:off x="2555775" y="4509120"/>
            <a:ext cx="648073" cy="648072"/>
          </a:xfrm>
          <a:prstGeom prst="ellipse">
            <a:avLst/>
          </a:prstGeom>
          <a:solidFill>
            <a:srgbClr val="FFF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/>
          <p:cNvSpPr/>
          <p:nvPr/>
        </p:nvSpPr>
        <p:spPr>
          <a:xfrm>
            <a:off x="7257108" y="2837060"/>
            <a:ext cx="699267" cy="646348"/>
          </a:xfrm>
          <a:prstGeom prst="ellipse">
            <a:avLst/>
          </a:prstGeom>
          <a:solidFill>
            <a:srgbClr val="00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r-HR" dirty="0"/>
          </a:p>
        </p:txBody>
      </p:sp>
      <p:sp>
        <p:nvSpPr>
          <p:cNvPr id="7" name="Elipsa 6"/>
          <p:cNvSpPr/>
          <p:nvPr/>
        </p:nvSpPr>
        <p:spPr>
          <a:xfrm>
            <a:off x="3563888" y="5157192"/>
            <a:ext cx="1080120" cy="1080120"/>
          </a:xfrm>
          <a:prstGeom prst="ellipse">
            <a:avLst/>
          </a:prstGeom>
          <a:solidFill>
            <a:srgbClr val="516A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/>
          <p:cNvSpPr/>
          <p:nvPr/>
        </p:nvSpPr>
        <p:spPr>
          <a:xfrm>
            <a:off x="6876256" y="4509120"/>
            <a:ext cx="1310444" cy="1296144"/>
          </a:xfrm>
          <a:prstGeom prst="ellipse">
            <a:avLst/>
          </a:prstGeom>
          <a:solidFill>
            <a:srgbClr val="E2B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Elipsa 8"/>
          <p:cNvSpPr/>
          <p:nvPr/>
        </p:nvSpPr>
        <p:spPr>
          <a:xfrm>
            <a:off x="5580112" y="5668357"/>
            <a:ext cx="1008112" cy="91125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Elipsa 9"/>
          <p:cNvSpPr/>
          <p:nvPr/>
        </p:nvSpPr>
        <p:spPr>
          <a:xfrm>
            <a:off x="3689902" y="1828947"/>
            <a:ext cx="1098122" cy="1008112"/>
          </a:xfrm>
          <a:prstGeom prst="ellipse">
            <a:avLst/>
          </a:prstGeom>
          <a:solidFill>
            <a:srgbClr val="DDB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Elipsa 10"/>
          <p:cNvSpPr/>
          <p:nvPr/>
        </p:nvSpPr>
        <p:spPr>
          <a:xfrm>
            <a:off x="1007604" y="4113076"/>
            <a:ext cx="792088" cy="72008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Elipsa 11"/>
          <p:cNvSpPr/>
          <p:nvPr/>
        </p:nvSpPr>
        <p:spPr>
          <a:xfrm>
            <a:off x="2742150" y="3078043"/>
            <a:ext cx="1337359" cy="1304945"/>
          </a:xfrm>
          <a:prstGeom prst="ellipse">
            <a:avLst/>
          </a:prstGeom>
          <a:solidFill>
            <a:srgbClr val="456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3" name="Elipsa 12"/>
          <p:cNvSpPr/>
          <p:nvPr/>
        </p:nvSpPr>
        <p:spPr>
          <a:xfrm>
            <a:off x="1517054" y="5445224"/>
            <a:ext cx="1038721" cy="1008112"/>
          </a:xfrm>
          <a:prstGeom prst="ellipse">
            <a:avLst/>
          </a:prstGeom>
          <a:solidFill>
            <a:srgbClr val="AC00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Elipsa 13"/>
          <p:cNvSpPr/>
          <p:nvPr/>
        </p:nvSpPr>
        <p:spPr>
          <a:xfrm>
            <a:off x="6169677" y="2040032"/>
            <a:ext cx="603067" cy="572155"/>
          </a:xfrm>
          <a:prstGeom prst="ellipse">
            <a:avLst/>
          </a:prstGeom>
          <a:solidFill>
            <a:srgbClr val="9F7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3831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</TotalTime>
  <Words>346</Words>
  <Application>Microsoft Office PowerPoint</Application>
  <PresentationFormat>On-screen Show (4:3)</PresentationFormat>
  <Paragraphs>43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BOJA</vt:lpstr>
      <vt:lpstr>Promotri fotografije i odgovori koja je boja najuočljivija (koja se najbolje vidi)</vt:lpstr>
      <vt:lpstr>ŽUTA BOJA</vt:lpstr>
      <vt:lpstr>PLAVA</vt:lpstr>
      <vt:lpstr>Koja je boja „najjača”?</vt:lpstr>
      <vt:lpstr>U čemu je razlika?</vt:lpstr>
      <vt:lpstr>ČISTOĆA BOJE (ZASIĆENOST)</vt:lpstr>
      <vt:lpstr>ČISTOĆA BOJE</vt:lpstr>
      <vt:lpstr>Dodavanjem crne, bijele ili sive, jarka boja postaje zagasita Pronađi parove jarkih i zagasitih boja! </vt:lpstr>
      <vt:lpstr>   JARKE BOJE → jake, snažne, čiste, uočljive, intenzivne    ZAGASITE → slabe, prigušene, nečiste, zamućene</vt:lpstr>
      <vt:lpstr>Što je u prirodi jarkih boja? Što misliš zašto?</vt:lpstr>
      <vt:lpstr>PowerPoint Presentation</vt:lpstr>
      <vt:lpstr>Zašto su skakavac i pauk zagasitih boja?</vt:lpstr>
      <vt:lpstr>Imenuj jarke i zagasite boje.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boja</dc:title>
  <dc:creator>nives miljuš</dc:creator>
  <cp:lastModifiedBy>Maja Jelić-Kolar</cp:lastModifiedBy>
  <cp:revision>37</cp:revision>
  <dcterms:created xsi:type="dcterms:W3CDTF">2014-10-05T09:57:30Z</dcterms:created>
  <dcterms:modified xsi:type="dcterms:W3CDTF">2016-12-07T10:36:03Z</dcterms:modified>
</cp:coreProperties>
</file>