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58" r:id="rId5"/>
    <p:sldId id="260" r:id="rId6"/>
    <p:sldId id="261" r:id="rId7"/>
    <p:sldId id="259" r:id="rId8"/>
    <p:sldId id="262" r:id="rId9"/>
    <p:sldId id="279" r:id="rId10"/>
    <p:sldId id="280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81" r:id="rId19"/>
    <p:sldId id="271" r:id="rId20"/>
    <p:sldId id="272" r:id="rId21"/>
    <p:sldId id="273" r:id="rId22"/>
    <p:sldId id="274" r:id="rId23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pPr/>
              <a:t>7.12.2016.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pPr/>
              <a:t>7.12.2016.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pPr/>
              <a:t>7.12.2016.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pPr/>
              <a:t>7.12.2016.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pPr/>
              <a:t>7.12.2016.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pPr/>
              <a:t>7.12.2016.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pPr/>
              <a:t>7.12.2016.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pPr/>
              <a:t>7.12.2016.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pPr/>
              <a:t>7.12.2016.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pPr/>
              <a:t>7.12.2016.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pPr/>
              <a:t>7.12.2016.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77C3D-7BB2-4D23-9D10-616807B37D36}" type="datetimeFigureOut">
              <a:rPr lang="sr-Latn-CS" smtClean="0"/>
              <a:pPr/>
              <a:t>7.12.2016.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27.jpeg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47664" y="548680"/>
            <a:ext cx="6264696" cy="1368152"/>
          </a:xfrm>
        </p:spPr>
        <p:txBody>
          <a:bodyPr>
            <a:noAutofit/>
          </a:bodyPr>
          <a:lstStyle/>
          <a:p>
            <a:r>
              <a:rPr lang="hr-HR" sz="4800" dirty="0">
                <a:latin typeface="+mn-lt"/>
              </a:rPr>
              <a:t>Kontrast crta po karakteru</a:t>
            </a:r>
          </a:p>
        </p:txBody>
      </p:sp>
      <p:sp>
        <p:nvSpPr>
          <p:cNvPr id="6" name="TekstniOkvir 5"/>
          <p:cNvSpPr txBox="1"/>
          <p:nvPr/>
        </p:nvSpPr>
        <p:spPr>
          <a:xfrm>
            <a:off x="5004048" y="6237312"/>
            <a:ext cx="387856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r-HR" dirty="0"/>
              <a:t>Mario Gavran, OŠ Julija </a:t>
            </a:r>
            <a:r>
              <a:rPr lang="hr-HR" dirty="0" err="1"/>
              <a:t>Kempfa</a:t>
            </a:r>
            <a:r>
              <a:rPr lang="hr-HR" dirty="0"/>
              <a:t>, Požega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564904"/>
            <a:ext cx="3779912" cy="252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761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533400" y="914400"/>
            <a:ext cx="1928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r-HR" sz="2400"/>
              <a:t>Crte po toku:</a:t>
            </a:r>
            <a:endParaRPr lang="en-US" sz="2400"/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228600" y="4267200"/>
            <a:ext cx="2624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r-HR" sz="2400"/>
              <a:t>Crte po karakteru:</a:t>
            </a:r>
            <a:endParaRPr lang="en-US" sz="2400"/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2955925" y="2322513"/>
            <a:ext cx="755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r-HR"/>
              <a:t>ravne</a:t>
            </a:r>
            <a:endParaRPr lang="en-US"/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6384925" y="2551113"/>
            <a:ext cx="1263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r-HR"/>
              <a:t>zakrivljene</a:t>
            </a:r>
            <a:endParaRPr lang="en-US"/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2500298" y="5857892"/>
            <a:ext cx="869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r-HR" dirty="0"/>
              <a:t>debele</a:t>
            </a:r>
            <a:endParaRPr lang="en-US" dirty="0"/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4286248" y="5715016"/>
            <a:ext cx="742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r-HR" dirty="0"/>
              <a:t>tanke</a:t>
            </a:r>
            <a:endParaRPr lang="en-US" dirty="0"/>
          </a:p>
        </p:txBody>
      </p:sp>
      <p:sp>
        <p:nvSpPr>
          <p:cNvPr id="14354" name="Text Box 18"/>
          <p:cNvSpPr txBox="1">
            <a:spLocks noChangeArrowheads="1"/>
          </p:cNvSpPr>
          <p:nvPr/>
        </p:nvSpPr>
        <p:spPr bwMode="auto">
          <a:xfrm>
            <a:off x="6019800" y="5334000"/>
            <a:ext cx="806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r-HR"/>
              <a:t>kratke</a:t>
            </a:r>
            <a:endParaRPr lang="en-US"/>
          </a:p>
        </p:txBody>
      </p:sp>
      <p:sp>
        <p:nvSpPr>
          <p:cNvPr id="14356" name="Text Box 20"/>
          <p:cNvSpPr txBox="1">
            <a:spLocks noChangeArrowheads="1"/>
          </p:cNvSpPr>
          <p:nvPr/>
        </p:nvSpPr>
        <p:spPr bwMode="auto">
          <a:xfrm>
            <a:off x="7604125" y="5903913"/>
            <a:ext cx="1352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r-HR"/>
              <a:t>isprekidane</a:t>
            </a:r>
            <a:endParaRPr lang="en-US"/>
          </a:p>
        </p:txBody>
      </p:sp>
      <p:cxnSp>
        <p:nvCxnSpPr>
          <p:cNvPr id="19" name="Ravni poveznik 18"/>
          <p:cNvCxnSpPr/>
          <p:nvPr/>
        </p:nvCxnSpPr>
        <p:spPr>
          <a:xfrm flipV="1">
            <a:off x="2714612" y="857232"/>
            <a:ext cx="1785950" cy="107157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rostoručno 19"/>
          <p:cNvSpPr/>
          <p:nvPr/>
        </p:nvSpPr>
        <p:spPr>
          <a:xfrm>
            <a:off x="6169152" y="914400"/>
            <a:ext cx="1536192" cy="1109472"/>
          </a:xfrm>
          <a:custGeom>
            <a:avLst/>
            <a:gdLst>
              <a:gd name="connsiteX0" fmla="*/ 0 w 1536192"/>
              <a:gd name="connsiteY0" fmla="*/ 1109472 h 1109472"/>
              <a:gd name="connsiteX1" fmla="*/ 1365504 w 1536192"/>
              <a:gd name="connsiteY1" fmla="*/ 853440 h 1109472"/>
              <a:gd name="connsiteX2" fmla="*/ 1024128 w 1536192"/>
              <a:gd name="connsiteY2" fmla="*/ 0 h 1109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36192" h="1109472">
                <a:moveTo>
                  <a:pt x="0" y="1109472"/>
                </a:moveTo>
                <a:cubicBezTo>
                  <a:pt x="597408" y="1073912"/>
                  <a:pt x="1194816" y="1038352"/>
                  <a:pt x="1365504" y="853440"/>
                </a:cubicBezTo>
                <a:cubicBezTo>
                  <a:pt x="1536192" y="668528"/>
                  <a:pt x="1280160" y="334264"/>
                  <a:pt x="1024128" y="0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1" name="Slika 2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589255">
            <a:off x="1214414" y="4572008"/>
            <a:ext cx="861060" cy="188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028262">
            <a:off x="3643306" y="4071942"/>
            <a:ext cx="10096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3857628"/>
            <a:ext cx="124777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29586" y="3643314"/>
            <a:ext cx="87630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9271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0" grpId="0"/>
      <p:bldP spid="14351" grpId="0"/>
      <p:bldP spid="14352" grpId="0"/>
      <p:bldP spid="14353" grpId="0"/>
      <p:bldP spid="14354" grpId="0"/>
      <p:bldP spid="1435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1043608" y="698854"/>
            <a:ext cx="62544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000" dirty="0"/>
              <a:t>A što je s osobama koje pišu?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179512" y="2030337"/>
            <a:ext cx="910730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dirty="0"/>
              <a:t>Različite osobe na različite načine drže sredstva </a:t>
            </a:r>
          </a:p>
          <a:p>
            <a:r>
              <a:rPr lang="hr-HR" sz="3600" dirty="0"/>
              <a:t>za pisanje, pišu različitim sredstvima, različitom </a:t>
            </a:r>
          </a:p>
          <a:p>
            <a:r>
              <a:rPr lang="hr-HR" sz="3600" dirty="0"/>
              <a:t>jačinom pritišću papir itd.</a:t>
            </a:r>
          </a:p>
          <a:p>
            <a:r>
              <a:rPr lang="hr-HR" sz="3600" dirty="0"/>
              <a:t> Što na taj način nastaje? </a:t>
            </a:r>
          </a:p>
          <a:p>
            <a:r>
              <a:rPr lang="hr-HR" sz="3600" b="1" dirty="0"/>
              <a:t>Nastaje rukopis</a:t>
            </a:r>
            <a:r>
              <a:rPr lang="hr-HR" sz="3600" dirty="0"/>
              <a:t>.  </a:t>
            </a:r>
          </a:p>
          <a:p>
            <a:r>
              <a:rPr lang="hr-HR" sz="3600" dirty="0"/>
              <a:t>Svatko od nas ima svoj rukopis.  </a:t>
            </a:r>
          </a:p>
        </p:txBody>
      </p:sp>
    </p:spTree>
    <p:extLst>
      <p:ext uri="{BB962C8B-B14F-4D97-AF65-F5344CB8AC3E}">
        <p14:creationId xmlns:p14="http://schemas.microsoft.com/office/powerpoint/2010/main" val="4144476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H:\kopirano s racunala\MARIO POSAO\2.RAZRED\2.b šk. god. 2013.14\fotografije za prezentacije iz likovnog\rukopis 3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516" y="1061562"/>
            <a:ext cx="4507555" cy="452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:\kopirano s racunala\MARIO POSAO\2.RAZRED\2.b šk. god. 2013.14\fotografije za prezentacije iz likovnog\rukopis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41" y="574445"/>
            <a:ext cx="4158391" cy="310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:\kopirano s racunala\MARIO POSAO\2.RAZRED\2.b šk. god. 2013.14\fotografije za prezentacije iz likovnog\rukopis 2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226" y="476480"/>
            <a:ext cx="3694583" cy="475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:\kopirano s racunala\MARIO POSAO\2.RAZRED\2.b šk. god. 2013.14\fotografije za prezentacije iz likovnog\rukopis 4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698" y="476480"/>
            <a:ext cx="3442555" cy="481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H:\kopirano s racunala\MARIO POSAO\2.RAZRED\2.b šk. god. 2013.14\fotografije za prezentacije iz likovnog\rukopis5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296" y="1519160"/>
            <a:ext cx="4557025" cy="273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niOkvir 3"/>
          <p:cNvSpPr txBox="1"/>
          <p:nvPr/>
        </p:nvSpPr>
        <p:spPr>
          <a:xfrm>
            <a:off x="926596" y="5594205"/>
            <a:ext cx="54722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000" dirty="0"/>
              <a:t>Jesu li to sve isti rukopisi?</a:t>
            </a:r>
          </a:p>
        </p:txBody>
      </p:sp>
    </p:spTree>
    <p:extLst>
      <p:ext uri="{BB962C8B-B14F-4D97-AF65-F5344CB8AC3E}">
        <p14:creationId xmlns:p14="http://schemas.microsoft.com/office/powerpoint/2010/main" val="191746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467544" y="2348880"/>
            <a:ext cx="73048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dirty="0"/>
              <a:t>Pogledajte sada ove crte koje su crtali </a:t>
            </a:r>
          </a:p>
          <a:p>
            <a:r>
              <a:rPr lang="hr-HR" sz="3600" dirty="0"/>
              <a:t>različiti učenici.</a:t>
            </a:r>
          </a:p>
        </p:txBody>
      </p:sp>
    </p:spTree>
    <p:extLst>
      <p:ext uri="{BB962C8B-B14F-4D97-AF65-F5344CB8AC3E}">
        <p14:creationId xmlns:p14="http://schemas.microsoft.com/office/powerpoint/2010/main" val="387668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MajaPavličević, Crte po značenju.JPG"/>
          <p:cNvPicPr/>
          <p:nvPr/>
        </p:nvPicPr>
        <p:blipFill>
          <a:blip r:embed="rId3" cstate="print"/>
          <a:stretch>
            <a:fillRect/>
          </a:stretch>
        </p:blipFill>
        <p:spPr>
          <a:xfrm rot="5400000">
            <a:off x="2143107" y="214291"/>
            <a:ext cx="4500595" cy="578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4307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Dora Machaček, CRTE PO ZNAČENJU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43042" y="1214422"/>
            <a:ext cx="5715040" cy="450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8332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Filip Prskalo, crte prema značenju.JPG"/>
          <p:cNvPicPr/>
          <p:nvPr/>
        </p:nvPicPr>
        <p:blipFill>
          <a:blip r:embed="rId3" cstate="print"/>
          <a:stretch>
            <a:fillRect/>
          </a:stretch>
        </p:blipFill>
        <p:spPr>
          <a:xfrm rot="5400000">
            <a:off x="2035951" y="464323"/>
            <a:ext cx="4429156" cy="578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3434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Marijana MarceljA, Crte poznačenju.JPG"/>
          <p:cNvPicPr/>
          <p:nvPr/>
        </p:nvPicPr>
        <p:blipFill>
          <a:blip r:embed="rId3" cstate="print"/>
          <a:srcRect t="11330" r="9429"/>
          <a:stretch>
            <a:fillRect/>
          </a:stretch>
        </p:blipFill>
        <p:spPr>
          <a:xfrm>
            <a:off x="1571604" y="1071546"/>
            <a:ext cx="5786478" cy="450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8542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214282" y="1214422"/>
            <a:ext cx="899092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dirty="0"/>
              <a:t>Iako su na svim likovnim radovima crte </a:t>
            </a:r>
          </a:p>
          <a:p>
            <a:r>
              <a:rPr lang="hr-HR" sz="3200" dirty="0"/>
              <a:t>koje se isprepliću, mogu li se ti crteži ipak razlikovati?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357158" y="3429000"/>
            <a:ext cx="796365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dirty="0"/>
              <a:t>Odigrat ćemo mali kviz da vidimo </a:t>
            </a:r>
          </a:p>
          <a:p>
            <a:r>
              <a:rPr lang="hr-HR" sz="3200" dirty="0"/>
              <a:t>možemo li razlikovati različite crtačke rukopise.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4932041" y="926721"/>
            <a:ext cx="41044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Koji ćemo od 4 manja isječka izbaciti?</a:t>
            </a:r>
          </a:p>
        </p:txBody>
      </p:sp>
      <p:pic>
        <p:nvPicPr>
          <p:cNvPr id="9" name="Slika 8" descr="Marijana MarceljA, Crte poznačenju.JPG"/>
          <p:cNvPicPr/>
          <p:nvPr/>
        </p:nvPicPr>
        <p:blipFill>
          <a:blip r:embed="rId3" cstate="print"/>
          <a:srcRect l="30862" t="27340" r="23387" b="28813"/>
          <a:stretch>
            <a:fillRect/>
          </a:stretch>
        </p:blipFill>
        <p:spPr>
          <a:xfrm>
            <a:off x="4643438" y="4572008"/>
            <a:ext cx="2143140" cy="1535406"/>
          </a:xfrm>
          <a:prstGeom prst="rect">
            <a:avLst/>
          </a:prstGeom>
        </p:spPr>
      </p:pic>
      <p:pic>
        <p:nvPicPr>
          <p:cNvPr id="10" name="Slika 9" descr="Marijana MarceljA, Crte poznačenju.JPG"/>
          <p:cNvPicPr/>
          <p:nvPr/>
        </p:nvPicPr>
        <p:blipFill>
          <a:blip r:embed="rId4" cstate="print"/>
          <a:srcRect t="11330" r="9429"/>
          <a:stretch>
            <a:fillRect/>
          </a:stretch>
        </p:blipFill>
        <p:spPr>
          <a:xfrm>
            <a:off x="428596" y="500042"/>
            <a:ext cx="4357718" cy="2899027"/>
          </a:xfrm>
          <a:prstGeom prst="rect">
            <a:avLst/>
          </a:prstGeom>
        </p:spPr>
      </p:pic>
      <p:pic>
        <p:nvPicPr>
          <p:cNvPr id="11" name="Slika 10" descr="Dora Machaček, CRTE PO ZNAČENJU.JPG"/>
          <p:cNvPicPr/>
          <p:nvPr/>
        </p:nvPicPr>
        <p:blipFill>
          <a:blip r:embed="rId5" cstate="print"/>
          <a:srcRect l="24779" t="46059" r="35979" b="19651"/>
          <a:stretch>
            <a:fillRect/>
          </a:stretch>
        </p:blipFill>
        <p:spPr>
          <a:xfrm rot="5400000">
            <a:off x="380585" y="4691456"/>
            <a:ext cx="2000263" cy="1524781"/>
          </a:xfrm>
          <a:prstGeom prst="rect">
            <a:avLst/>
          </a:prstGeom>
        </p:spPr>
      </p:pic>
      <p:pic>
        <p:nvPicPr>
          <p:cNvPr id="12" name="Slika 11" descr="MajaPavličević, Crte po značenju.JPG"/>
          <p:cNvPicPr/>
          <p:nvPr/>
        </p:nvPicPr>
        <p:blipFill>
          <a:blip r:embed="rId6" cstate="print"/>
          <a:srcRect l="43170" t="29581" r="15661" b="27076"/>
          <a:stretch>
            <a:fillRect/>
          </a:stretch>
        </p:blipFill>
        <p:spPr>
          <a:xfrm rot="10800000">
            <a:off x="2571736" y="4429132"/>
            <a:ext cx="1571636" cy="1928826"/>
          </a:xfrm>
          <a:prstGeom prst="rect">
            <a:avLst/>
          </a:prstGeom>
        </p:spPr>
      </p:pic>
      <p:pic>
        <p:nvPicPr>
          <p:cNvPr id="13" name="Slika 12" descr="Filip Prskalo, crte prema značenju.JPG"/>
          <p:cNvPicPr/>
          <p:nvPr/>
        </p:nvPicPr>
        <p:blipFill>
          <a:blip r:embed="rId7" cstate="print"/>
          <a:srcRect l="32391" t="37191" r="32303" b="33721"/>
          <a:stretch>
            <a:fillRect/>
          </a:stretch>
        </p:blipFill>
        <p:spPr>
          <a:xfrm>
            <a:off x="7072330" y="4643446"/>
            <a:ext cx="1857388" cy="150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88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1619671" y="410761"/>
            <a:ext cx="51578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000" dirty="0"/>
              <a:t>Što znači riječ </a:t>
            </a:r>
            <a:r>
              <a:rPr lang="hr-HR" sz="4000" b="1" dirty="0"/>
              <a:t>karakter</a:t>
            </a:r>
            <a:r>
              <a:rPr lang="hr-HR" sz="4000" dirty="0"/>
              <a:t>?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755576" y="1916832"/>
            <a:ext cx="70567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/>
              <a:t>Karakter čine individualne osobine svakoga od nas. To su osobine po kojima se razlikujemo od drugih. </a:t>
            </a:r>
          </a:p>
        </p:txBody>
      </p:sp>
    </p:spTree>
    <p:extLst>
      <p:ext uri="{BB962C8B-B14F-4D97-AF65-F5344CB8AC3E}">
        <p14:creationId xmlns:p14="http://schemas.microsoft.com/office/powerpoint/2010/main" val="371161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utnik 8"/>
          <p:cNvSpPr/>
          <p:nvPr/>
        </p:nvSpPr>
        <p:spPr>
          <a:xfrm>
            <a:off x="2267744" y="332656"/>
            <a:ext cx="61140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dirty="0"/>
              <a:t>Koji ćemo od 4 manja isječka izbaciti?</a:t>
            </a:r>
          </a:p>
        </p:txBody>
      </p:sp>
      <p:pic>
        <p:nvPicPr>
          <p:cNvPr id="10" name="Slika 9" descr="Filip Prskalo, crte prema značenju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7158" y="1428736"/>
            <a:ext cx="3357586" cy="4249102"/>
          </a:xfrm>
          <a:prstGeom prst="rect">
            <a:avLst/>
          </a:prstGeom>
        </p:spPr>
      </p:pic>
      <p:pic>
        <p:nvPicPr>
          <p:cNvPr id="11" name="Slika 10" descr="Filip Prskalo, crte prema značenju.JPG"/>
          <p:cNvPicPr/>
          <p:nvPr/>
        </p:nvPicPr>
        <p:blipFill>
          <a:blip r:embed="rId4" cstate="print"/>
          <a:srcRect l="32391" t="37191" r="32303" b="33721"/>
          <a:stretch>
            <a:fillRect/>
          </a:stretch>
        </p:blipFill>
        <p:spPr>
          <a:xfrm>
            <a:off x="4286248" y="4500570"/>
            <a:ext cx="1857388" cy="1285884"/>
          </a:xfrm>
          <a:prstGeom prst="rect">
            <a:avLst/>
          </a:prstGeom>
        </p:spPr>
      </p:pic>
      <p:pic>
        <p:nvPicPr>
          <p:cNvPr id="12" name="Slika 11" descr="Dora Machaček, CRTE PO ZNAČENJU.JPG"/>
          <p:cNvPicPr/>
          <p:nvPr/>
        </p:nvPicPr>
        <p:blipFill>
          <a:blip r:embed="rId5" cstate="print"/>
          <a:srcRect l="24779" t="46059" r="35979" b="19651"/>
          <a:stretch>
            <a:fillRect/>
          </a:stretch>
        </p:blipFill>
        <p:spPr>
          <a:xfrm>
            <a:off x="3929058" y="2143116"/>
            <a:ext cx="2263775" cy="1477925"/>
          </a:xfrm>
          <a:prstGeom prst="rect">
            <a:avLst/>
          </a:prstGeom>
        </p:spPr>
      </p:pic>
      <p:pic>
        <p:nvPicPr>
          <p:cNvPr id="13" name="Slika 12" descr="MajaPavličević, Crte po značenju.JPG"/>
          <p:cNvPicPr/>
          <p:nvPr/>
        </p:nvPicPr>
        <p:blipFill>
          <a:blip r:embed="rId6" cstate="print"/>
          <a:srcRect l="43170" t="29581" r="15661" b="27076"/>
          <a:stretch>
            <a:fillRect/>
          </a:stretch>
        </p:blipFill>
        <p:spPr>
          <a:xfrm rot="5400000">
            <a:off x="6893591" y="1893227"/>
            <a:ext cx="1592787" cy="2235442"/>
          </a:xfrm>
          <a:prstGeom prst="rect">
            <a:avLst/>
          </a:prstGeom>
        </p:spPr>
      </p:pic>
      <p:pic>
        <p:nvPicPr>
          <p:cNvPr id="14" name="Slika 13" descr="Marijana MarceljA, Crte poznačenju.JPG"/>
          <p:cNvPicPr/>
          <p:nvPr/>
        </p:nvPicPr>
        <p:blipFill>
          <a:blip r:embed="rId7" cstate="print"/>
          <a:srcRect l="30862" t="27340" r="23387" b="28813"/>
          <a:stretch>
            <a:fillRect/>
          </a:stretch>
        </p:blipFill>
        <p:spPr>
          <a:xfrm>
            <a:off x="6715140" y="4643446"/>
            <a:ext cx="2143140" cy="153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52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avokutnik 12"/>
          <p:cNvSpPr/>
          <p:nvPr/>
        </p:nvSpPr>
        <p:spPr>
          <a:xfrm>
            <a:off x="2987824" y="404664"/>
            <a:ext cx="56513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dirty="0"/>
              <a:t>Koji ćemo od 4 manja isječka izbaciti?</a:t>
            </a:r>
          </a:p>
        </p:txBody>
      </p:sp>
      <p:pic>
        <p:nvPicPr>
          <p:cNvPr id="9" name="Slika 8" descr="Dora Machaček, CRTE PO ZNAČENJU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5721" y="1571612"/>
            <a:ext cx="3357586" cy="2729913"/>
          </a:xfrm>
          <a:prstGeom prst="rect">
            <a:avLst/>
          </a:prstGeom>
        </p:spPr>
      </p:pic>
      <p:pic>
        <p:nvPicPr>
          <p:cNvPr id="10" name="Slika 9" descr="Dora Machaček, CRTE PO ZNAČENJU.JPG"/>
          <p:cNvPicPr/>
          <p:nvPr/>
        </p:nvPicPr>
        <p:blipFill>
          <a:blip r:embed="rId4" cstate="print"/>
          <a:srcRect l="24779" t="46059" r="35979" b="19651"/>
          <a:stretch>
            <a:fillRect/>
          </a:stretch>
        </p:blipFill>
        <p:spPr>
          <a:xfrm>
            <a:off x="6357950" y="2071678"/>
            <a:ext cx="2263775" cy="1477925"/>
          </a:xfrm>
          <a:prstGeom prst="rect">
            <a:avLst/>
          </a:prstGeom>
        </p:spPr>
      </p:pic>
      <p:pic>
        <p:nvPicPr>
          <p:cNvPr id="11" name="Slika 10" descr="MajaPavličević, Crte po značenju.JPG"/>
          <p:cNvPicPr/>
          <p:nvPr/>
        </p:nvPicPr>
        <p:blipFill>
          <a:blip r:embed="rId5" cstate="print"/>
          <a:srcRect l="43170" t="29581" r="15661" b="27076"/>
          <a:stretch>
            <a:fillRect/>
          </a:stretch>
        </p:blipFill>
        <p:spPr>
          <a:xfrm rot="5400000">
            <a:off x="4107509" y="1678913"/>
            <a:ext cx="1592787" cy="2235442"/>
          </a:xfrm>
          <a:prstGeom prst="rect">
            <a:avLst/>
          </a:prstGeom>
        </p:spPr>
      </p:pic>
      <p:pic>
        <p:nvPicPr>
          <p:cNvPr id="12" name="Slika 11" descr="Filip Prskalo, crte prema značenju.JPG"/>
          <p:cNvPicPr/>
          <p:nvPr/>
        </p:nvPicPr>
        <p:blipFill>
          <a:blip r:embed="rId6" cstate="print"/>
          <a:srcRect l="32391" t="37191" r="32303" b="33721"/>
          <a:stretch>
            <a:fillRect/>
          </a:stretch>
        </p:blipFill>
        <p:spPr>
          <a:xfrm>
            <a:off x="4071934" y="4500570"/>
            <a:ext cx="1857388" cy="1285884"/>
          </a:xfrm>
          <a:prstGeom prst="rect">
            <a:avLst/>
          </a:prstGeom>
        </p:spPr>
      </p:pic>
      <p:pic>
        <p:nvPicPr>
          <p:cNvPr id="14" name="Slika 13" descr="Marijana MarceljA, Crte poznačenju.JPG"/>
          <p:cNvPicPr/>
          <p:nvPr/>
        </p:nvPicPr>
        <p:blipFill>
          <a:blip r:embed="rId7" cstate="print"/>
          <a:srcRect l="30862" t="27340" r="23387" b="28813"/>
          <a:stretch>
            <a:fillRect/>
          </a:stretch>
        </p:blipFill>
        <p:spPr>
          <a:xfrm>
            <a:off x="6215074" y="4357694"/>
            <a:ext cx="2143140" cy="153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58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utnik 8"/>
          <p:cNvSpPr/>
          <p:nvPr/>
        </p:nvSpPr>
        <p:spPr>
          <a:xfrm>
            <a:off x="1475656" y="237302"/>
            <a:ext cx="57241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dirty="0"/>
              <a:t>Koji ćemo od 4 manja isječka izbaciti?</a:t>
            </a:r>
          </a:p>
        </p:txBody>
      </p:sp>
      <p:pic>
        <p:nvPicPr>
          <p:cNvPr id="10" name="Slika 9" descr="MajaPavličević, Crte po značenju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7158" y="1285860"/>
            <a:ext cx="3286148" cy="4143404"/>
          </a:xfrm>
          <a:prstGeom prst="rect">
            <a:avLst/>
          </a:prstGeom>
        </p:spPr>
      </p:pic>
      <p:pic>
        <p:nvPicPr>
          <p:cNvPr id="11" name="Slika 10" descr="MajaPavličević, Crte po značenju.JPG"/>
          <p:cNvPicPr/>
          <p:nvPr/>
        </p:nvPicPr>
        <p:blipFill>
          <a:blip r:embed="rId4" cstate="print"/>
          <a:srcRect l="43170" t="29581" r="15661" b="27076"/>
          <a:stretch>
            <a:fillRect/>
          </a:stretch>
        </p:blipFill>
        <p:spPr>
          <a:xfrm rot="5400000">
            <a:off x="4347111" y="4153958"/>
            <a:ext cx="1735662" cy="2428892"/>
          </a:xfrm>
          <a:prstGeom prst="rect">
            <a:avLst/>
          </a:prstGeom>
        </p:spPr>
      </p:pic>
      <p:pic>
        <p:nvPicPr>
          <p:cNvPr id="12" name="Slika 11" descr="Dora Machaček, CRTE PO ZNAČENJU.JPG"/>
          <p:cNvPicPr/>
          <p:nvPr/>
        </p:nvPicPr>
        <p:blipFill>
          <a:blip r:embed="rId5" cstate="print"/>
          <a:srcRect l="24779" t="46059" r="35979" b="19651"/>
          <a:stretch>
            <a:fillRect/>
          </a:stretch>
        </p:blipFill>
        <p:spPr>
          <a:xfrm>
            <a:off x="4071934" y="2357430"/>
            <a:ext cx="2263775" cy="1477925"/>
          </a:xfrm>
          <a:prstGeom prst="rect">
            <a:avLst/>
          </a:prstGeom>
        </p:spPr>
      </p:pic>
      <p:pic>
        <p:nvPicPr>
          <p:cNvPr id="13" name="Slika 12" descr="Filip Prskalo, crte prema značenju.JPG"/>
          <p:cNvPicPr/>
          <p:nvPr/>
        </p:nvPicPr>
        <p:blipFill>
          <a:blip r:embed="rId6" cstate="print"/>
          <a:srcRect l="32391" t="37191" r="32303" b="33721"/>
          <a:stretch>
            <a:fillRect/>
          </a:stretch>
        </p:blipFill>
        <p:spPr>
          <a:xfrm>
            <a:off x="6715140" y="2357430"/>
            <a:ext cx="2214578" cy="1571636"/>
          </a:xfrm>
          <a:prstGeom prst="rect">
            <a:avLst/>
          </a:prstGeom>
        </p:spPr>
      </p:pic>
      <p:pic>
        <p:nvPicPr>
          <p:cNvPr id="14" name="Slika 13" descr="Marijana MarceljA, Crte poznačenju.JPG"/>
          <p:cNvPicPr/>
          <p:nvPr/>
        </p:nvPicPr>
        <p:blipFill>
          <a:blip r:embed="rId7" cstate="print"/>
          <a:srcRect l="30862" t="27340" r="23387" b="28813"/>
          <a:stretch>
            <a:fillRect/>
          </a:stretch>
        </p:blipFill>
        <p:spPr>
          <a:xfrm>
            <a:off x="6715140" y="4500570"/>
            <a:ext cx="2286016" cy="167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45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>
          <a:xfrm>
            <a:off x="2286000" y="1659285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hr-HR" sz="4000" dirty="0">
                <a:solidFill>
                  <a:prstClr val="black"/>
                </a:solidFill>
              </a:rPr>
              <a:t>Veseo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hr-HR" sz="4000" dirty="0">
                <a:solidFill>
                  <a:prstClr val="black"/>
                </a:solidFill>
              </a:rPr>
              <a:t>Ljut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hr-HR" sz="4000" dirty="0">
                <a:solidFill>
                  <a:prstClr val="black"/>
                </a:solidFill>
              </a:rPr>
              <a:t>Plašljiv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hr-HR" sz="4000" dirty="0">
                <a:solidFill>
                  <a:prstClr val="black"/>
                </a:solidFill>
              </a:rPr>
              <a:t>Svadljiv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hr-HR" sz="4000" dirty="0">
                <a:solidFill>
                  <a:prstClr val="black"/>
                </a:solidFill>
              </a:rPr>
              <a:t>Nestašan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hr-HR" sz="4000" dirty="0">
                <a:solidFill>
                  <a:prstClr val="black"/>
                </a:solidFill>
              </a:rPr>
              <a:t>Brzoplet</a:t>
            </a:r>
            <a:endParaRPr lang="hr-HR" sz="4000" dirty="0"/>
          </a:p>
        </p:txBody>
      </p:sp>
      <p:sp>
        <p:nvSpPr>
          <p:cNvPr id="5" name="Pravokutnik 4"/>
          <p:cNvSpPr/>
          <p:nvPr/>
        </p:nvSpPr>
        <p:spPr>
          <a:xfrm>
            <a:off x="1475656" y="548680"/>
            <a:ext cx="51594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hr-HR" sz="4000" dirty="0">
                <a:solidFill>
                  <a:prstClr val="black"/>
                </a:solidFill>
              </a:rPr>
              <a:t>Primjeri karaktera ljudi: </a:t>
            </a:r>
          </a:p>
        </p:txBody>
      </p:sp>
    </p:spTree>
    <p:extLst>
      <p:ext uri="{BB962C8B-B14F-4D97-AF65-F5344CB8AC3E}">
        <p14:creationId xmlns:p14="http://schemas.microsoft.com/office/powerpoint/2010/main" val="3627477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1475656" y="611226"/>
            <a:ext cx="44489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000" dirty="0"/>
              <a:t>A što znači riječ </a:t>
            </a:r>
            <a:r>
              <a:rPr lang="hr-HR" sz="4000" b="1" dirty="0"/>
              <a:t>tok</a:t>
            </a:r>
            <a:r>
              <a:rPr lang="hr-HR" sz="4000" dirty="0"/>
              <a:t>?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467544" y="2420888"/>
            <a:ext cx="866108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000" dirty="0"/>
              <a:t>Riječ tok odnosi se na pokret. </a:t>
            </a:r>
          </a:p>
          <a:p>
            <a:r>
              <a:rPr lang="hr-HR" sz="4000" dirty="0"/>
              <a:t>Povezujemo ju, primjerice, s rijekama </a:t>
            </a:r>
          </a:p>
          <a:p>
            <a:r>
              <a:rPr lang="hr-HR" sz="4000" dirty="0"/>
              <a:t>jer one teku. Kažemo da rijeke imaju svoj</a:t>
            </a:r>
          </a:p>
          <a:p>
            <a:r>
              <a:rPr lang="hr-HR" sz="4000" dirty="0"/>
              <a:t> tok. </a:t>
            </a:r>
          </a:p>
        </p:txBody>
      </p:sp>
    </p:spTree>
    <p:extLst>
      <p:ext uri="{BB962C8B-B14F-4D97-AF65-F5344CB8AC3E}">
        <p14:creationId xmlns:p14="http://schemas.microsoft.com/office/powerpoint/2010/main" val="236649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kopirano s racunala\MARIO POSAO\2.RAZRED\2.b šk. god. 2013.14\fotografije za prezentacije iz likovnog\vijugava rijeka 2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295232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niOkvir 3"/>
          <p:cNvSpPr txBox="1"/>
          <p:nvPr/>
        </p:nvSpPr>
        <p:spPr>
          <a:xfrm>
            <a:off x="4211960" y="764704"/>
            <a:ext cx="45318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000" dirty="0"/>
              <a:t>Kako teče ova rijeka?</a:t>
            </a:r>
          </a:p>
        </p:txBody>
      </p:sp>
      <p:pic>
        <p:nvPicPr>
          <p:cNvPr id="1027" name="Picture 3" descr="H:\kopirano s racunala\MARIO POSAO\2.RAZRED\2.b šk. god. 2013.14\fotografije za prezentacije iz likovnog\ravna rijeka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090" y="3212976"/>
            <a:ext cx="4027558" cy="2680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niOkvir 4"/>
          <p:cNvSpPr txBox="1"/>
          <p:nvPr/>
        </p:nvSpPr>
        <p:spPr>
          <a:xfrm>
            <a:off x="1460845" y="4797152"/>
            <a:ext cx="15727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000" dirty="0"/>
              <a:t>A ova?</a:t>
            </a:r>
          </a:p>
        </p:txBody>
      </p:sp>
    </p:spTree>
    <p:extLst>
      <p:ext uri="{BB962C8B-B14F-4D97-AF65-F5344CB8AC3E}">
        <p14:creationId xmlns:p14="http://schemas.microsoft.com/office/powerpoint/2010/main" val="243025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1187624" y="836712"/>
            <a:ext cx="626748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000" dirty="0"/>
              <a:t>A crte? Imaju li one svoj tok i </a:t>
            </a:r>
          </a:p>
          <a:p>
            <a:r>
              <a:rPr lang="hr-HR" sz="4000" dirty="0"/>
              <a:t>svoj karakter?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899592" y="3789039"/>
            <a:ext cx="734181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000" dirty="0"/>
              <a:t>Naravno da imaju. Pogledajte crte </a:t>
            </a:r>
          </a:p>
          <a:p>
            <a:r>
              <a:rPr lang="hr-HR" sz="4000" dirty="0"/>
              <a:t>po toku. </a:t>
            </a:r>
          </a:p>
        </p:txBody>
      </p:sp>
    </p:spTree>
    <p:extLst>
      <p:ext uri="{BB962C8B-B14F-4D97-AF65-F5344CB8AC3E}">
        <p14:creationId xmlns:p14="http://schemas.microsoft.com/office/powerpoint/2010/main" val="1051536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 descr="zakrivljena cr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9" y="1628800"/>
            <a:ext cx="5832648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1314036" y="1899969"/>
            <a:ext cx="2895600" cy="0"/>
          </a:xfrm>
          <a:prstGeom prst="line">
            <a:avLst/>
          </a:prstGeom>
          <a:ln w="57150">
            <a:solidFill>
              <a:schemeClr val="tx1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hr-HR"/>
          </a:p>
        </p:txBody>
      </p:sp>
      <p:sp>
        <p:nvSpPr>
          <p:cNvPr id="7" name="TekstniOkvir 6"/>
          <p:cNvSpPr txBox="1"/>
          <p:nvPr/>
        </p:nvSpPr>
        <p:spPr>
          <a:xfrm>
            <a:off x="5222660" y="1640131"/>
            <a:ext cx="23691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000" dirty="0"/>
              <a:t>Ravna crta</a:t>
            </a:r>
          </a:p>
        </p:txBody>
      </p:sp>
      <p:sp>
        <p:nvSpPr>
          <p:cNvPr id="8" name="TekstniOkvir 7"/>
          <p:cNvSpPr txBox="1"/>
          <p:nvPr/>
        </p:nvSpPr>
        <p:spPr>
          <a:xfrm>
            <a:off x="4726724" y="4077072"/>
            <a:ext cx="33610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000" dirty="0"/>
              <a:t>Zakrivljena crta</a:t>
            </a:r>
          </a:p>
        </p:txBody>
      </p:sp>
    </p:spTree>
    <p:extLst>
      <p:ext uri="{BB962C8B-B14F-4D97-AF65-F5344CB8AC3E}">
        <p14:creationId xmlns:p14="http://schemas.microsoft.com/office/powerpoint/2010/main" val="393052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kopirano s racunala\MARIO POSAO\2.RAZRED\2.b šk. god. 2013.14\fotografije za prezentacije iz likovnog\kontrast crta po karakter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875"/>
            <a:ext cx="7056784" cy="7235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niOkvir 3"/>
          <p:cNvSpPr txBox="1"/>
          <p:nvPr/>
        </p:nvSpPr>
        <p:spPr>
          <a:xfrm>
            <a:off x="1357532" y="615130"/>
            <a:ext cx="56992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000" dirty="0"/>
              <a:t>A što je s karakterom crta?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5436096" y="2132856"/>
            <a:ext cx="28083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r-HR" sz="4000" dirty="0"/>
              <a:t>Tanke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r-HR" sz="4000" dirty="0"/>
              <a:t>Debele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r-HR" sz="4000" dirty="0"/>
              <a:t>Razlivene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r-HR" sz="4000" dirty="0"/>
              <a:t>Iskrzane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r-HR" sz="4000" dirty="0"/>
              <a:t>Napete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r-HR" sz="4000" dirty="0"/>
              <a:t>Oštre</a:t>
            </a:r>
          </a:p>
        </p:txBody>
      </p:sp>
    </p:spTree>
    <p:extLst>
      <p:ext uri="{BB962C8B-B14F-4D97-AF65-F5344CB8AC3E}">
        <p14:creationId xmlns:p14="http://schemas.microsoft.com/office/powerpoint/2010/main" val="3058932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838200" y="1641475"/>
            <a:ext cx="2333625" cy="521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r-HR" sz="2800" dirty="0"/>
              <a:t>debele</a:t>
            </a:r>
          </a:p>
          <a:p>
            <a:endParaRPr lang="hr-HR" sz="2800" dirty="0"/>
          </a:p>
          <a:p>
            <a:r>
              <a:rPr lang="hr-HR" sz="2800" dirty="0"/>
              <a:t> tanke </a:t>
            </a:r>
          </a:p>
          <a:p>
            <a:endParaRPr lang="hr-HR" sz="2800" dirty="0"/>
          </a:p>
          <a:p>
            <a:r>
              <a:rPr lang="hr-HR" sz="2800" dirty="0"/>
              <a:t>dugačke</a:t>
            </a:r>
          </a:p>
          <a:p>
            <a:endParaRPr lang="hr-HR" sz="2800" dirty="0"/>
          </a:p>
          <a:p>
            <a:r>
              <a:rPr lang="hr-HR" sz="2800" dirty="0"/>
              <a:t>kratke</a:t>
            </a:r>
          </a:p>
          <a:p>
            <a:endParaRPr lang="hr-HR" sz="2800" dirty="0"/>
          </a:p>
          <a:p>
            <a:r>
              <a:rPr lang="hr-HR" sz="2800" dirty="0"/>
              <a:t>isprekidane</a:t>
            </a:r>
          </a:p>
          <a:p>
            <a:endParaRPr lang="hr-HR" sz="2800" dirty="0"/>
          </a:p>
          <a:p>
            <a:r>
              <a:rPr lang="hr-HR" sz="2800" dirty="0"/>
              <a:t>izlomljene</a:t>
            </a:r>
          </a:p>
          <a:p>
            <a:endParaRPr lang="hr-HR" sz="2800" dirty="0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457200" y="609600"/>
            <a:ext cx="30654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r-HR" sz="4000"/>
              <a:t>Po karakteru</a:t>
            </a: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5638800" y="2057400"/>
            <a:ext cx="3222625" cy="308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r-HR" sz="2800"/>
              <a:t>ravne</a:t>
            </a:r>
          </a:p>
          <a:p>
            <a:endParaRPr lang="hr-HR" sz="2800"/>
          </a:p>
          <a:p>
            <a:r>
              <a:rPr lang="hr-HR" sz="2800"/>
              <a:t>zakrivljene</a:t>
            </a:r>
          </a:p>
          <a:p>
            <a:endParaRPr lang="hr-HR" sz="2800"/>
          </a:p>
          <a:p>
            <a:r>
              <a:rPr lang="hr-HR" sz="2800"/>
              <a:t>otvorene </a:t>
            </a:r>
          </a:p>
          <a:p>
            <a:endParaRPr lang="hr-HR" sz="2800"/>
          </a:p>
          <a:p>
            <a:r>
              <a:rPr lang="hr-HR" sz="2800"/>
              <a:t>zatvorene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5867400" y="609600"/>
            <a:ext cx="19065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r-HR" sz="4000"/>
              <a:t>Po toku</a:t>
            </a:r>
          </a:p>
        </p:txBody>
      </p:sp>
    </p:spTree>
    <p:extLst>
      <p:ext uri="{BB962C8B-B14F-4D97-AF65-F5344CB8AC3E}">
        <p14:creationId xmlns:p14="http://schemas.microsoft.com/office/powerpoint/2010/main" val="272773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2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2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2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2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278</Words>
  <Application>Microsoft Office PowerPoint</Application>
  <PresentationFormat>On-screen Show (4:3)</PresentationFormat>
  <Paragraphs>77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tema</vt:lpstr>
      <vt:lpstr>Kontrast crta po karakteru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Kontrast crta po karakteru</dc:title>
  <dc:creator>Gordana Ivančić</dc:creator>
  <cp:lastModifiedBy>Maja Jelić-Kolar</cp:lastModifiedBy>
  <cp:revision>37</cp:revision>
  <dcterms:modified xsi:type="dcterms:W3CDTF">2016-12-07T10:45:30Z</dcterms:modified>
</cp:coreProperties>
</file>