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3" r:id="rId11"/>
    <p:sldId id="266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>
        <p:scale>
          <a:sx n="75" d="100"/>
          <a:sy n="75" d="100"/>
        </p:scale>
        <p:origin x="2598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Za profil prezentacije\Self-Portrait 1659 ulje na platn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421" y="1798228"/>
            <a:ext cx="3256400" cy="411331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5032" y="156173"/>
            <a:ext cx="5533919" cy="1090019"/>
          </a:xfrm>
        </p:spPr>
        <p:txBody>
          <a:bodyPr>
            <a:normAutofit/>
          </a:bodyPr>
          <a:lstStyle/>
          <a:p>
            <a:r>
              <a:rPr lang="hr-HR" sz="3600" dirty="0"/>
              <a:t>Kontrast svjetlo-tamno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628923" y="925627"/>
            <a:ext cx="381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Tonovi boje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004048" y="6237312"/>
            <a:ext cx="4063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Mario Gavran, OŠ Julija </a:t>
            </a:r>
            <a:r>
              <a:rPr lang="hr-HR" dirty="0" err="1"/>
              <a:t>Kempfa</a:t>
            </a:r>
            <a:r>
              <a:rPr lang="hr-HR" dirty="0"/>
              <a:t>, Požega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155733" y="4174322"/>
            <a:ext cx="2399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Rembrandt van Rijn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pl-PL" i="1" dirty="0">
                <a:solidFill>
                  <a:schemeClr val="bg1"/>
                </a:solidFill>
              </a:rPr>
              <a:t>Autoportret</a:t>
            </a:r>
            <a:r>
              <a:rPr lang="pl-PL" dirty="0">
                <a:solidFill>
                  <a:schemeClr val="bg1"/>
                </a:solidFill>
              </a:rPr>
              <a:t>,</a:t>
            </a:r>
          </a:p>
          <a:p>
            <a:r>
              <a:rPr lang="pl-PL" dirty="0">
                <a:solidFill>
                  <a:schemeClr val="bg1"/>
                </a:solidFill>
              </a:rPr>
              <a:t>1659 , ulje na platnu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45165" y="5223611"/>
            <a:ext cx="2369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Courtesy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National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Gallery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of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Washington)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357686" y="1428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/>
              <a:t>Takav kontrast se zove kontrast svjetlo-tamno</a:t>
            </a:r>
          </a:p>
          <a:p>
            <a:r>
              <a:rPr lang="hr-HR" sz="3200" dirty="0"/>
              <a:t> i on se vidi na ovoj slici.</a:t>
            </a:r>
          </a:p>
        </p:txBody>
      </p:sp>
      <p:pic>
        <p:nvPicPr>
          <p:cNvPr id="3074" name="Picture 2" descr="F:\Za profil prezentacije\Rembrandt van Rijn Saskia van Uylenburgh, the Wife of the Artist probab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748352" cy="4714908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4286248" y="5357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Rembrandt van Rijn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Saskia</a:t>
            </a:r>
            <a:r>
              <a:rPr lang="en-US" dirty="0"/>
              <a:t> van </a:t>
            </a:r>
            <a:r>
              <a:rPr lang="en-US" dirty="0" err="1"/>
              <a:t>Uylenburgh</a:t>
            </a:r>
            <a:endParaRPr lang="hr-H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57686" y="5786454"/>
            <a:ext cx="3328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Courtesy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National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Gallery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of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Washington)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1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26418" y="548680"/>
            <a:ext cx="7817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Pokušajte se sjetiti što je to ton boje?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426418" y="2106722"/>
            <a:ext cx="666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Ton je količina svjetla u boji.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50416" y="3861048"/>
            <a:ext cx="830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Kako nastaju tamniji, a kako svjetliji tonovi boje?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07941" y="4869160"/>
            <a:ext cx="89269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Dodavanjem bijele i crne boje nastaju svjetliji ili tamniji tonovi. </a:t>
            </a:r>
          </a:p>
          <a:p>
            <a:r>
              <a:rPr lang="hr-HR" sz="2400" dirty="0"/>
              <a:t>Što više bijele boje dodajemo u neku boju, boja postaje svjetlija, </a:t>
            </a:r>
          </a:p>
          <a:p>
            <a:r>
              <a:rPr lang="hr-HR" sz="2400" dirty="0"/>
              <a:t>a što više crne dodajemo boja postaje tamnija. </a:t>
            </a:r>
          </a:p>
          <a:p>
            <a:r>
              <a:rPr lang="hr-HR" sz="2400" dirty="0"/>
              <a:t>Može se reći da na taj način dodajemo, odnosno oduzimamo svjetlost.</a:t>
            </a:r>
          </a:p>
        </p:txBody>
      </p:sp>
    </p:spTree>
    <p:extLst>
      <p:ext uri="{BB962C8B-B14F-4D97-AF65-F5344CB8AC3E}">
        <p14:creationId xmlns:p14="http://schemas.microsoft.com/office/powerpoint/2010/main" val="3960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99592" y="836712"/>
            <a:ext cx="74888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4000" dirty="0">
                <a:ea typeface="Calibri"/>
                <a:cs typeface="Times New Roman"/>
              </a:rPr>
              <a:t>boja + bijela = svjetliji tonovi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4000" dirty="0">
                <a:ea typeface="Calibri"/>
                <a:cs typeface="Times New Roman"/>
              </a:rPr>
              <a:t>boja + crna = tamniji tonovi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4000" dirty="0">
              <a:ea typeface="Calibri"/>
              <a:cs typeface="Times New Roman"/>
            </a:endParaRPr>
          </a:p>
          <a:p>
            <a:r>
              <a:rPr lang="hr-HR" sz="3200" dirty="0">
                <a:ea typeface="Calibri"/>
                <a:cs typeface="Times New Roman"/>
              </a:rPr>
              <a:t>Kontrast svijetlih i tamnih tonova dobivamo kada svijetlom tonu boje suprotstavimo njezin tamniji ton.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5341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42910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Vincent van Gogh Green Wheat Fields, </a:t>
            </a:r>
            <a:r>
              <a:rPr lang="en-US" dirty="0" err="1">
                <a:solidFill>
                  <a:prstClr val="black"/>
                </a:solidFill>
                <a:ea typeface="Calibri"/>
                <a:cs typeface="Times New Roman"/>
              </a:rPr>
              <a:t>Auvers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1890 Painting</a:t>
            </a:r>
            <a:endParaRPr lang="hr-HR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098" name="Picture 2" descr="F:\Za profil prezentacije\Vincent van Gogh Green Wheat Fields, Auvers 1890 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5459143" cy="428628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5786" y="5643578"/>
            <a:ext cx="3328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Courtesy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National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Gallery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of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Washington)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929322" y="2214554"/>
            <a:ext cx="294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Koje boje vidite?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929290" y="3071810"/>
            <a:ext cx="3214710" cy="245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solidFill>
                  <a:prstClr val="black"/>
                </a:solidFill>
                <a:ea typeface="Calibri"/>
                <a:cs typeface="Arial" pitchFamily="34" charset="0"/>
              </a:rPr>
              <a:t>Gdje se vidi kontrast svijetlih i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solidFill>
                  <a:prstClr val="black"/>
                </a:solidFill>
                <a:ea typeface="Calibri"/>
                <a:cs typeface="Arial" pitchFamily="34" charset="0"/>
              </a:rPr>
              <a:t>tamnih tonova iste boje?</a:t>
            </a:r>
          </a:p>
        </p:txBody>
      </p:sp>
    </p:spTree>
    <p:extLst>
      <p:ext uri="{BB962C8B-B14F-4D97-AF65-F5344CB8AC3E}">
        <p14:creationId xmlns:p14="http://schemas.microsoft.com/office/powerpoint/2010/main" val="15866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714876" y="1500174"/>
            <a:ext cx="4572000" cy="625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ea typeface="Calibri"/>
                <a:cs typeface="Times New Roman"/>
              </a:rPr>
              <a:t>Koje boje uočavate?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4572000" y="2500306"/>
            <a:ext cx="4572000" cy="17580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solidFill>
                  <a:prstClr val="black"/>
                </a:solidFill>
                <a:ea typeface="Calibri"/>
                <a:cs typeface="Times New Roman"/>
              </a:rPr>
              <a:t>Gdje se vidi kontrast svijetlih i tamnih tonova iste boje?</a:t>
            </a:r>
          </a:p>
        </p:txBody>
      </p:sp>
      <p:pic>
        <p:nvPicPr>
          <p:cNvPr id="6145" name="Picture 1" descr="F:\Za profil prezentacije\Jean-Honoré Fragonard Young Girl Reading c. 1770 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929090" cy="4936000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357158" y="5786454"/>
            <a:ext cx="5006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Jean-</a:t>
            </a:r>
            <a:r>
              <a:rPr lang="en-US" dirty="0" err="1"/>
              <a:t>Honoré</a:t>
            </a:r>
            <a:r>
              <a:rPr lang="en-US" dirty="0"/>
              <a:t> Fragonard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i="1" dirty="0"/>
              <a:t>Djevojka koja čita</a:t>
            </a:r>
            <a:r>
              <a:rPr lang="hr-HR" dirty="0"/>
              <a:t>, </a:t>
            </a:r>
            <a:r>
              <a:rPr lang="en-US" dirty="0"/>
              <a:t>1770</a:t>
            </a:r>
            <a:endParaRPr lang="hr-H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596" y="6215082"/>
            <a:ext cx="3328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Courtesy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National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Gallery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of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Washington)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08732" y="1988840"/>
            <a:ext cx="7378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Prisjetimo se što je to kontrast?</a:t>
            </a:r>
          </a:p>
        </p:txBody>
      </p:sp>
    </p:spTree>
    <p:extLst>
      <p:ext uri="{BB962C8B-B14F-4D97-AF65-F5344CB8AC3E}">
        <p14:creationId xmlns:p14="http://schemas.microsoft.com/office/powerpoint/2010/main" val="62888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87624" y="2470253"/>
            <a:ext cx="6915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Mogu li boje biti u kontrastu?</a:t>
            </a:r>
          </a:p>
        </p:txBody>
      </p:sp>
    </p:spTree>
    <p:extLst>
      <p:ext uri="{BB962C8B-B14F-4D97-AF65-F5344CB8AC3E}">
        <p14:creationId xmlns:p14="http://schemas.microsoft.com/office/powerpoint/2010/main" val="52445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71600" y="494963"/>
            <a:ext cx="634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Kakav se kontrast može uočiti na ovom likovnom radu</a:t>
            </a:r>
            <a:r>
              <a:rPr lang="hr-HR" sz="4400" dirty="0"/>
              <a:t>?</a:t>
            </a:r>
          </a:p>
        </p:txBody>
      </p:sp>
      <p:pic>
        <p:nvPicPr>
          <p:cNvPr id="1026" name="Picture 2" descr="H:\kopirano s racunala\MARIO POSAO\2.RAZRED\2.b šk. god. 2013.14\fotografije za prezentacije iz likovnog\dr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3116"/>
            <a:ext cx="3240360" cy="43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214942" y="3786190"/>
            <a:ext cx="2927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Kontrast toplih i </a:t>
            </a:r>
          </a:p>
          <a:p>
            <a:r>
              <a:rPr lang="hr-HR" sz="3200" dirty="0"/>
              <a:t>hladnih boja.</a:t>
            </a:r>
          </a:p>
        </p:txBody>
      </p:sp>
    </p:spTree>
    <p:extLst>
      <p:ext uri="{BB962C8B-B14F-4D97-AF65-F5344CB8AC3E}">
        <p14:creationId xmlns:p14="http://schemas.microsoft.com/office/powerpoint/2010/main" val="1523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2526842"/>
            <a:ext cx="888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Danas ćemo učiti još nešto o kontrastima boja.</a:t>
            </a:r>
          </a:p>
        </p:txBody>
      </p:sp>
    </p:spTree>
    <p:extLst>
      <p:ext uri="{BB962C8B-B14F-4D97-AF65-F5344CB8AC3E}">
        <p14:creationId xmlns:p14="http://schemas.microsoft.com/office/powerpoint/2010/main" val="170064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5576" y="2564904"/>
            <a:ext cx="7217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Pogledaj dvije slike na idućem slajdu. </a:t>
            </a:r>
          </a:p>
          <a:p>
            <a:r>
              <a:rPr lang="hr-HR" sz="2800" dirty="0"/>
              <a:t>Obje imaju sličan motiv, obje prikazuju čovjeka. </a:t>
            </a:r>
          </a:p>
        </p:txBody>
      </p:sp>
    </p:spTree>
    <p:extLst>
      <p:ext uri="{BB962C8B-B14F-4D97-AF65-F5344CB8AC3E}">
        <p14:creationId xmlns:p14="http://schemas.microsoft.com/office/powerpoint/2010/main" val="426034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85918" y="5500702"/>
            <a:ext cx="4959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Slike su slične po motivu, </a:t>
            </a:r>
          </a:p>
          <a:p>
            <a:r>
              <a:rPr lang="hr-HR" sz="3600" dirty="0"/>
              <a:t>ali po čemu su različite?</a:t>
            </a:r>
          </a:p>
        </p:txBody>
      </p:sp>
      <p:pic>
        <p:nvPicPr>
          <p:cNvPr id="2050" name="Picture 2" descr="F:\Za profil prezentacije\Self-Portrait 1659 ulje na platn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2749951" cy="3554414"/>
          </a:xfrm>
          <a:prstGeom prst="rect">
            <a:avLst/>
          </a:prstGeom>
          <a:noFill/>
        </p:spPr>
      </p:pic>
      <p:pic>
        <p:nvPicPr>
          <p:cNvPr id="2051" name="Picture 3" descr="F:\Za profil prezentacije\Giovanni Bellini Portrait of a Young Man in Red c. 1480 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5794"/>
            <a:ext cx="2786082" cy="3432545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357158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Giovanni Bellini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i="1" dirty="0"/>
              <a:t>Portret mladića u crvenom</a:t>
            </a:r>
            <a:r>
              <a:rPr lang="hr-HR" dirty="0"/>
              <a:t>, </a:t>
            </a:r>
            <a:r>
              <a:rPr lang="en-US" dirty="0"/>
              <a:t>1480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500062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Rembrandt van Rijn</a:t>
            </a:r>
            <a:r>
              <a:rPr lang="hr-HR" dirty="0"/>
              <a:t>, </a:t>
            </a:r>
            <a:r>
              <a:rPr lang="pl-PL" i="1" dirty="0"/>
              <a:t>Autoportret</a:t>
            </a:r>
            <a:r>
              <a:rPr lang="pl-PL" dirty="0"/>
              <a:t>,</a:t>
            </a:r>
          </a:p>
          <a:p>
            <a:r>
              <a:rPr lang="pl-PL" dirty="0"/>
              <a:t>1659, ulje na platnu</a:t>
            </a:r>
            <a:endParaRPr lang="hr-H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28860" y="5072074"/>
            <a:ext cx="3328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Courtesy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National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Gallery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of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Washington)</a:t>
            </a: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28596" y="5286388"/>
            <a:ext cx="840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Na kojoj slici možete uočiti veliku suprotnost ili kontrast?</a:t>
            </a:r>
          </a:p>
        </p:txBody>
      </p:sp>
      <p:pic>
        <p:nvPicPr>
          <p:cNvPr id="4" name="Picture 2" descr="F:\Za profil prezentacije\Self-Portrait 1659 ulje na platn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2749951" cy="3554414"/>
          </a:xfrm>
          <a:prstGeom prst="rect">
            <a:avLst/>
          </a:prstGeom>
          <a:noFill/>
        </p:spPr>
      </p:pic>
      <p:pic>
        <p:nvPicPr>
          <p:cNvPr id="7" name="Picture 3" descr="F:\Za profil prezentacije\Giovanni Bellini Portrait of a Young Man in Red c. 1480 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5794"/>
            <a:ext cx="2786082" cy="343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3923928" y="31409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Sjene na slici su vrlo tamne. One su u suprotnosti su sa svijetlim tonovima lica. U tamnim je tonovima puno crne boje, a u svijetlim puno bijele boje. 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196490" y="19888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Što je to na ovoj slici </a:t>
            </a:r>
          </a:p>
          <a:p>
            <a:r>
              <a:rPr lang="pl-PL" sz="2400" dirty="0"/>
              <a:t>u svijetlo-tamnom kontrastu? </a:t>
            </a:r>
          </a:p>
        </p:txBody>
      </p:sp>
      <p:pic>
        <p:nvPicPr>
          <p:cNvPr id="7" name="Picture 2" descr="F:\Za profil prezentacije\Self-Portrait 1659 ulje na platn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214710" cy="415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376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tema</vt:lpstr>
      <vt:lpstr>Kontrast svjetlo-tamno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Kontrast svjetlo-tamno</dc:title>
  <dc:creator>Gordana Ivančić</dc:creator>
  <cp:lastModifiedBy>Maja Jelić-Kolar</cp:lastModifiedBy>
  <cp:revision>31</cp:revision>
  <dcterms:modified xsi:type="dcterms:W3CDTF">2016-12-07T10:48:11Z</dcterms:modified>
</cp:coreProperties>
</file>