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7" r:id="rId8"/>
    <p:sldId id="261" r:id="rId9"/>
    <p:sldId id="262" r:id="rId10"/>
    <p:sldId id="264" r:id="rId11"/>
    <p:sldId id="265" r:id="rId12"/>
    <p:sldId id="269" r:id="rId13"/>
    <p:sldId id="270" r:id="rId14"/>
    <p:sldId id="271" r:id="rId15"/>
    <p:sldId id="268" r:id="rId16"/>
    <p:sldId id="263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kopirano s racunala\MARIO POSAO\2.RAZRED\2.b šk. god. 2013.14\fotografije za prezentacije iz likovnog\la linea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/>
          <a:stretch/>
        </p:blipFill>
        <p:spPr bwMode="auto">
          <a:xfrm>
            <a:off x="2771800" y="2492896"/>
            <a:ext cx="3701666" cy="18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hr-HR" sz="5400" dirty="0" err="1">
                <a:latin typeface="+mn-lt"/>
              </a:rPr>
              <a:t>Obrisne</a:t>
            </a:r>
            <a:r>
              <a:rPr lang="hr-HR" sz="5400" dirty="0">
                <a:latin typeface="+mn-lt"/>
              </a:rPr>
              <a:t> i gradbene crte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860032" y="6237312"/>
            <a:ext cx="406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Mario Gavran, OŠ Julija </a:t>
            </a:r>
            <a:r>
              <a:rPr lang="hr-HR" dirty="0" err="1"/>
              <a:t>Kempfa</a:t>
            </a:r>
            <a:r>
              <a:rPr lang="hr-HR" dirty="0"/>
              <a:t>, Požega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698009" y="4149080"/>
            <a:ext cx="1763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err="1"/>
              <a:t>Osvaldo</a:t>
            </a:r>
            <a:r>
              <a:rPr lang="hr-HR" sz="1100" dirty="0"/>
              <a:t> </a:t>
            </a:r>
            <a:r>
              <a:rPr lang="hr-HR" sz="1100" dirty="0" err="1"/>
              <a:t>Cavandoli</a:t>
            </a:r>
            <a:r>
              <a:rPr lang="hr-HR" sz="1100" dirty="0"/>
              <a:t>, La </a:t>
            </a:r>
            <a:r>
              <a:rPr lang="hr-HR" sz="1100" dirty="0" err="1"/>
              <a:t>Linea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62849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9512" y="689620"/>
            <a:ext cx="867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Gdje u prirodi možemo vidjeti gradbene crte?</a:t>
            </a:r>
          </a:p>
        </p:txBody>
      </p:sp>
      <p:pic>
        <p:nvPicPr>
          <p:cNvPr id="5124" name="Picture 4" descr="H:\kopirano s racunala\MARIO POSAO\2.RAZRED\2.b šk. god. 2013.14\fotografije za prezentacije iz likovnog\084-morski j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" y="2478191"/>
            <a:ext cx="3602220" cy="23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kopirano s racunala\MARIO POSAO\2.RAZRED\2.b šk. god. 2013.14\fotografije za prezentacije iz likovnog\busen tra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926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kopirano s racunala\MARIO POSAO\2.RAZRED\2.b šk. god. 2013.14\fotografije za prezentacije iz likovnog\vjeveric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760954" cy="30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kopirano s racunala\MARIO POSAO\2.RAZRED\2.b šk. god. 2013.14\fotografije za prezentacije iz likovnog\jež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914779"/>
            <a:ext cx="42004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0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kopirano s racunala\MARIO POSAO\2.RAZRED\2.b šk. god. 2013.14\fotografije za prezentacije iz likovnog\trav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0414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kopirano s racunala\MARIO POSAO\2.RAZRED\2.b šk. god. 2013.14\fotografije za prezentacije iz likovnog\busen tra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85992" cy="53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0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kopirano s racunala\MARIO POSAO\2.RAZRED\2.b šk. god. 2013.14\fotografije za prezentacije iz likovnog\trav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93520" cy="51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0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kopirano s racunala\MARIO POSAO\2.RAZRED\2.b šk. god. 2013.14\fotografije za prezentacije iz likovnog\tr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990600"/>
            <a:ext cx="609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5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285852" y="4286256"/>
            <a:ext cx="7486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Što mislite, je li ovaj crtež nastao </a:t>
            </a:r>
          </a:p>
          <a:p>
            <a:r>
              <a:rPr lang="hr-HR" sz="3600" dirty="0" err="1"/>
              <a:t>obrisnom</a:t>
            </a:r>
            <a:r>
              <a:rPr lang="hr-HR" sz="3600" dirty="0"/>
              <a:t> crtom ili građenjem odnosno</a:t>
            </a:r>
          </a:p>
          <a:p>
            <a:r>
              <a:rPr lang="hr-HR" sz="3600" dirty="0"/>
              <a:t> gradbenim crtama?</a:t>
            </a:r>
          </a:p>
        </p:txBody>
      </p:sp>
      <p:pic>
        <p:nvPicPr>
          <p:cNvPr id="2051" name="Picture 3" descr="E:\kopirano s racunala\MARIO POSAO\likovni radovi\generacija 2012.13\1.b 2012.13\Pahuljica\P106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04"/>
            <a:ext cx="4381531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27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7544" y="622428"/>
            <a:ext cx="6386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Usporedi crteže ova dva drveta.</a:t>
            </a:r>
          </a:p>
          <a:p>
            <a:r>
              <a:rPr lang="hr-HR" sz="3600" dirty="0"/>
              <a:t> Jesu li nastali istim vrstama crta?</a:t>
            </a:r>
          </a:p>
        </p:txBody>
      </p:sp>
      <p:pic>
        <p:nvPicPr>
          <p:cNvPr id="4098" name="Picture 2" descr="H:\kopirano s racunala\MARIO POSAO\2.RAZRED\2.b šk. god. 2013.14\fotografije za prezentacije iz likovnog\drvo obrisno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 bwMode="auto">
          <a:xfrm>
            <a:off x="5557764" y="2132856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kopirano s racunala\MARIO POSAO\2.RAZRED\2.b šk. god. 2013.14\fotografije za prezentacije iz likovnog\drvo gradbeno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531440" cy="33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4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03648" y="1635463"/>
            <a:ext cx="187220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5"/>
          <p:cNvCxnSpPr/>
          <p:nvPr/>
        </p:nvCxnSpPr>
        <p:spPr>
          <a:xfrm>
            <a:off x="4860032" y="1635463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5012432" y="1635463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5198106" y="1635463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5317232" y="1635463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5469632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5622032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5789509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5944183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6098858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6231632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6394560" y="1635463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6536432" y="165821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niOkvir 46"/>
          <p:cNvSpPr txBox="1"/>
          <p:nvPr/>
        </p:nvSpPr>
        <p:spPr>
          <a:xfrm>
            <a:off x="1069019" y="476672"/>
            <a:ext cx="254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/>
              <a:t>Što vidiš?</a:t>
            </a:r>
          </a:p>
        </p:txBody>
      </p:sp>
      <p:sp>
        <p:nvSpPr>
          <p:cNvPr id="48" name="TekstniOkvir 47"/>
          <p:cNvSpPr txBox="1"/>
          <p:nvPr/>
        </p:nvSpPr>
        <p:spPr>
          <a:xfrm>
            <a:off x="2107894" y="4221088"/>
            <a:ext cx="399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T o su dva kvadrata. </a:t>
            </a:r>
          </a:p>
        </p:txBody>
      </p:sp>
      <p:sp>
        <p:nvSpPr>
          <p:cNvPr id="49" name="Pravokutnik 48"/>
          <p:cNvSpPr/>
          <p:nvPr/>
        </p:nvSpPr>
        <p:spPr>
          <a:xfrm>
            <a:off x="2125233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600" dirty="0"/>
              <a:t>Jesu li isti?</a:t>
            </a:r>
          </a:p>
          <a:p>
            <a:r>
              <a:rPr lang="hr-HR" sz="3600" dirty="0"/>
              <a:t> U čemu je razlika?</a:t>
            </a:r>
          </a:p>
        </p:txBody>
      </p:sp>
    </p:spTree>
    <p:extLst>
      <p:ext uri="{BB962C8B-B14F-4D97-AF65-F5344CB8AC3E}">
        <p14:creationId xmlns:p14="http://schemas.microsoft.com/office/powerpoint/2010/main" val="34781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avni poveznik 19"/>
          <p:cNvCxnSpPr/>
          <p:nvPr/>
        </p:nvCxnSpPr>
        <p:spPr>
          <a:xfrm>
            <a:off x="1374407" y="2348880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 flipH="1">
            <a:off x="1374407" y="2348880"/>
            <a:ext cx="20882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3458745" y="2363206"/>
            <a:ext cx="1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flipH="1">
            <a:off x="1370514" y="4235414"/>
            <a:ext cx="20882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4909811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5198106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>
            <a:off x="5043431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>
            <a:off x="6274587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6150067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>
            <a:off x="5944183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>
            <a:off x="5813684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>
            <a:off x="5634834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/>
          <p:cNvCxnSpPr/>
          <p:nvPr/>
        </p:nvCxnSpPr>
        <p:spPr>
          <a:xfrm>
            <a:off x="5483018" y="2245063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5346541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/>
          <p:cNvCxnSpPr/>
          <p:nvPr/>
        </p:nvCxnSpPr>
        <p:spPr>
          <a:xfrm>
            <a:off x="6516216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/>
          <p:cNvCxnSpPr/>
          <p:nvPr/>
        </p:nvCxnSpPr>
        <p:spPr>
          <a:xfrm>
            <a:off x="6394560" y="227687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395536" y="698854"/>
            <a:ext cx="7618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Pogledaj kako je nastao prvi kvadrat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70514" y="5445224"/>
            <a:ext cx="549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A ovako je nastao drugi kvadrat.</a:t>
            </a:r>
          </a:p>
        </p:txBody>
      </p:sp>
    </p:spTree>
    <p:extLst>
      <p:ext uri="{BB962C8B-B14F-4D97-AF65-F5344CB8AC3E}">
        <p14:creationId xmlns:p14="http://schemas.microsoft.com/office/powerpoint/2010/main" val="18165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avni poveznik 19"/>
          <p:cNvCxnSpPr/>
          <p:nvPr/>
        </p:nvCxnSpPr>
        <p:spPr>
          <a:xfrm>
            <a:off x="1374407" y="2348880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 flipH="1">
            <a:off x="1374407" y="2348880"/>
            <a:ext cx="20882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3458745" y="2363206"/>
            <a:ext cx="1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flipH="1">
            <a:off x="1370514" y="4235414"/>
            <a:ext cx="20882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3714744" y="2143116"/>
            <a:ext cx="4983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Crta kojom je nastao ovaj kvadrat zove se </a:t>
            </a:r>
            <a:r>
              <a:rPr lang="hr-HR" sz="3200" b="1" dirty="0" err="1"/>
              <a:t>obrisna</a:t>
            </a:r>
            <a:r>
              <a:rPr lang="hr-HR" sz="3200" b="1" dirty="0"/>
              <a:t> crta </a:t>
            </a:r>
            <a:r>
              <a:rPr lang="hr-HR" sz="3200" dirty="0"/>
              <a:t>jer njome dobijem obris predmeta kojeg crtamo. </a:t>
            </a:r>
          </a:p>
        </p:txBody>
      </p:sp>
    </p:spTree>
    <p:extLst>
      <p:ext uri="{BB962C8B-B14F-4D97-AF65-F5344CB8AC3E}">
        <p14:creationId xmlns:p14="http://schemas.microsoft.com/office/powerpoint/2010/main" val="389918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832356"/>
            <a:ext cx="771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Evo još nekih crteža nastalih </a:t>
            </a:r>
            <a:r>
              <a:rPr lang="hr-HR" sz="3200" dirty="0" err="1"/>
              <a:t>obrisnom</a:t>
            </a:r>
            <a:r>
              <a:rPr lang="hr-HR" sz="3200" dirty="0"/>
              <a:t> crtom.</a:t>
            </a:r>
          </a:p>
        </p:txBody>
      </p:sp>
      <p:pic>
        <p:nvPicPr>
          <p:cNvPr id="2050" name="Picture 2" descr="H:\kopirano s racunala\MARIO POSAO\2.RAZRED\2.b šk. god. 2013.14\fotografije za prezentacije iz likovnog\ha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4" y="4149080"/>
            <a:ext cx="3374049" cy="22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kopirano s racunala\MARIO POSAO\2.RAZRED\2.b šk. god. 2013.14\fotografije za prezentacije iz likovnog\ca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600">
            <a:off x="4042807" y="4593591"/>
            <a:ext cx="4199950" cy="18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kopirano s racunala\MARIO POSAO\2.RAZRED\2.b šk. god. 2013.14\fotografije za prezentacije iz likovnog\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428736"/>
            <a:ext cx="2968741" cy="27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kopirano s racunala\MARIO POSAO\2.RAZRED\2.b šk. god. 2013.14\fotografije za prezentacije iz likovnog\drvo obrisnom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4"/>
          <a:stretch/>
        </p:blipFill>
        <p:spPr bwMode="auto">
          <a:xfrm rot="259970">
            <a:off x="6354982" y="1494731"/>
            <a:ext cx="2163281" cy="28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285852" y="285728"/>
            <a:ext cx="7041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Kakvim je crtama nacrtan ovaj pauk?</a:t>
            </a:r>
          </a:p>
        </p:txBody>
      </p:sp>
      <p:pic>
        <p:nvPicPr>
          <p:cNvPr id="1026" name="Picture 2" descr="E:\kopirano s racunala\MARIO POSAO\likovni radovi\1.b 2004.05\IMG_1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678933" cy="5008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06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57224" y="1142984"/>
            <a:ext cx="755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err="1"/>
              <a:t>Obrisna</a:t>
            </a:r>
            <a:r>
              <a:rPr lang="hr-HR" sz="3600" dirty="0"/>
              <a:t> crta u poznatom crtanom filmu</a:t>
            </a:r>
          </a:p>
        </p:txBody>
      </p:sp>
      <p:pic>
        <p:nvPicPr>
          <p:cNvPr id="8194" name="Picture 2" descr="H:\kopirano s racunala\MARIO POSAO\2.RAZRED\2.b šk. god. 2013.14\fotografije za prezentacije iz likovnog\la line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80320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429256" y="5786454"/>
            <a:ext cx="276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Osvaldo</a:t>
            </a:r>
            <a:r>
              <a:rPr lang="hr-HR" dirty="0"/>
              <a:t> </a:t>
            </a:r>
            <a:r>
              <a:rPr lang="hr-HR" dirty="0" err="1"/>
              <a:t>Cavandoli</a:t>
            </a:r>
            <a:r>
              <a:rPr lang="hr-HR" dirty="0"/>
              <a:t>, La </a:t>
            </a:r>
            <a:r>
              <a:rPr lang="hr-HR" dirty="0" err="1"/>
              <a:t>Linea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642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avni poveznik 30"/>
          <p:cNvCxnSpPr/>
          <p:nvPr/>
        </p:nvCxnSpPr>
        <p:spPr>
          <a:xfrm>
            <a:off x="2411760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2771800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>
            <a:off x="2555776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>
            <a:off x="3851920" y="1914660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3707904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>
            <a:off x="3563888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>
            <a:off x="3419872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>
            <a:off x="3275856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/>
          <p:cNvCxnSpPr/>
          <p:nvPr/>
        </p:nvCxnSpPr>
        <p:spPr>
          <a:xfrm>
            <a:off x="3131840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2987824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/>
          <p:cNvCxnSpPr/>
          <p:nvPr/>
        </p:nvCxnSpPr>
        <p:spPr>
          <a:xfrm>
            <a:off x="4139952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/>
          <p:cNvCxnSpPr/>
          <p:nvPr/>
        </p:nvCxnSpPr>
        <p:spPr>
          <a:xfrm>
            <a:off x="3995936" y="1916832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4572000" y="1000108"/>
            <a:ext cx="38641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Ovaj je kvadrat nastao dodavanjem crta iznutra. </a:t>
            </a:r>
          </a:p>
          <a:p>
            <a:r>
              <a:rPr lang="hr-HR" sz="3600" dirty="0"/>
              <a:t>Nastao je građenjem, pa se takve crte nazivaju </a:t>
            </a:r>
            <a:r>
              <a:rPr lang="hr-HR" sz="3600" b="1" dirty="0"/>
              <a:t>gradbenim crtama</a:t>
            </a:r>
            <a:r>
              <a:rPr lang="hr-HR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267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9512" y="677047"/>
            <a:ext cx="8607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Ovaj je crtež nastao dodavanjem crta iznutra,</a:t>
            </a:r>
          </a:p>
          <a:p>
            <a:r>
              <a:rPr lang="hr-HR" sz="3600" dirty="0"/>
              <a:t> dakle gradbenim crtama. </a:t>
            </a:r>
          </a:p>
        </p:txBody>
      </p:sp>
      <p:pic>
        <p:nvPicPr>
          <p:cNvPr id="3074" name="Picture 2" descr="H:\kopirano s racunala\MARIO POSAO\2.RAZRED\2.b šk. god. 2013.14\fotografije za prezentacije iz likovnog\drvo gradbeno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90" y="2023549"/>
            <a:ext cx="46088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8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165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tema</vt:lpstr>
      <vt:lpstr>Obrisne i gradbene crte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Obrisne i gradbene crte</dc:title>
  <dc:creator>Gordana Ivančić</dc:creator>
  <cp:lastModifiedBy>Maja Jelić-Kolar</cp:lastModifiedBy>
  <cp:revision>19</cp:revision>
  <dcterms:modified xsi:type="dcterms:W3CDTF">2016-12-07T10:53:59Z</dcterms:modified>
</cp:coreProperties>
</file>