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  <p:sldId id="259" r:id="rId6"/>
    <p:sldId id="262" r:id="rId7"/>
    <p:sldId id="263" r:id="rId8"/>
    <p:sldId id="264" r:id="rId9"/>
    <p:sldId id="272" r:id="rId10"/>
    <p:sldId id="265" r:id="rId11"/>
    <p:sldId id="266" r:id="rId12"/>
    <p:sldId id="267" r:id="rId13"/>
    <p:sldId id="268" r:id="rId14"/>
    <p:sldId id="269" r:id="rId15"/>
    <p:sldId id="271" r:id="rId16"/>
  </p:sldIdLst>
  <p:sldSz cx="9144000" cy="6858000" type="screen4x3"/>
  <p:notesSz cx="6858000" cy="9144000"/>
  <p:defaultTextStyle>
    <a:defPPr>
      <a:defRPr lang="hr-H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1914" y="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2C615A-C090-4422-A765-E09835CAC923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C3E153-1293-4E17-9B59-7F5AB829F9D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F8C95A-F681-44D5-892F-16648B11E2C3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B9179F-4064-4734-B3A3-D3B540C3B92A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727D45-3CFC-498B-9A84-635290FC965C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4F725D-C943-482E-95CA-C78878A1F1DF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C6A696-E081-4164-8E6F-15AA8924AB2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E1BCB-AF3D-4CDB-A608-85B25D10C6C6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9FDFF3-6AB4-4D6C-BC4B-39FEE7B347DE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C848F9-ED13-4588-A24B-F50F7324584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9CEAFC-BE2C-4ACB-AD39-657516F8DFF1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/>
              <a:t>Kliknite da biste uredili stil naslova matrice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8A4AFBCC-E415-497E-98E3-571C764CE080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457200"/>
            <a:ext cx="7772400" cy="1470025"/>
          </a:xfrm>
        </p:spPr>
        <p:txBody>
          <a:bodyPr/>
          <a:lstStyle/>
          <a:p>
            <a:pPr eaLnBrk="1" hangingPunct="1"/>
            <a:r>
              <a:rPr lang="hr-HR" sz="3200" dirty="0">
                <a:solidFill>
                  <a:schemeClr val="tx1"/>
                </a:solidFill>
                <a:latin typeface="Calibri" panose="020F0502020204030204" pitchFamily="34" charset="0"/>
              </a:rPr>
              <a:t>Unutarnji i izvanjski prostor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1458912"/>
            <a:ext cx="6400800" cy="1752600"/>
          </a:xfrm>
        </p:spPr>
        <p:txBody>
          <a:bodyPr/>
          <a:lstStyle/>
          <a:p>
            <a:pPr eaLnBrk="1" hangingPunct="1"/>
            <a:r>
              <a:rPr lang="hr-HR" sz="1800" dirty="0"/>
              <a:t>Dizajn</a:t>
            </a:r>
          </a:p>
        </p:txBody>
      </p:sp>
      <p:sp>
        <p:nvSpPr>
          <p:cNvPr id="6" name="TekstniOkvir 5"/>
          <p:cNvSpPr txBox="1"/>
          <p:nvPr/>
        </p:nvSpPr>
        <p:spPr>
          <a:xfrm>
            <a:off x="4876800" y="6248400"/>
            <a:ext cx="388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r-Latn-C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>
                <a:latin typeface="Calibri" panose="020F0502020204030204" pitchFamily="34" charset="0"/>
              </a:rPr>
              <a:t>Mario Gavran, OŠ Julija </a:t>
            </a:r>
            <a:r>
              <a:rPr lang="hr-HR" dirty="0" err="1">
                <a:latin typeface="Calibri" panose="020F0502020204030204" pitchFamily="34" charset="0"/>
              </a:rPr>
              <a:t>Kempfa</a:t>
            </a:r>
            <a:r>
              <a:rPr lang="hr-HR" dirty="0">
                <a:latin typeface="Calibri" panose="020F0502020204030204" pitchFamily="34" charset="0"/>
              </a:rPr>
              <a:t>, Požega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0" y="1981200"/>
            <a:ext cx="2615914" cy="372213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762000" y="5305425"/>
            <a:ext cx="66294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hr-HR" dirty="0"/>
              <a:t>Automobil je malen jer prevozi putnike. On ima manji unutarnji prostor. Autobus ima veći unutarnji prostor, jer u njega mora stati puno putnika. </a:t>
            </a:r>
          </a:p>
        </p:txBody>
      </p:sp>
      <p:sp>
        <p:nvSpPr>
          <p:cNvPr id="11267" name="Rectangle 10"/>
          <p:cNvSpPr>
            <a:spLocks noChangeArrowheads="1"/>
          </p:cNvSpPr>
          <p:nvPr/>
        </p:nvSpPr>
        <p:spPr bwMode="auto">
          <a:xfrm>
            <a:off x="762000" y="4038600"/>
            <a:ext cx="6781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hr-HR" dirty="0"/>
              <a:t>Kakav je odnos unutarnjeg i vanjskog prostora kod automobila, a kakav kod autobusa?</a:t>
            </a:r>
          </a:p>
        </p:txBody>
      </p:sp>
      <p:pic>
        <p:nvPicPr>
          <p:cNvPr id="11268" name="Picture 11" descr="insigni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2209800"/>
            <a:ext cx="2133600" cy="142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Picture 12" descr="auto dizaj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5000" y="609600"/>
            <a:ext cx="234315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0" name="Picture 13" descr="autobus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4800" y="914400"/>
            <a:ext cx="4343400" cy="2151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5"/>
          <p:cNvSpPr txBox="1">
            <a:spLocks noChangeArrowheads="1"/>
          </p:cNvSpPr>
          <p:nvPr/>
        </p:nvSpPr>
        <p:spPr bwMode="auto">
          <a:xfrm>
            <a:off x="4953000" y="1752600"/>
            <a:ext cx="30829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/>
              <a:t>Čemu služe skijaške cipele?</a:t>
            </a: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685800" y="3810000"/>
            <a:ext cx="7696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hr-HR" dirty="0"/>
              <a:t>U unutarnji prostor cipele stavlja se stopalo. </a:t>
            </a:r>
          </a:p>
          <a:p>
            <a:r>
              <a:rPr lang="hr-HR" dirty="0"/>
              <a:t>Cipela mora biti čvrsta i udobna da zaštiti stopalo od ozljeda.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533400" y="5334000"/>
            <a:ext cx="4184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/>
              <a:t>Što određuje oblik unutarnjeg prostora?</a:t>
            </a:r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5334000" y="5105400"/>
            <a:ext cx="3429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/>
              <a:t>Oblik unutarnjeg prostora određen je namjenom cipele.  </a:t>
            </a:r>
          </a:p>
        </p:txBody>
      </p:sp>
      <p:pic>
        <p:nvPicPr>
          <p:cNvPr id="12294" name="Picture 14" descr="F:\slike za dizajn\ski shoe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304800"/>
            <a:ext cx="31242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6" grpId="0"/>
      <p:bldP spid="15367" grpId="0"/>
      <p:bldP spid="1536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685800" y="4953000"/>
            <a:ext cx="7696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dirty="0"/>
              <a:t>Neke su cipele visoke (čizme, gležnjače). One su toplije i nose se zimi za hladnijega vremena.</a:t>
            </a:r>
          </a:p>
        </p:txBody>
      </p:sp>
      <p:pic>
        <p:nvPicPr>
          <p:cNvPr id="13315" name="Picture 6" descr="zimske čizm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914400"/>
            <a:ext cx="31242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7" descr="visoka cipel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95800" y="1371600"/>
            <a:ext cx="3657600" cy="235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1600200" y="4876800"/>
            <a:ext cx="5334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/>
              <a:t>Ne, jer ona služi za elegantne prigode, na primjer za večernje izlaske. </a:t>
            </a:r>
          </a:p>
        </p:txBody>
      </p:sp>
      <p:pic>
        <p:nvPicPr>
          <p:cNvPr id="14339" name="Picture 6" descr="štikl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1219200"/>
            <a:ext cx="4495800" cy="332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TekstniOkvir 5"/>
          <p:cNvSpPr txBox="1">
            <a:spLocks noChangeArrowheads="1"/>
          </p:cNvSpPr>
          <p:nvPr/>
        </p:nvSpPr>
        <p:spPr bwMode="auto">
          <a:xfrm>
            <a:off x="5486400" y="1676400"/>
            <a:ext cx="3352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/>
              <a:t>Moraju li ove cipele imati veliki </a:t>
            </a:r>
          </a:p>
          <a:p>
            <a:r>
              <a:rPr lang="hr-HR"/>
              <a:t>unutarnji prostor?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1600200" y="5181600"/>
            <a:ext cx="5486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dirty="0"/>
              <a:t>Zato da bi cipela izgledala smiješno.</a:t>
            </a:r>
          </a:p>
        </p:txBody>
      </p:sp>
      <p:pic>
        <p:nvPicPr>
          <p:cNvPr id="15363" name="Picture 6" descr="klaun cipel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762000"/>
            <a:ext cx="4724400" cy="379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kstniOkvir 5"/>
          <p:cNvSpPr txBox="1">
            <a:spLocks noChangeArrowheads="1"/>
          </p:cNvSpPr>
          <p:nvPr/>
        </p:nvSpPr>
        <p:spPr bwMode="auto">
          <a:xfrm>
            <a:off x="5561013" y="1600200"/>
            <a:ext cx="3519487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/>
              <a:t>Zašto ova klaunovska cipela ima</a:t>
            </a:r>
          </a:p>
          <a:p>
            <a:r>
              <a:rPr lang="hr-HR"/>
              <a:t>Tako veliki unutarnji prostor </a:t>
            </a:r>
          </a:p>
          <a:p>
            <a:r>
              <a:rPr lang="hr-HR"/>
              <a:t>na prstima?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1905000" y="2179638"/>
            <a:ext cx="4953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hr-HR"/>
              <a:t>. </a:t>
            </a:r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1752600" y="1447800"/>
            <a:ext cx="533400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sz="3600" b="1"/>
              <a:t>Danas ćete u glinamolu dizajnirati cipele što neobičnijeg oblika. Dakle, vaša cipela bi trebala imati neobičan unutarnji prostor.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609600" y="5105400"/>
            <a:ext cx="51816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hr-HR" dirty="0"/>
              <a:t>Kutija je masa, a prostor je sve unutar ili izvan nje. Unutar kutije nalazi se unutarnji, a oko nje vanjski prostor. 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990600" y="1295400"/>
            <a:ext cx="1670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/>
              <a:t>Što je prostor?</a:t>
            </a:r>
          </a:p>
        </p:txBody>
      </p:sp>
      <p:sp>
        <p:nvSpPr>
          <p:cNvPr id="3076" name="Text Box 8"/>
          <p:cNvSpPr txBox="1">
            <a:spLocks noChangeArrowheads="1"/>
          </p:cNvSpPr>
          <p:nvPr/>
        </p:nvSpPr>
        <p:spPr bwMode="auto">
          <a:xfrm>
            <a:off x="990600" y="457200"/>
            <a:ext cx="151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/>
              <a:t>Što je masa?</a:t>
            </a:r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4876800" y="609600"/>
            <a:ext cx="1797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/>
              <a:t>Masa je punina.</a:t>
            </a:r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4572000" y="1295400"/>
            <a:ext cx="2165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/>
              <a:t>Prostor je praznina.</a:t>
            </a:r>
          </a:p>
        </p:txBody>
      </p:sp>
      <p:pic>
        <p:nvPicPr>
          <p:cNvPr id="7181" name="Picture 13" descr="kutij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2057400"/>
            <a:ext cx="28194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Pravokutnik 10"/>
          <p:cNvSpPr>
            <a:spLocks noChangeArrowheads="1"/>
          </p:cNvSpPr>
          <p:nvPr/>
        </p:nvSpPr>
        <p:spPr bwMode="auto">
          <a:xfrm>
            <a:off x="6729413" y="5086350"/>
            <a:ext cx="22860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>
                <a:solidFill>
                  <a:srgbClr val="000000"/>
                </a:solidFill>
              </a:rPr>
              <a:t>I kuća je masa, a okružuje ju i ispunjava prostor. </a:t>
            </a:r>
            <a:endParaRPr lang="hr-HR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4"/>
          <a:srcRect l="4074" b="6502"/>
          <a:stretch/>
        </p:blipFill>
        <p:spPr>
          <a:xfrm>
            <a:off x="5867399" y="2533049"/>
            <a:ext cx="2613179" cy="21913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/>
      <p:bldP spid="7175" grpId="0"/>
      <p:bldP spid="7177" grpId="0"/>
      <p:bldP spid="7178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4572000" y="5121275"/>
            <a:ext cx="4572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hr-HR" i="1"/>
              <a:t>Unutar velike zgrade ima mnogo unutarnjeg prostora jer tu živi puno ljudi. 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3581400" y="990600"/>
            <a:ext cx="5105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i="1"/>
              <a:t>U maloj kući ima malo unutarnjeg prostora, a oko nje je mnogo vanjskoga prostora</a:t>
            </a:r>
          </a:p>
        </p:txBody>
      </p:sp>
      <p:pic>
        <p:nvPicPr>
          <p:cNvPr id="4100" name="Picture 7" descr="zgrada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9200" y="3200400"/>
            <a:ext cx="2590800" cy="173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8" descr="zgrada ritam boj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3048000"/>
            <a:ext cx="38100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5"/>
          <a:srcRect l="4074" b="6502"/>
          <a:stretch/>
        </p:blipFill>
        <p:spPr>
          <a:xfrm>
            <a:off x="762000" y="381000"/>
            <a:ext cx="2613179" cy="21913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/>
      <p:bldP spid="92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1371600" y="685800"/>
            <a:ext cx="54102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i="1"/>
              <a:t>Prostor unutar mase naziva se volumen ili zapremina. Zapremina zapravo znači koliko nečega stane unutar neke mase.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1828800" y="5334000"/>
            <a:ext cx="60198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hr-HR" i="1"/>
              <a:t>Šalica čaja je masa, a okružuje ju vanjski i ispunjava unutarnji prostor. Količinu čaja koja stane u šalicu nazivamo volumenom.</a:t>
            </a:r>
            <a:r>
              <a:rPr lang="hr-HR"/>
              <a:t> </a:t>
            </a:r>
          </a:p>
        </p:txBody>
      </p:sp>
      <p:pic>
        <p:nvPicPr>
          <p:cNvPr id="5124" name="Picture 9" descr="F:\slike za dizajn\cup of tea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1905000"/>
            <a:ext cx="4891088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ChangeArrowheads="1"/>
          </p:cNvSpPr>
          <p:nvPr/>
        </p:nvSpPr>
        <p:spPr bwMode="auto">
          <a:xfrm>
            <a:off x="1828800" y="2133600"/>
            <a:ext cx="6019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sz="3600"/>
              <a:t>Odnos unutarnjeg i vanjskog prostora nekog predmeta određuje i njegovu namjenu.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762000" y="4925129"/>
            <a:ext cx="7620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hr-HR" dirty="0"/>
              <a:t>Vrč ima izduženi unutarnji prostor koji služi da se u njemu drži voda. Unutarnjeg prostora mora biti dovoljno za nekoliko čaša vode, ali previše vode bit će teško za držati u ruci. Zato nije praktično da vrč ima previše unutarnjeg prostora. </a:t>
            </a:r>
          </a:p>
        </p:txBody>
      </p:sp>
      <p:sp>
        <p:nvSpPr>
          <p:cNvPr id="7171" name="Text Box 7"/>
          <p:cNvSpPr txBox="1">
            <a:spLocks noChangeArrowheads="1"/>
          </p:cNvSpPr>
          <p:nvPr/>
        </p:nvSpPr>
        <p:spPr bwMode="auto">
          <a:xfrm>
            <a:off x="762000" y="3733800"/>
            <a:ext cx="773801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dirty="0"/>
              <a:t>Kakav  je unutarnji prostor vrča za vodu? Čemu služi taj unutarnji prostor?</a:t>
            </a:r>
          </a:p>
          <a:p>
            <a:r>
              <a:rPr lang="hr-HR" dirty="0"/>
              <a:t>Koliko ga mora biti?</a:t>
            </a:r>
          </a:p>
        </p:txBody>
      </p:sp>
      <p:pic>
        <p:nvPicPr>
          <p:cNvPr id="7172" name="Picture 15" descr="F:\slike za dizajn\vrč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1295400"/>
            <a:ext cx="1752600" cy="159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8" descr="F:\slike za dizajn\vrč 2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05400" y="838200"/>
            <a:ext cx="2133600" cy="288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1371600" y="5105400"/>
            <a:ext cx="6705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hr-HR"/>
              <a:t>Novčanik ne mora imati veliki unutarnji prostor jer služi za držanje tankih predmeta – novca, kartica, iskaznica... Prostor novčanika treba biti što plići kako bi zauzimao što manje mjesta u džepovima.</a:t>
            </a:r>
          </a:p>
        </p:txBody>
      </p:sp>
      <p:sp>
        <p:nvSpPr>
          <p:cNvPr id="8195" name="Rectangle 6"/>
          <p:cNvSpPr>
            <a:spLocks noChangeArrowheads="1"/>
          </p:cNvSpPr>
          <p:nvPr/>
        </p:nvSpPr>
        <p:spPr bwMode="auto">
          <a:xfrm>
            <a:off x="1828800" y="3657600"/>
            <a:ext cx="45720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dirty="0"/>
              <a:t>Kakav  je unutarnji prostor novčanika? Čemu služi taj unutarnji prostor?</a:t>
            </a:r>
          </a:p>
          <a:p>
            <a:r>
              <a:rPr lang="hr-HR" dirty="0"/>
              <a:t>Koliko ga mora biti?</a:t>
            </a:r>
          </a:p>
        </p:txBody>
      </p:sp>
      <p:pic>
        <p:nvPicPr>
          <p:cNvPr id="8196" name="Picture 7" descr="novčani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381000"/>
            <a:ext cx="4495800" cy="299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685800" y="4863217"/>
            <a:ext cx="7010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hr-HR" dirty="0"/>
              <a:t>Košara i ruksak služe tomu da se u njima nešto drži ili  prenosi. Ako je u ruksaku premalo unutarnjega prostora malo ćemo stvari u njemu moći nositi na izlet. Ako je previše unutarnjeg prostora, bit će težak pa se neće moći prenositi. </a:t>
            </a:r>
          </a:p>
        </p:txBody>
      </p:sp>
      <p:pic>
        <p:nvPicPr>
          <p:cNvPr id="9219" name="Picture 7" descr="košar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38800" y="1828800"/>
            <a:ext cx="24003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Picture 8" descr="ruksak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3000" y="1524000"/>
            <a:ext cx="1924050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kstniOkvir 3"/>
          <p:cNvSpPr txBox="1">
            <a:spLocks noChangeArrowheads="1"/>
          </p:cNvSpPr>
          <p:nvPr/>
        </p:nvSpPr>
        <p:spPr bwMode="auto">
          <a:xfrm>
            <a:off x="1676400" y="1219200"/>
            <a:ext cx="60833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/>
              <a:t>Što je neobično i pomalo smiješno na ovim fotografijama?</a:t>
            </a:r>
          </a:p>
        </p:txBody>
      </p:sp>
      <p:sp>
        <p:nvSpPr>
          <p:cNvPr id="6" name="TekstniOkvir 5"/>
          <p:cNvSpPr txBox="1">
            <a:spLocks noChangeArrowheads="1"/>
          </p:cNvSpPr>
          <p:nvPr/>
        </p:nvSpPr>
        <p:spPr bwMode="auto">
          <a:xfrm>
            <a:off x="838200" y="5410200"/>
            <a:ext cx="78025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/>
              <a:t>Unutarnji prostori ovih šešira ne odgovaraju veličini glava onih koji ih nose.</a:t>
            </a:r>
          </a:p>
        </p:txBody>
      </p:sp>
      <p:pic>
        <p:nvPicPr>
          <p:cNvPr id="10244" name="Picture 11" descr="F:\slike za dizajn\mala kapa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9200" y="1981200"/>
            <a:ext cx="3581400" cy="268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Picture 10" descr="F:\slike za dizajn\funny-kid-with-mexican-hat-pictur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1981200"/>
            <a:ext cx="4087813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Zadani dizajn">
  <a:themeElements>
    <a:clrScheme name="Zadani dizaj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Zadani dizaj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Zadani dizaj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285</TotalTime>
  <Words>499</Words>
  <Application>Microsoft Office PowerPoint</Application>
  <PresentationFormat>On-screen Show (4:3)</PresentationFormat>
  <Paragraphs>40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Zadani dizajn</vt:lpstr>
      <vt:lpstr>Unutarnji i izvanjski prostor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Gordana Ivančić</dc:creator>
  <cp:lastModifiedBy>Maja Jelić-Kolar</cp:lastModifiedBy>
  <cp:revision>17</cp:revision>
  <cp:lastPrinted>1601-01-01T00:00:00Z</cp:lastPrinted>
  <dcterms:created xsi:type="dcterms:W3CDTF">1601-01-01T00:00:00Z</dcterms:created>
  <dcterms:modified xsi:type="dcterms:W3CDTF">2016-12-07T11:00:14Z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