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1" r:id="rId3"/>
    <p:sldId id="262" r:id="rId4"/>
    <p:sldId id="263" r:id="rId5"/>
    <p:sldId id="264" r:id="rId6"/>
    <p:sldId id="265" r:id="rId7"/>
    <p:sldId id="266" r:id="rId8"/>
    <p:sldId id="267" r:id="rId9"/>
    <p:sldId id="256" r:id="rId10"/>
    <p:sldId id="269" r:id="rId11"/>
    <p:sldId id="257" r:id="rId12"/>
    <p:sldId id="258" r:id="rId13"/>
    <p:sldId id="259" r:id="rId14"/>
    <p:sldId id="270" r:id="rId15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11" autoAdjust="0"/>
    <p:restoredTop sz="94660"/>
  </p:normalViewPr>
  <p:slideViewPr>
    <p:cSldViewPr>
      <p:cViewPr varScale="1">
        <p:scale>
          <a:sx n="108" d="100"/>
          <a:sy n="108" d="100"/>
        </p:scale>
        <p:origin x="159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D444B-5420-4CEE-9FAC-93BF2B4592A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209BA-BBF8-4304-AE33-FC6C8CFD318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B767-DB91-46AB-B039-BCD67A54465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6AD61-666B-411A-9F8C-0E9AD9E98D3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CC96A-5920-41E6-9021-796AF0DBC08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80D60-3C95-434B-AB72-466E941C398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9FC48-16BB-47E3-A180-C1F17C3D087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98A4F-8D1A-4825-B84F-0C4DD09905D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59B51-0399-4EE8-A110-0DC1D53F135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5BCF9-4CCE-48CB-9DCC-5134DC54377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79448-5388-4363-998A-655EAF6038E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BF3D8C2-6F47-4F9B-96E0-81ADA42920C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E:\kopirano s racunala\MARIO POSAO\likovni radovi\generacija 2012.13\1.b 2012.13\Tambura, vrste crta\P10702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057330"/>
            <a:ext cx="2838692" cy="3784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Naslov 1"/>
          <p:cNvSpPr>
            <a:spLocks noGrp="1"/>
          </p:cNvSpPr>
          <p:nvPr>
            <p:ph type="ctrTitle"/>
          </p:nvPr>
        </p:nvSpPr>
        <p:spPr>
          <a:xfrm>
            <a:off x="723900" y="112333"/>
            <a:ext cx="7315200" cy="1238250"/>
          </a:xfrm>
        </p:spPr>
        <p:txBody>
          <a:bodyPr/>
          <a:lstStyle/>
          <a:p>
            <a:pPr eaLnBrk="1" hangingPunct="1"/>
            <a:r>
              <a:rPr lang="hr-HR" sz="6000" dirty="0">
                <a:solidFill>
                  <a:schemeClr val="tx1"/>
                </a:solidFill>
                <a:latin typeface="Calibri" panose="020F0502020204030204" pitchFamily="34" charset="0"/>
              </a:rPr>
              <a:t>Vrste crta</a:t>
            </a:r>
          </a:p>
        </p:txBody>
      </p:sp>
      <p:sp>
        <p:nvSpPr>
          <p:cNvPr id="2052" name="Podnaslov 2"/>
          <p:cNvSpPr>
            <a:spLocks noGrp="1"/>
          </p:cNvSpPr>
          <p:nvPr>
            <p:ph type="subTitle" idx="1"/>
          </p:nvPr>
        </p:nvSpPr>
        <p:spPr>
          <a:xfrm>
            <a:off x="2514600" y="1043886"/>
            <a:ext cx="3733800" cy="838200"/>
          </a:xfrm>
        </p:spPr>
        <p:txBody>
          <a:bodyPr/>
          <a:lstStyle/>
          <a:p>
            <a:pPr eaLnBrk="1" hangingPunct="1"/>
            <a:r>
              <a:rPr lang="hr-HR" sz="4000" dirty="0">
                <a:latin typeface="Calibri" panose="020F0502020204030204" pitchFamily="34" charset="0"/>
              </a:rPr>
              <a:t>Tambura</a:t>
            </a:r>
          </a:p>
        </p:txBody>
      </p:sp>
      <p:sp>
        <p:nvSpPr>
          <p:cNvPr id="6" name="TekstniOkvir 4"/>
          <p:cNvSpPr txBox="1">
            <a:spLocks noChangeArrowheads="1"/>
          </p:cNvSpPr>
          <p:nvPr/>
        </p:nvSpPr>
        <p:spPr bwMode="auto">
          <a:xfrm>
            <a:off x="5029200" y="6143918"/>
            <a:ext cx="38785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hr-H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hr-HR" dirty="0">
                <a:latin typeface="Calibri" panose="020F0502020204030204" pitchFamily="34" charset="0"/>
              </a:rPr>
              <a:t>Mario Gavran, OŠ Julija </a:t>
            </a:r>
            <a:r>
              <a:rPr lang="hr-HR" dirty="0" err="1">
                <a:latin typeface="Calibri" panose="020F0502020204030204" pitchFamily="34" charset="0"/>
              </a:rPr>
              <a:t>Kempfa</a:t>
            </a:r>
            <a:r>
              <a:rPr lang="hr-HR" dirty="0">
                <a:latin typeface="Calibri" panose="020F0502020204030204" pitchFamily="34" charset="0"/>
              </a:rPr>
              <a:t>, Požega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kstniOkvir 3"/>
          <p:cNvSpPr txBox="1">
            <a:spLocks noChangeArrowheads="1"/>
          </p:cNvSpPr>
          <p:nvPr/>
        </p:nvSpPr>
        <p:spPr bwMode="auto">
          <a:xfrm>
            <a:off x="762000" y="2286000"/>
            <a:ext cx="76739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/>
              <a:t>Pogledajte koji se instrumenti nalaze</a:t>
            </a:r>
          </a:p>
          <a:p>
            <a:r>
              <a:rPr lang="hr-HR" sz="3600"/>
              <a:t> u tamburaškom orkestru.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tamburaski-instrumenti-3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914400"/>
            <a:ext cx="7848600" cy="489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52400" y="5645944"/>
            <a:ext cx="25987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dirty="0" err="1"/>
              <a:t>prim</a:t>
            </a:r>
            <a:r>
              <a:rPr lang="hr-HR" sz="2800" dirty="0"/>
              <a:t> (bisernica</a:t>
            </a:r>
            <a:r>
              <a:rPr lang="hr-HR" dirty="0"/>
              <a:t>)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133600" y="1066800"/>
            <a:ext cx="2482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/>
              <a:t>basprim (brač)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4343400" y="5486400"/>
            <a:ext cx="2781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/>
              <a:t>kontra (bugarija)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5585618" y="547687"/>
            <a:ext cx="32063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dirty="0"/>
              <a:t>bas (</a:t>
            </a:r>
            <a:r>
              <a:rPr lang="hr-HR" sz="2800" dirty="0" err="1"/>
              <a:t>begeš</a:t>
            </a:r>
            <a:r>
              <a:rPr lang="hr-HR" sz="2800" dirty="0"/>
              <a:t>, berda)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7" grpId="0"/>
      <p:bldP spid="5128" grpId="0"/>
      <p:bldP spid="51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bisernica_d_prim-1331147988-562-d_pi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914400"/>
            <a:ext cx="7239000" cy="541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3276600" y="228600"/>
            <a:ext cx="2063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/>
              <a:t>Bisernica</a:t>
            </a:r>
          </a:p>
        </p:txBody>
      </p:sp>
      <p:sp>
        <p:nvSpPr>
          <p:cNvPr id="6" name="TekstniOkvir 5"/>
          <p:cNvSpPr txBox="1">
            <a:spLocks noChangeArrowheads="1"/>
          </p:cNvSpPr>
          <p:nvPr/>
        </p:nvSpPr>
        <p:spPr bwMode="auto">
          <a:xfrm>
            <a:off x="2286000" y="4572000"/>
            <a:ext cx="36734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dirty="0">
                <a:solidFill>
                  <a:schemeClr val="bg1"/>
                </a:solidFill>
              </a:rPr>
              <a:t>Opiši bisernicu.</a:t>
            </a:r>
          </a:p>
          <a:p>
            <a:r>
              <a:rPr lang="hr-HR" sz="3600" dirty="0">
                <a:solidFill>
                  <a:schemeClr val="bg1"/>
                </a:solidFill>
              </a:rPr>
              <a:t>Kakve crte vidiš?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6" descr="b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381000"/>
            <a:ext cx="3497263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6355556" y="762000"/>
            <a:ext cx="9286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200" b="1" dirty="0"/>
              <a:t>Bas</a:t>
            </a:r>
          </a:p>
        </p:txBody>
      </p:sp>
      <p:sp>
        <p:nvSpPr>
          <p:cNvPr id="6" name="TekstniOkvir 5"/>
          <p:cNvSpPr txBox="1">
            <a:spLocks noChangeArrowheads="1"/>
          </p:cNvSpPr>
          <p:nvPr/>
        </p:nvSpPr>
        <p:spPr bwMode="auto">
          <a:xfrm>
            <a:off x="5316538" y="4191000"/>
            <a:ext cx="3672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 dirty="0"/>
              <a:t>Opiši bas.</a:t>
            </a:r>
          </a:p>
          <a:p>
            <a:r>
              <a:rPr lang="hr-HR" sz="3600" dirty="0"/>
              <a:t>Kakve crte vidiš?</a:t>
            </a:r>
          </a:p>
        </p:txBody>
      </p:sp>
      <p:pic>
        <p:nvPicPr>
          <p:cNvPr id="14341" name="Picture 4" descr="glava bas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0"/>
            <a:ext cx="2057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kstniOkvir 3"/>
          <p:cNvSpPr txBox="1">
            <a:spLocks noChangeArrowheads="1"/>
          </p:cNvSpPr>
          <p:nvPr/>
        </p:nvSpPr>
        <p:spPr bwMode="auto">
          <a:xfrm>
            <a:off x="914400" y="2362200"/>
            <a:ext cx="723741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/>
              <a:t>Danas ćete različitim vrstama crta </a:t>
            </a:r>
          </a:p>
          <a:p>
            <a:r>
              <a:rPr lang="hr-HR" sz="3600"/>
              <a:t>nacrtati jedan od instrumenata </a:t>
            </a:r>
          </a:p>
          <a:p>
            <a:r>
              <a:rPr lang="hr-HR" sz="3600"/>
              <a:t>iz tamburaškog orkestra.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kstniOkvir 3"/>
          <p:cNvSpPr txBox="1">
            <a:spLocks noChangeArrowheads="1"/>
          </p:cNvSpPr>
          <p:nvPr/>
        </p:nvSpPr>
        <p:spPr bwMode="auto">
          <a:xfrm>
            <a:off x="1371600" y="2438400"/>
            <a:ext cx="65452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/>
              <a:t>Ponovimo što znamo o crtama.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amazona2 zakrivljeni t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3276600"/>
            <a:ext cx="2093913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 descr="uglati ravni i zakrivljeni tok crt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990600"/>
            <a:ext cx="6858000" cy="190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85800" y="457200"/>
            <a:ext cx="2044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/>
              <a:t>Vrste crta?</a:t>
            </a:r>
            <a:endParaRPr lang="en-US" sz="2800" b="1"/>
          </a:p>
        </p:txBody>
      </p:sp>
      <p:pic>
        <p:nvPicPr>
          <p:cNvPr id="10245" name="Picture 5" descr="dalekovod ravni to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3200400"/>
            <a:ext cx="2227263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Line 6"/>
          <p:cNvSpPr>
            <a:spLocks noChangeShapeType="1"/>
          </p:cNvSpPr>
          <p:nvPr/>
        </p:nvSpPr>
        <p:spPr bwMode="auto">
          <a:xfrm flipH="1">
            <a:off x="2743200" y="1752600"/>
            <a:ext cx="32766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r-HR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H="1">
            <a:off x="1600200" y="1371600"/>
            <a:ext cx="99060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r-HR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3962400" y="2590800"/>
            <a:ext cx="22860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24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1024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102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nimBg="1"/>
      <p:bldP spid="10247" grpId="0" animBg="1"/>
      <p:bldP spid="10247" grpId="1" animBg="1"/>
      <p:bldP spid="102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3" descr="zakrivljena cr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352800"/>
            <a:ext cx="5029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279525" y="244475"/>
            <a:ext cx="3070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200" b="1"/>
              <a:t>Crte mogu biti:</a:t>
            </a:r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838200" y="1828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5125" name="Line 6"/>
          <p:cNvSpPr>
            <a:spLocks noChangeShapeType="1"/>
          </p:cNvSpPr>
          <p:nvPr/>
        </p:nvSpPr>
        <p:spPr bwMode="auto">
          <a:xfrm flipV="1">
            <a:off x="609600" y="2590800"/>
            <a:ext cx="609600" cy="914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>
            <a:off x="1219200" y="2590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5127" name="Line 8"/>
          <p:cNvSpPr>
            <a:spLocks noChangeShapeType="1"/>
          </p:cNvSpPr>
          <p:nvPr/>
        </p:nvSpPr>
        <p:spPr bwMode="auto">
          <a:xfrm>
            <a:off x="1219200" y="2590800"/>
            <a:ext cx="1066800" cy="990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5128" name="Line 9"/>
          <p:cNvSpPr>
            <a:spLocks noChangeShapeType="1"/>
          </p:cNvSpPr>
          <p:nvPr/>
        </p:nvSpPr>
        <p:spPr bwMode="auto">
          <a:xfrm>
            <a:off x="3200400" y="3962400"/>
            <a:ext cx="1905000" cy="38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5129" name="Line 10"/>
          <p:cNvSpPr>
            <a:spLocks noChangeShapeType="1"/>
          </p:cNvSpPr>
          <p:nvPr/>
        </p:nvSpPr>
        <p:spPr bwMode="auto">
          <a:xfrm>
            <a:off x="2895600" y="2667000"/>
            <a:ext cx="914400" cy="38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5130" name="Line 11"/>
          <p:cNvSpPr>
            <a:spLocks noChangeShapeType="1"/>
          </p:cNvSpPr>
          <p:nvPr/>
        </p:nvSpPr>
        <p:spPr bwMode="auto">
          <a:xfrm flipV="1">
            <a:off x="3200400" y="3048000"/>
            <a:ext cx="609600" cy="914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5131" name="Line 12"/>
          <p:cNvSpPr>
            <a:spLocks noChangeShapeType="1"/>
          </p:cNvSpPr>
          <p:nvPr/>
        </p:nvSpPr>
        <p:spPr bwMode="auto">
          <a:xfrm flipV="1">
            <a:off x="2286000" y="2667000"/>
            <a:ext cx="609600" cy="914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6232525" y="1311275"/>
            <a:ext cx="1585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200"/>
              <a:t>RAVNE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5486400" y="2971800"/>
            <a:ext cx="2689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200"/>
              <a:t>IZLOMLJENE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5257800" y="5410200"/>
            <a:ext cx="2917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200"/>
              <a:t>ZAKRIVLJENE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0" grpId="0"/>
      <p:bldP spid="9231" grpId="0"/>
      <p:bldP spid="92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zatvorena cr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838200"/>
            <a:ext cx="294322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5" descr="otvorena crt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304800"/>
            <a:ext cx="2943225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990600" y="4572000"/>
            <a:ext cx="26908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200" b="1"/>
              <a:t>ZATVORENE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5410200" y="4419600"/>
            <a:ext cx="24653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200" b="1"/>
              <a:t>OTVORENE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debela i tan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524000"/>
            <a:ext cx="2943225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914400" y="685800"/>
            <a:ext cx="3838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200" b="1" dirty="0"/>
              <a:t>U čemu je razlika?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486400" y="2133600"/>
            <a:ext cx="1855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200" b="1"/>
              <a:t>DEBELA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257800" y="3276600"/>
            <a:ext cx="1606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200" b="1"/>
              <a:t>TANKA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29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121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hr-HR" sz="4000"/>
              <a:t>O čemu ovisi debljina crte?</a:t>
            </a:r>
          </a:p>
        </p:txBody>
      </p:sp>
      <p:pic>
        <p:nvPicPr>
          <p:cNvPr id="8195" name="Picture 4" descr="paste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4419600"/>
            <a:ext cx="21590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5" descr="drvena boja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4114800"/>
            <a:ext cx="21590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6" descr="flomast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2286000"/>
            <a:ext cx="2159000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7" descr="nalivper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0" y="1524000"/>
            <a:ext cx="21590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8" descr="olovk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24600" y="2743200"/>
            <a:ext cx="21590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2819400" y="5715000"/>
            <a:ext cx="3633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200" b="1" dirty="0"/>
              <a:t>Kakve crte vidiš?</a:t>
            </a:r>
          </a:p>
        </p:txBody>
      </p:sp>
      <p:pic>
        <p:nvPicPr>
          <p:cNvPr id="9219" name="Picture 6" descr="E:\kopirano s racunala\MARIO POSAO\likovni radovi\4.b\IMG_02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81000"/>
            <a:ext cx="6781800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tamburaški orkest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2286000"/>
            <a:ext cx="3959458" cy="240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pPr eaLnBrk="1" hangingPunct="1"/>
            <a:r>
              <a:rPr lang="hr-HR"/>
              <a:t>Tamburaški orkestar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105</Words>
  <Application>Microsoft Office PowerPoint</Application>
  <PresentationFormat>On-screen Show (4:3)</PresentationFormat>
  <Paragraphs>32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Zadani dizajn</vt:lpstr>
      <vt:lpstr>Vrste crta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Tamburaški orkestar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Gordana Ivančić</dc:creator>
  <cp:lastModifiedBy>Maja Jelić-Kolar</cp:lastModifiedBy>
  <cp:revision>6</cp:revision>
  <cp:lastPrinted>1601-01-01T00:00:00Z</cp:lastPrinted>
  <dcterms:created xsi:type="dcterms:W3CDTF">1601-01-01T00:00:00Z</dcterms:created>
  <dcterms:modified xsi:type="dcterms:W3CDTF">2016-09-15T06:23:27Z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