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70" r:id="rId8"/>
    <p:sldId id="288" r:id="rId9"/>
    <p:sldId id="293" r:id="rId10"/>
    <p:sldId id="294" r:id="rId11"/>
    <p:sldId id="272" r:id="rId12"/>
    <p:sldId id="289" r:id="rId13"/>
    <p:sldId id="277" r:id="rId14"/>
    <p:sldId id="284" r:id="rId15"/>
    <p:sldId id="268" r:id="rId16"/>
    <p:sldId id="267" r:id="rId17"/>
    <p:sldId id="262" r:id="rId18"/>
    <p:sldId id="266" r:id="rId19"/>
    <p:sldId id="263" r:id="rId20"/>
    <p:sldId id="282" r:id="rId21"/>
    <p:sldId id="276" r:id="rId22"/>
    <p:sldId id="297" r:id="rId23"/>
    <p:sldId id="281" r:id="rId24"/>
    <p:sldId id="275" r:id="rId25"/>
    <p:sldId id="295" r:id="rId26"/>
    <p:sldId id="298" r:id="rId27"/>
    <p:sldId id="286" r:id="rId28"/>
    <p:sldId id="287" r:id="rId29"/>
    <p:sldId id="278" r:id="rId30"/>
    <p:sldId id="279" r:id="rId31"/>
    <p:sldId id="280" r:id="rId32"/>
    <p:sldId id="292" r:id="rId33"/>
    <p:sldId id="273" r:id="rId34"/>
    <p:sldId id="296" r:id="rId35"/>
    <p:sldId id="299" r:id="rId36"/>
    <p:sldId id="269" r:id="rId37"/>
    <p:sldId id="290" r:id="rId38"/>
    <p:sldId id="291" r:id="rId3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0000CC"/>
    <a:srgbClr val="FF6600"/>
    <a:srgbClr val="0033CC"/>
    <a:srgbClr val="9900CC"/>
    <a:srgbClr val="236B40"/>
    <a:srgbClr val="FFCC00"/>
    <a:srgbClr val="33CC33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108" d="100"/>
          <a:sy n="108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11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204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192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97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080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395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278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038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968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41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844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B427-1731-4502-9092-F1D6744ABA54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CF21-4FB8-4C31-8113-1EB64D2679E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2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27.jpeg"/><Relationship Id="rId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59632" y="476672"/>
            <a:ext cx="6858000" cy="1334864"/>
          </a:xfrm>
        </p:spPr>
        <p:txBody>
          <a:bodyPr>
            <a:normAutofit/>
          </a:bodyPr>
          <a:lstStyle/>
          <a:p>
            <a:r>
              <a:rPr lang="hr-HR" sz="7200" dirty="0"/>
              <a:t>BOJA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846640" cy="2660104"/>
          </a:xfrm>
        </p:spPr>
        <p:txBody>
          <a:bodyPr>
            <a:normAutofit/>
          </a:bodyPr>
          <a:lstStyle/>
          <a:p>
            <a:r>
              <a:rPr lang="hr-HR" sz="3200" dirty="0"/>
              <a:t>KONTRAST TOPLO - HLADNO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9912" y="6237312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dirty="0"/>
              <a:t>Nives </a:t>
            </a:r>
            <a:r>
              <a:rPr lang="hr-HR" dirty="0" err="1"/>
              <a:t>Miljuš</a:t>
            </a:r>
            <a:r>
              <a:rPr lang="hr-HR" dirty="0"/>
              <a:t>, III. osnovna škola Bjelovar, Bjelovar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420888"/>
            <a:ext cx="266334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r="1227"/>
          <a:stretch/>
        </p:blipFill>
        <p:spPr>
          <a:xfrm>
            <a:off x="765341" y="710981"/>
            <a:ext cx="7613317" cy="573822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6047656" y="647756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Luka Sočković,3. r.</a:t>
            </a:r>
          </a:p>
        </p:txBody>
      </p:sp>
    </p:spTree>
    <p:extLst>
      <p:ext uri="{BB962C8B-B14F-4D97-AF65-F5344CB8AC3E}">
        <p14:creationId xmlns:p14="http://schemas.microsoft.com/office/powerpoint/2010/main" val="2048712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6893346" cy="517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7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3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4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Je li u ovoj šumi toplo ili hladno?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420100" cy="5283696"/>
          </a:xfrm>
        </p:spPr>
      </p:pic>
      <p:sp>
        <p:nvSpPr>
          <p:cNvPr id="3" name="TekstniOkvir 2"/>
          <p:cNvSpPr txBox="1"/>
          <p:nvPr/>
        </p:nvSpPr>
        <p:spPr>
          <a:xfrm>
            <a:off x="6876256" y="6309320"/>
            <a:ext cx="22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Iva </a:t>
            </a:r>
            <a:r>
              <a:rPr lang="hr-HR" sz="1400" dirty="0" err="1"/>
              <a:t>Hruby</a:t>
            </a:r>
            <a:r>
              <a:rPr lang="hr-HR" sz="1400" dirty="0"/>
              <a:t> ,2. r.</a:t>
            </a:r>
          </a:p>
        </p:txBody>
      </p:sp>
    </p:spTree>
    <p:extLst>
      <p:ext uri="{BB962C8B-B14F-4D97-AF65-F5344CB8AC3E}">
        <p14:creationId xmlns:p14="http://schemas.microsoft.com/office/powerpoint/2010/main" val="1948627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57542"/>
            <a:ext cx="7200800" cy="5595794"/>
          </a:xfrm>
        </p:spPr>
      </p:pic>
      <p:sp>
        <p:nvSpPr>
          <p:cNvPr id="3" name="TekstniOkvir 2"/>
          <p:cNvSpPr txBox="1"/>
          <p:nvPr/>
        </p:nvSpPr>
        <p:spPr>
          <a:xfrm>
            <a:off x="6804248" y="6453336"/>
            <a:ext cx="2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Karla </a:t>
            </a:r>
            <a:r>
              <a:rPr lang="hr-HR" sz="1400" dirty="0" err="1"/>
              <a:t>Glazer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288946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Kojim je bojama napisana riječ LJETO?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331640" y="2060848"/>
            <a:ext cx="1656184" cy="38884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616482" y="2060848"/>
            <a:ext cx="1656184" cy="38884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811149" y="2060848"/>
            <a:ext cx="1656184" cy="3888432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23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Na što te sve podsjećaju ove boje?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331640" y="2060848"/>
            <a:ext cx="1656184" cy="38884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616482" y="2060848"/>
            <a:ext cx="1656184" cy="38884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811149" y="2060848"/>
            <a:ext cx="1656184" cy="3888432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23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00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TOPLE  BOJE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331640" y="2060848"/>
            <a:ext cx="1656184" cy="38884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616482" y="2060848"/>
            <a:ext cx="1656184" cy="38884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811149" y="2060848"/>
            <a:ext cx="1656184" cy="3888432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23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U slovima se kriju dvije riječi. Otkrij koje.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4135018" y="244425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275927" y="455151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6666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</a:p>
        </p:txBody>
      </p:sp>
      <p:sp>
        <p:nvSpPr>
          <p:cNvPr id="6" name="Pravokutnik 5"/>
          <p:cNvSpPr/>
          <p:nvPr/>
        </p:nvSpPr>
        <p:spPr>
          <a:xfrm>
            <a:off x="5343280" y="4293096"/>
            <a:ext cx="11240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99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</a:p>
        </p:txBody>
      </p:sp>
      <p:sp>
        <p:nvSpPr>
          <p:cNvPr id="7" name="Pravokutnik 6"/>
          <p:cNvSpPr/>
          <p:nvPr/>
        </p:nvSpPr>
        <p:spPr>
          <a:xfrm>
            <a:off x="1525354" y="2285011"/>
            <a:ext cx="938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236B4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Pravokutnik 7"/>
          <p:cNvSpPr/>
          <p:nvPr/>
        </p:nvSpPr>
        <p:spPr>
          <a:xfrm>
            <a:off x="6467308" y="1916832"/>
            <a:ext cx="13773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LJ</a:t>
            </a:r>
          </a:p>
        </p:txBody>
      </p:sp>
      <p:sp>
        <p:nvSpPr>
          <p:cNvPr id="9" name="Pravokutnik 8"/>
          <p:cNvSpPr/>
          <p:nvPr/>
        </p:nvSpPr>
        <p:spPr>
          <a:xfrm>
            <a:off x="2537490" y="3890805"/>
            <a:ext cx="938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6996335" y="389080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3739837" y="4738791"/>
            <a:ext cx="10631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0" cap="none" spc="0" dirty="0">
                <a:ln w="18415" cmpd="sng">
                  <a:noFill/>
                  <a:prstDash val="solid"/>
                </a:ln>
                <a:solidFill>
                  <a:srgbClr val="FF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6933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3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11023" r="12269" b="13068"/>
          <a:stretch/>
        </p:blipFill>
        <p:spPr>
          <a:xfrm>
            <a:off x="765227" y="476672"/>
            <a:ext cx="7682955" cy="586725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738874" y="648794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/>
              <a:t>Antea</a:t>
            </a:r>
            <a:r>
              <a:rPr lang="hr-HR" sz="1400" dirty="0"/>
              <a:t> </a:t>
            </a:r>
            <a:r>
              <a:rPr lang="hr-HR" sz="1400" dirty="0" err="1"/>
              <a:t>Miklobušec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175828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5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1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6" t="3977" r="2954"/>
          <a:stretch/>
        </p:blipFill>
        <p:spPr>
          <a:xfrm>
            <a:off x="1094509" y="764705"/>
            <a:ext cx="7005883" cy="561667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652120" y="6381375"/>
            <a:ext cx="269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Iva </a:t>
            </a:r>
            <a:r>
              <a:rPr lang="hr-HR" sz="1400" dirty="0" err="1"/>
              <a:t>Hruby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277713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238203" cy="58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59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5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Što su zima i ljeto? Opiši ih.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solidFill>
            <a:schemeClr val="bg1">
              <a:lumMod val="75000"/>
            </a:schemeClr>
          </a:solidFill>
        </p:spPr>
        <p:txBody>
          <a:bodyPr anchor="ctr"/>
          <a:lstStyle/>
          <a:p>
            <a:pPr marL="0" indent="0">
              <a:buNone/>
            </a:pPr>
            <a:r>
              <a:rPr lang="hr-HR" dirty="0"/>
              <a:t>                                                         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1284237" y="1869054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</a:t>
            </a:r>
          </a:p>
        </p:txBody>
      </p:sp>
      <p:sp>
        <p:nvSpPr>
          <p:cNvPr id="5" name="Pravokutnik 4"/>
          <p:cNvSpPr/>
          <p:nvPr/>
        </p:nvSpPr>
        <p:spPr>
          <a:xfrm>
            <a:off x="2267744" y="1844824"/>
            <a:ext cx="526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6666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</a:p>
        </p:txBody>
      </p:sp>
      <p:sp>
        <p:nvSpPr>
          <p:cNvPr id="6" name="Pravokutnik 5"/>
          <p:cNvSpPr/>
          <p:nvPr/>
        </p:nvSpPr>
        <p:spPr>
          <a:xfrm>
            <a:off x="2915816" y="1869054"/>
            <a:ext cx="12105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dirty="0">
                <a:ln w="18415" cmpd="sng">
                  <a:noFill/>
                  <a:prstDash val="solid"/>
                </a:ln>
                <a:solidFill>
                  <a:srgbClr val="99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endParaRPr lang="hr-HR" sz="9600" b="0" cap="none" spc="0" dirty="0">
              <a:ln w="18415" cmpd="sng">
                <a:noFill/>
                <a:prstDash val="solid"/>
              </a:ln>
              <a:solidFill>
                <a:srgbClr val="99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126405" y="1869054"/>
            <a:ext cx="10054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236B4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Pravokutnik 7"/>
          <p:cNvSpPr/>
          <p:nvPr/>
        </p:nvSpPr>
        <p:spPr>
          <a:xfrm>
            <a:off x="1262322" y="4221088"/>
            <a:ext cx="14847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LJ</a:t>
            </a:r>
          </a:p>
        </p:txBody>
      </p:sp>
      <p:sp>
        <p:nvSpPr>
          <p:cNvPr id="9" name="Pravokutnik 8"/>
          <p:cNvSpPr/>
          <p:nvPr/>
        </p:nvSpPr>
        <p:spPr>
          <a:xfrm>
            <a:off x="2737106" y="4229020"/>
            <a:ext cx="10054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3742509" y="4221088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4678983" y="4221088"/>
            <a:ext cx="11416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18415" cmpd="sng">
                  <a:noFill/>
                  <a:prstDash val="solid"/>
                </a:ln>
                <a:solidFill>
                  <a:srgbClr val="FF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985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4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3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9" y="836712"/>
            <a:ext cx="7630422" cy="5445224"/>
          </a:xfrm>
        </p:spPr>
      </p:pic>
    </p:spTree>
    <p:extLst>
      <p:ext uri="{BB962C8B-B14F-4D97-AF65-F5344CB8AC3E}">
        <p14:creationId xmlns:p14="http://schemas.microsoft.com/office/powerpoint/2010/main" val="402960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KONTRAST TOPLIH I HLADNIH BOJA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3"/>
          <a:stretch/>
        </p:blipFill>
        <p:spPr>
          <a:xfrm>
            <a:off x="395536" y="1412776"/>
            <a:ext cx="3682659" cy="501317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7"/>
          <a:stretch/>
        </p:blipFill>
        <p:spPr>
          <a:xfrm>
            <a:off x="5004048" y="1412776"/>
            <a:ext cx="3598640" cy="5051616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2205987" y="651398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Nina </a:t>
            </a:r>
            <a:r>
              <a:rPr lang="hr-HR" sz="1400" dirty="0" err="1"/>
              <a:t>Čermak</a:t>
            </a:r>
            <a:r>
              <a:rPr lang="hr-HR" sz="1400" dirty="0"/>
              <a:t>, 2. r,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5938392" y="646822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/>
              <a:t>Antea</a:t>
            </a:r>
            <a:r>
              <a:rPr lang="hr-HR" sz="1400" dirty="0"/>
              <a:t> </a:t>
            </a:r>
            <a:r>
              <a:rPr lang="hr-HR" sz="1400" dirty="0" err="1"/>
              <a:t>Miklobušec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3364485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8" t="6023" r="5852" b="5113"/>
          <a:stretch/>
        </p:blipFill>
        <p:spPr>
          <a:xfrm>
            <a:off x="818742" y="663959"/>
            <a:ext cx="7592882" cy="5832648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5862729" y="6496607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Ivona </a:t>
            </a:r>
            <a:r>
              <a:rPr lang="hr-HR" sz="1400" dirty="0" err="1"/>
              <a:t>Miklobušec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4184611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" t="4432" r="5171" b="4432"/>
          <a:stretch/>
        </p:blipFill>
        <p:spPr>
          <a:xfrm>
            <a:off x="683568" y="480151"/>
            <a:ext cx="7730535" cy="5904656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839744" y="6384807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/>
              <a:t>Rebecca</a:t>
            </a:r>
            <a:r>
              <a:rPr lang="hr-HR" sz="1400" dirty="0"/>
              <a:t> Sabljo, 2. r.</a:t>
            </a:r>
          </a:p>
        </p:txBody>
      </p:sp>
    </p:spTree>
    <p:extLst>
      <p:ext uri="{BB962C8B-B14F-4D97-AF65-F5344CB8AC3E}">
        <p14:creationId xmlns:p14="http://schemas.microsoft.com/office/powerpoint/2010/main" val="328060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91952" cy="5624682"/>
          </a:xfrm>
        </p:spPr>
      </p:pic>
      <p:sp>
        <p:nvSpPr>
          <p:cNvPr id="3" name="TekstniOkvir 2"/>
          <p:cNvSpPr txBox="1"/>
          <p:nvPr/>
        </p:nvSpPr>
        <p:spPr>
          <a:xfrm>
            <a:off x="5652120" y="646139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Lucija Jurjević, 4. r.</a:t>
            </a:r>
          </a:p>
        </p:txBody>
      </p:sp>
    </p:spTree>
    <p:extLst>
      <p:ext uri="{BB962C8B-B14F-4D97-AF65-F5344CB8AC3E}">
        <p14:creationId xmlns:p14="http://schemas.microsoft.com/office/powerpoint/2010/main" val="418625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00800" cy="5469724"/>
          </a:xfrm>
        </p:spPr>
      </p:pic>
      <p:sp>
        <p:nvSpPr>
          <p:cNvPr id="5" name="TekstniOkvir 4"/>
          <p:cNvSpPr txBox="1"/>
          <p:nvPr/>
        </p:nvSpPr>
        <p:spPr>
          <a:xfrm>
            <a:off x="5868144" y="645333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Nina </a:t>
            </a:r>
            <a:r>
              <a:rPr lang="hr-HR" sz="1400" dirty="0" err="1"/>
              <a:t>Čermak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3166895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Nastavni plan i program za osnovnu školu 2006./2007.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</a:t>
            </a:r>
            <a:r>
              <a:rPr lang="hr-HR" dirty="0"/>
              <a:t>,Gordana: </a:t>
            </a:r>
            <a:r>
              <a:rPr lang="hr-HR" i="1" dirty="0"/>
              <a:t>Točka, crta, svijet </a:t>
            </a:r>
            <a:r>
              <a:rPr lang="hr-HR" dirty="0"/>
              <a:t>1 i 2, priručnik s CD-om za učitelje/učiteljice likovne kulture u prvom i drugom razredu osnovne škole, Profil, Zagreb, 2007.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</a:t>
            </a:r>
            <a:r>
              <a:rPr lang="hr-HR" dirty="0"/>
              <a:t>,Gordana: </a:t>
            </a:r>
            <a:r>
              <a:rPr lang="hr-HR" i="1" dirty="0"/>
              <a:t>Točka, crta, svijet </a:t>
            </a:r>
            <a:r>
              <a:rPr lang="hr-HR" dirty="0"/>
              <a:t>3 i 4, priručnik s CD-om za učitelje/učiteljice likovne kulture u trećem i četvrtom razredu osnovne škole, Profil, Zagreb, 2008.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Košćec,Gordana</a:t>
            </a:r>
            <a:r>
              <a:rPr lang="hr-HR" dirty="0"/>
              <a:t>: </a:t>
            </a:r>
            <a:r>
              <a:rPr lang="hr-HR" i="1" dirty="0"/>
              <a:t>Točka, crta, svijet  </a:t>
            </a:r>
            <a:r>
              <a:rPr lang="hr-HR" dirty="0"/>
              <a:t>1 i 2, udžbenici iz likovne kulture </a:t>
            </a:r>
            <a:r>
              <a:rPr lang="hr-HR"/>
              <a:t>3. izdanje</a:t>
            </a:r>
            <a:r>
              <a:rPr lang="hr-HR" dirty="0"/>
              <a:t>, Profil, Zagreb,2009.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u="sng" dirty="0"/>
              <a:t>Internetske stranice:</a:t>
            </a:r>
          </a:p>
          <a:p>
            <a:r>
              <a:rPr lang="hr-HR" dirty="0">
                <a:hlinkClick r:id="rId3" invalidUrl="http://:likovna-kultura.ufzg.unizg.hr/index.htm"/>
              </a:rPr>
              <a:t>http://:likovna-kultura.ufzg.unizg.hr/</a:t>
            </a:r>
            <a:r>
              <a:rPr lang="hr-HR" dirty="0" err="1">
                <a:hlinkClick r:id="rId4" invalidUrl="http://:likovna-kultura.ufzg.unizg.hr/index.htm"/>
              </a:rPr>
              <a:t>index.htm</a:t>
            </a:r>
            <a:endParaRPr lang="hr-HR" dirty="0">
              <a:hlinkClick r:id="rId5" invalidUrl="http://:likovna-kultura.ufzg.unizg.hr/index.htm"/>
            </a:endParaRPr>
          </a:p>
        </p:txBody>
      </p:sp>
    </p:spTree>
    <p:extLst>
      <p:ext uri="{BB962C8B-B14F-4D97-AF65-F5344CB8AC3E}">
        <p14:creationId xmlns:p14="http://schemas.microsoft.com/office/powerpoint/2010/main" val="140173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Kojim je bojama napisana riječ ZIMA?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331640" y="2060848"/>
            <a:ext cx="1656184" cy="3888432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616482" y="2060848"/>
            <a:ext cx="1656184" cy="3888432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811149" y="2060848"/>
            <a:ext cx="1656184" cy="3888432"/>
          </a:xfrm>
          <a:prstGeom prst="rect">
            <a:avLst/>
          </a:prstGeom>
          <a:solidFill>
            <a:srgbClr val="23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23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Na što te sve podsjećaju ove boje?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1331640" y="2060848"/>
            <a:ext cx="1656184" cy="3888432"/>
          </a:xfrm>
          <a:prstGeom prst="rec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616482" y="2060848"/>
            <a:ext cx="1656184" cy="3888432"/>
          </a:xfrm>
          <a:prstGeom prst="rec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811149" y="2060848"/>
            <a:ext cx="1656184" cy="3888432"/>
          </a:xfrm>
          <a:prstGeom prst="rect">
            <a:avLst/>
          </a:prstGeom>
          <a:solidFill>
            <a:srgbClr val="236B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23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55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HLADNE BOJE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1331640" y="2060848"/>
            <a:ext cx="1656184" cy="3888432"/>
          </a:xfrm>
          <a:prstGeom prst="rec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616482" y="2060848"/>
            <a:ext cx="1656184" cy="3888432"/>
          </a:xfrm>
          <a:prstGeom prst="rec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811149" y="2060848"/>
            <a:ext cx="1656184" cy="3888432"/>
          </a:xfrm>
          <a:prstGeom prst="rect">
            <a:avLst/>
          </a:prstGeom>
          <a:solidFill>
            <a:srgbClr val="236B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23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Što je u prirodi hladnih boja?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6635576" cy="4976682"/>
          </a:xfrm>
        </p:spPr>
      </p:pic>
    </p:spTree>
    <p:extLst>
      <p:ext uri="{BB962C8B-B14F-4D97-AF65-F5344CB8AC3E}">
        <p14:creationId xmlns:p14="http://schemas.microsoft.com/office/powerpoint/2010/main" val="3565722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488832" cy="5343594"/>
          </a:xfrm>
        </p:spPr>
      </p:pic>
    </p:spTree>
    <p:extLst>
      <p:ext uri="{BB962C8B-B14F-4D97-AF65-F5344CB8AC3E}">
        <p14:creationId xmlns:p14="http://schemas.microsoft.com/office/powerpoint/2010/main" val="426692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65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322</Words>
  <Application>Microsoft Office PowerPoint</Application>
  <PresentationFormat>On-screen Show (4:3)</PresentationFormat>
  <Paragraphs>56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BOJA</vt:lpstr>
      <vt:lpstr>U slovima se kriju dvije riječi. Otkrij koje.</vt:lpstr>
      <vt:lpstr>Što su zima i ljeto? Opiši ih.</vt:lpstr>
      <vt:lpstr>Kojim je bojama napisana riječ ZIMA?</vt:lpstr>
      <vt:lpstr>Na što te sve podsjećaju ove boje?</vt:lpstr>
      <vt:lpstr>HLADNE BOJE</vt:lpstr>
      <vt:lpstr>Što je u prirodi hladnih boja?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 li u ovoj šumi toplo ili hladno?</vt:lpstr>
      <vt:lpstr>PowerPoint Presentation</vt:lpstr>
      <vt:lpstr>Kojim je bojama napisana riječ LJETO?</vt:lpstr>
      <vt:lpstr>Na što te sve podsjećaju ove boje?</vt:lpstr>
      <vt:lpstr>TOPLE  BOJE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KONTRAST TOPLIH I HLADNIH BOJA</vt:lpstr>
      <vt:lpstr>PowerPoint Presentation</vt:lpstr>
      <vt:lpstr>PowerPoint Presentation</vt:lpstr>
      <vt:lpstr>PowerPoint Presentation</vt:lpstr>
      <vt:lpstr>PowerPoint Presentation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BOJA</dc:title>
  <dc:creator>nives miljuš</dc:creator>
  <cp:lastModifiedBy>Maja Jelić-Kolar</cp:lastModifiedBy>
  <cp:revision>72</cp:revision>
  <dcterms:created xsi:type="dcterms:W3CDTF">2014-09-30T04:30:09Z</dcterms:created>
  <dcterms:modified xsi:type="dcterms:W3CDTF">2016-12-07T10:30:26Z</dcterms:modified>
</cp:coreProperties>
</file>